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C7D4-044F-41EA-8A53-C831B2EB56B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A052A8-3620-45F2-9898-7151A29F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C7D4-044F-41EA-8A53-C831B2EB56B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52A8-3620-45F2-9898-7151A29F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C7D4-044F-41EA-8A53-C831B2EB56B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52A8-3620-45F2-9898-7151A29F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C7D4-044F-41EA-8A53-C831B2EB56B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1A052A8-3620-45F2-9898-7151A29F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C7D4-044F-41EA-8A53-C831B2EB56B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52A8-3620-45F2-9898-7151A29F2B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C7D4-044F-41EA-8A53-C831B2EB56B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52A8-3620-45F2-9898-7151A29F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C7D4-044F-41EA-8A53-C831B2EB56B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1A052A8-3620-45F2-9898-7151A29F2B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C7D4-044F-41EA-8A53-C831B2EB56B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52A8-3620-45F2-9898-7151A29F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C7D4-044F-41EA-8A53-C831B2EB56B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52A8-3620-45F2-9898-7151A29F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C7D4-044F-41EA-8A53-C831B2EB56B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52A8-3620-45F2-9898-7151A29F2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C7D4-044F-41EA-8A53-C831B2EB56B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A052A8-3620-45F2-9898-7151A29F2B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3D3C7D4-044F-41EA-8A53-C831B2EB56BD}" type="datetimeFigureOut">
              <a:rPr lang="ru-RU" smtClean="0"/>
              <a:pPr/>
              <a:t>24.12.2020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1A052A8-3620-45F2-9898-7151A29F2B0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08920"/>
            <a:ext cx="5327848" cy="52228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Монарха, которого в Европе считали одним из самых могущественных и богатых на свете, часто видели в стоптанных башмаках и чулках, заштопанных собственной женой или дочерьми… выезжал или выходил в незатейливом кафтане из толстого сукна, который не любил менять часто; ездил обыкновенно на одноколке или на плохой паре и в таком кабриолете, в каком, по замечанию иноземца-очевидца, не всякий московский купец решился бы выехать. … Петр не любил ни ливрей, ни дорогого шитья на платьях.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31840" y="5085184"/>
            <a:ext cx="5867400" cy="768350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/>
              <a:t>В.О. Ключевский</a:t>
            </a:r>
            <a:endParaRPr lang="ru-RU" sz="2000" b="1" dirty="0"/>
          </a:p>
        </p:txBody>
      </p:sp>
      <p:pic>
        <p:nvPicPr>
          <p:cNvPr id="1026" name="Picture 2" descr="http://rusliberal.ru/images/kluchevsk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425" b="4425"/>
          <a:stretch>
            <a:fillRect/>
          </a:stretch>
        </p:blipFill>
        <p:spPr bwMode="auto">
          <a:xfrm>
            <a:off x="5868144" y="332656"/>
            <a:ext cx="3095625" cy="4032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1689 г. – известие о новом стрелецком бунте </a:t>
            </a:r>
            <a:endParaRPr lang="ru-RU" b="1" dirty="0"/>
          </a:p>
        </p:txBody>
      </p:sp>
      <p:pic>
        <p:nvPicPr>
          <p:cNvPr id="23554" name="Picture 2" descr="Surikov strelts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7161" y="1412776"/>
            <a:ext cx="5222462" cy="30243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63888" y="4509120"/>
            <a:ext cx="54006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«Утро стрелецкой казни» В. Суриков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3556" name="Picture 4" descr="http://yavix.ru/i/7/5/2/f706bc123d6906182f70a450685f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2733675" cy="39243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5661248"/>
            <a:ext cx="302433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Царевна Софья в монастыре . И. </a:t>
            </a:r>
            <a:r>
              <a:rPr lang="ru-RU" b="1" dirty="0">
                <a:solidFill>
                  <a:schemeClr val="tx1"/>
                </a:solidFill>
              </a:rPr>
              <a:t>Р</a:t>
            </a:r>
            <a:r>
              <a:rPr lang="ru-RU" b="1" dirty="0" smtClean="0">
                <a:solidFill>
                  <a:schemeClr val="tx1"/>
                </a:solidFill>
              </a:rPr>
              <a:t>епин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firstlist.ru/wp-content/uploads/2017/03/inostrannyie-yazyi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2060848"/>
            <a:ext cx="2880320" cy="25197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332656"/>
            <a:ext cx="2592288" cy="108012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 уроке я узнал…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5157192"/>
            <a:ext cx="2952328" cy="8367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 уроке мне не понравилось..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16216" y="332656"/>
            <a:ext cx="2376264" cy="10081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 уроке мне бы хотелось….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060848"/>
            <a:ext cx="2016224" cy="12241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 уроке мне было трудно…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332656"/>
            <a:ext cx="2195736" cy="108012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Где я применю знания урока…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3645024"/>
            <a:ext cx="2232248" cy="100811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 уроке мне понравилось…</a:t>
            </a:r>
            <a:endParaRPr lang="ru-RU" sz="2000" b="1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>
            <a:stCxn id="27650" idx="0"/>
            <a:endCxn id="7" idx="2"/>
          </p:cNvCxnSpPr>
          <p:nvPr/>
        </p:nvCxnSpPr>
        <p:spPr>
          <a:xfrm flipV="1">
            <a:off x="5076056" y="1412776"/>
            <a:ext cx="8975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27650" idx="0"/>
          </p:cNvCxnSpPr>
          <p:nvPr/>
        </p:nvCxnSpPr>
        <p:spPr>
          <a:xfrm flipH="1" flipV="1">
            <a:off x="3707904" y="1412776"/>
            <a:ext cx="136815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7650" idx="0"/>
          </p:cNvCxnSpPr>
          <p:nvPr/>
        </p:nvCxnSpPr>
        <p:spPr>
          <a:xfrm flipV="1">
            <a:off x="5076056" y="1412776"/>
            <a:ext cx="201622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6" idx="3"/>
          </p:cNvCxnSpPr>
          <p:nvPr/>
        </p:nvCxnSpPr>
        <p:spPr>
          <a:xfrm flipH="1" flipV="1">
            <a:off x="3275856" y="2672916"/>
            <a:ext cx="360040" cy="2520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27650" idx="3"/>
          </p:cNvCxnSpPr>
          <p:nvPr/>
        </p:nvCxnSpPr>
        <p:spPr>
          <a:xfrm>
            <a:off x="6516216" y="3320742"/>
            <a:ext cx="792088" cy="3962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27650" idx="2"/>
            <a:endCxn id="4" idx="0"/>
          </p:cNvCxnSpPr>
          <p:nvPr/>
        </p:nvCxnSpPr>
        <p:spPr>
          <a:xfrm flipH="1">
            <a:off x="3023828" y="4580635"/>
            <a:ext cx="2052228" cy="5765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8458200" cy="1222375"/>
          </a:xfrm>
        </p:spPr>
        <p:txBody>
          <a:bodyPr/>
          <a:lstStyle/>
          <a:p>
            <a:pPr algn="ctr"/>
            <a:r>
              <a:rPr lang="ru-RU" b="1" u="sng" dirty="0" smtClean="0"/>
              <a:t>Как Петр пришел к власти? </a:t>
            </a:r>
            <a:endParaRPr lang="ru-RU" b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</a:rPr>
              <a:t>Начало правления Петра </a:t>
            </a:r>
            <a:r>
              <a:rPr lang="en-US" sz="4800" b="1" i="1" dirty="0" smtClean="0">
                <a:solidFill>
                  <a:schemeClr val="tx1"/>
                </a:solidFill>
              </a:rPr>
              <a:t>I </a:t>
            </a:r>
            <a:endParaRPr lang="ru-RU" sz="4800" b="1" i="1" dirty="0">
              <a:solidFill>
                <a:schemeClr val="tx1"/>
              </a:solidFill>
            </a:endParaRPr>
          </a:p>
        </p:txBody>
      </p:sp>
      <p:pic>
        <p:nvPicPr>
          <p:cNvPr id="14338" name="Picture 2" descr="http://deduhova.ru/statesman/wp-content/uploads/2012/10/0_b62ed_be98b9b9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132856"/>
            <a:ext cx="3316869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41248"/>
          </a:xfrm>
        </p:spPr>
        <p:txBody>
          <a:bodyPr/>
          <a:lstStyle/>
          <a:p>
            <a:pPr algn="ctr"/>
            <a:r>
              <a:rPr lang="ru-RU" b="1" dirty="0" smtClean="0"/>
              <a:t>Наследники Алексея Михайловича</a:t>
            </a:r>
            <a:endParaRPr lang="ru-RU" b="1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124744"/>
            <a:ext cx="7128792" cy="554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Федор Алексеевич (1676-1682)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Picture 2" descr="http://www.istpravda.ru/upload/medialibrary/7e4/7e4436a43e1f26e841d4b99308dab0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268760"/>
            <a:ext cx="4752528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41248"/>
          </a:xfrm>
        </p:spPr>
        <p:txBody>
          <a:bodyPr/>
          <a:lstStyle/>
          <a:p>
            <a:pPr algn="ctr"/>
            <a:r>
              <a:rPr lang="ru-RU" b="1" dirty="0" smtClean="0"/>
              <a:t>Иван (</a:t>
            </a:r>
            <a:r>
              <a:rPr lang="en-US" b="1" dirty="0" smtClean="0"/>
              <a:t>V</a:t>
            </a:r>
            <a:r>
              <a:rPr lang="ru-RU" b="1" dirty="0" smtClean="0"/>
              <a:t>)</a:t>
            </a:r>
            <a:r>
              <a:rPr lang="en-US" b="1" dirty="0" smtClean="0"/>
              <a:t> </a:t>
            </a:r>
            <a:r>
              <a:rPr lang="ru-RU" b="1" dirty="0" smtClean="0"/>
              <a:t>Алексеевич (1682-1696)</a:t>
            </a:r>
            <a:endParaRPr lang="ru-RU" b="1" dirty="0"/>
          </a:p>
        </p:txBody>
      </p:sp>
      <p:pic>
        <p:nvPicPr>
          <p:cNvPr id="17410" name="Picture 2" descr="Иван V Алексееви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700808"/>
            <a:ext cx="3744416" cy="4825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41248"/>
          </a:xfrm>
        </p:spPr>
        <p:txBody>
          <a:bodyPr/>
          <a:lstStyle/>
          <a:p>
            <a:pPr algn="ctr"/>
            <a:r>
              <a:rPr lang="ru-RU" dirty="0" smtClean="0"/>
              <a:t>Стрелецкое восстание 1682 г.</a:t>
            </a:r>
            <a:endParaRPr lang="ru-RU" dirty="0"/>
          </a:p>
        </p:txBody>
      </p:sp>
      <p:pic>
        <p:nvPicPr>
          <p:cNvPr id="18434" name="Picture 2" descr="https://upload.wikimedia.org/wikipedia/commons/7/71/Icon_02044_Patriarh_Ioakim_Moskovskij_1620-1690._Neizv._hud._XVII_v._Ross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2595489" cy="34563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4797152"/>
            <a:ext cx="3060848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Патриарх </a:t>
            </a:r>
            <a:r>
              <a:rPr lang="ru-RU" b="1" dirty="0" err="1" smtClean="0">
                <a:solidFill>
                  <a:schemeClr val="tx1"/>
                </a:solidFill>
              </a:rPr>
              <a:t>Иоаким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8436" name="Picture 4" descr="http://russiantourism.ru/uploads/Message504/22512/f7f84be3c2fac51f97edde22e85b23e0feb781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897618"/>
            <a:ext cx="4643735" cy="2960382"/>
          </a:xfrm>
          <a:prstGeom prst="rect">
            <a:avLst/>
          </a:prstGeom>
          <a:noFill/>
        </p:spPr>
      </p:pic>
      <p:pic>
        <p:nvPicPr>
          <p:cNvPr id="18438" name="Picture 6" descr="http://www.litsovet.ru/files/2212/material_images/Devikov_E_I_Russkie_trony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196752"/>
            <a:ext cx="2276872" cy="3233159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3203848" y="1340768"/>
            <a:ext cx="3096344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На троне два царя – </a:t>
            </a:r>
            <a:r>
              <a:rPr lang="ru-RU" sz="2400" b="1" dirty="0">
                <a:solidFill>
                  <a:schemeClr val="tx1"/>
                </a:solidFill>
              </a:rPr>
              <a:t>И</a:t>
            </a:r>
            <a:r>
              <a:rPr lang="ru-RU" sz="2400" b="1" dirty="0" smtClean="0">
                <a:solidFill>
                  <a:schemeClr val="tx1"/>
                </a:solidFill>
              </a:rPr>
              <a:t>ван и Петр, регент Софья 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84124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Царевна Софья (1682-1689)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9458" name="Picture 2" descr="Софья Алексеев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96752"/>
            <a:ext cx="3145531" cy="3672408"/>
          </a:xfrm>
          <a:prstGeom prst="rect">
            <a:avLst/>
          </a:prstGeom>
          <a:noFill/>
        </p:spPr>
      </p:pic>
      <p:pic>
        <p:nvPicPr>
          <p:cNvPr id="19460" name="Picture 4" descr="http://www.opengaz.ru/sites/www.opengaz.ru/files/img/6239597b7ac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2348880"/>
            <a:ext cx="3191248" cy="37444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580112" y="6165304"/>
            <a:ext cx="3024336" cy="404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В. В. Голицын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8412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1696 г. После смерти брата Ивана Петр стал править самостоятельно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12776"/>
            <a:ext cx="35283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Азовские походы 1695-1696 гг.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1412776"/>
            <a:ext cx="352839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«</a:t>
            </a:r>
            <a:r>
              <a:rPr lang="ru-RU" sz="2800" b="1" dirty="0" smtClean="0">
                <a:solidFill>
                  <a:schemeClr val="tx1"/>
                </a:solidFill>
              </a:rPr>
              <a:t>Великое Посольство» 1697-1698 гг.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691680" y="2636912"/>
            <a:ext cx="79208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3429000"/>
            <a:ext cx="360040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Черное море и крепость Азов 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4653136"/>
            <a:ext cx="3600400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1695 г. – первый поход  - неудача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1696 г. – взятие Азова и сооружение крепости Таганрог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995936" y="1628800"/>
            <a:ext cx="864096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6" name="Picture 2" descr="http://upyourpic.org/images/201310/qxw2t7uts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2780928"/>
            <a:ext cx="4834508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oznaemvmeste.ru/images/1/1K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0"/>
            <a:ext cx="74888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112</TotalTime>
  <Words>248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Монарха, которого в Европе считали одним из самых могущественных и богатых на свете, часто видели в стоптанных башмаках и чулках, заштопанных собственной женой или дочерьми… выезжал или выходил в незатейливом кафтане из толстого сукна, который не любил менять часто; ездил обыкновенно на одноколке или на плохой паре и в таком кабриолете, в каком, по замечанию иноземца-очевидца, не всякий московский купец решился бы выехать. … Петр не любил ни ливрей, ни дорогого шитья на платьях.  </vt:lpstr>
      <vt:lpstr>Как Петр пришел к власти? </vt:lpstr>
      <vt:lpstr>Наследники Алексея Михайловича</vt:lpstr>
      <vt:lpstr>Федор Алексеевич (1676-1682) </vt:lpstr>
      <vt:lpstr>Иван (V) Алексеевич (1682-1696)</vt:lpstr>
      <vt:lpstr>Стрелецкое восстание 1682 г.</vt:lpstr>
      <vt:lpstr>Царевна Софья (1682-1689) </vt:lpstr>
      <vt:lpstr>1696 г. После смерти брата Ивана Петр стал править самостоятельно</vt:lpstr>
      <vt:lpstr>Слайд 9</vt:lpstr>
      <vt:lpstr>1689 г. – известие о новом стрелецком бунте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Admin</cp:lastModifiedBy>
  <cp:revision>13</cp:revision>
  <dcterms:created xsi:type="dcterms:W3CDTF">2017-12-20T18:20:13Z</dcterms:created>
  <dcterms:modified xsi:type="dcterms:W3CDTF">2020-12-24T09:28:46Z</dcterms:modified>
</cp:coreProperties>
</file>