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8"/>
  </p:notesMasterIdLst>
  <p:sldIdLst>
    <p:sldId id="285" r:id="rId2"/>
    <p:sldId id="277" r:id="rId3"/>
    <p:sldId id="278" r:id="rId4"/>
    <p:sldId id="283" r:id="rId5"/>
    <p:sldId id="284" r:id="rId6"/>
    <p:sldId id="256" r:id="rId7"/>
    <p:sldId id="257" r:id="rId8"/>
    <p:sldId id="266" r:id="rId9"/>
    <p:sldId id="260" r:id="rId10"/>
    <p:sldId id="269" r:id="rId11"/>
    <p:sldId id="271" r:id="rId12"/>
    <p:sldId id="261" r:id="rId13"/>
    <p:sldId id="275" r:id="rId14"/>
    <p:sldId id="263" r:id="rId15"/>
    <p:sldId id="272" r:id="rId16"/>
    <p:sldId id="273" r:id="rId17"/>
    <p:sldId id="274" r:id="rId18"/>
    <p:sldId id="259" r:id="rId19"/>
    <p:sldId id="267" r:id="rId20"/>
    <p:sldId id="258" r:id="rId21"/>
    <p:sldId id="268" r:id="rId22"/>
    <p:sldId id="262" r:id="rId23"/>
    <p:sldId id="281" r:id="rId24"/>
    <p:sldId id="279" r:id="rId25"/>
    <p:sldId id="282" r:id="rId26"/>
    <p:sldId id="27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04D51C78-8E07-45A8-BC73-4D1E79C3443A}">
          <p14:sldIdLst>
            <p14:sldId id="256"/>
            <p14:sldId id="257"/>
            <p14:sldId id="266"/>
          </p14:sldIdLst>
        </p14:section>
        <p14:section name="Раздел без заголовка" id="{0BC633FD-3AF8-42D6-A23C-281758B72713}">
          <p14:sldIdLst>
            <p14:sldId id="260"/>
            <p14:sldId id="261"/>
            <p14:sldId id="263"/>
            <p14:sldId id="259"/>
            <p14:sldId id="267"/>
            <p14:sldId id="258"/>
            <p14:sldId id="268"/>
            <p14:sldId id="262"/>
          </p14:sldIdLst>
        </p14:section>
        <p14:section name="Раздел без заголовка" id="{38D63269-6F35-40B4-94F3-D7898C1F4F8A}">
          <p14:sldIdLst/>
        </p14:section>
        <p14:section name="Раздел без заголовка" id="{252A84AC-2700-4582-A330-071304439B5B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51" autoAdjust="0"/>
  </p:normalViewPr>
  <p:slideViewPr>
    <p:cSldViewPr snapToGrid="0">
      <p:cViewPr varScale="1">
        <p:scale>
          <a:sx n="67" d="100"/>
          <a:sy n="67" d="100"/>
        </p:scale>
        <p:origin x="-82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DA510-5D26-471F-80FB-523620A6C660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9B26B-C356-4C48-AA95-E9A8EC76D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9B26B-C356-4C48-AA95-E9A8EC76D11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2921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6574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27687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69800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8092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98668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62226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02111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0368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072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35139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04198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7047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99838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0960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5931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779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7F1E94-F133-4A92-8057-601741E2D7FF}" type="datetimeFigureOut">
              <a:rPr lang="ru-RU" smtClean="0"/>
              <a:pPr/>
              <a:t>03.12.2023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52C7CF7-AF47-4F55-B57C-D2720BCA9D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366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истории деревянных игрушек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23455" y="2459949"/>
            <a:ext cx="10848109" cy="3566777"/>
          </a:xfrm>
        </p:spPr>
        <p:txBody>
          <a:bodyPr>
            <a:normAutofit fontScale="25000" lnSpcReduction="20000"/>
          </a:bodyPr>
          <a:lstStyle/>
          <a:p>
            <a:pPr algn="r">
              <a:buNone/>
            </a:pPr>
            <a:r>
              <a:rPr lang="ru-RU" dirty="0" smtClean="0"/>
              <a:t> </a:t>
            </a:r>
            <a:r>
              <a:rPr lang="ru-RU" b="1" dirty="0" smtClean="0"/>
              <a:t> </a:t>
            </a:r>
            <a:endParaRPr lang="ru-RU" b="1" dirty="0" smtClean="0"/>
          </a:p>
          <a:p>
            <a:pPr algn="r">
              <a:buNone/>
            </a:pPr>
            <a:endParaRPr lang="ru-RU" sz="2000" b="1" dirty="0" smtClean="0"/>
          </a:p>
          <a:p>
            <a:pPr algn="r">
              <a:buNone/>
            </a:pPr>
            <a:endParaRPr lang="ru-RU" sz="2000" b="1" dirty="0" smtClean="0"/>
          </a:p>
          <a:p>
            <a:pPr algn="r">
              <a:buNone/>
            </a:pPr>
            <a:endParaRPr lang="ru-RU" sz="2000" b="1" dirty="0" smtClean="0"/>
          </a:p>
          <a:p>
            <a:pPr algn="r"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8600" b="1" dirty="0" smtClean="0"/>
              <a:t> </a:t>
            </a:r>
            <a:r>
              <a:rPr lang="ru-RU" sz="8600" b="1" dirty="0" smtClean="0"/>
              <a:t>                                                                                                  Выполнила: </a:t>
            </a:r>
            <a:r>
              <a:rPr lang="ru-RU" sz="8600" dirty="0" smtClean="0"/>
              <a:t>воспитатель</a:t>
            </a:r>
            <a:endParaRPr lang="ru-RU" sz="8600" dirty="0" smtClean="0"/>
          </a:p>
          <a:p>
            <a:pPr algn="ctr">
              <a:buNone/>
            </a:pPr>
            <a:r>
              <a:rPr lang="ru-RU" sz="8600" b="1" dirty="0" smtClean="0"/>
              <a:t>                                                      </a:t>
            </a:r>
            <a:r>
              <a:rPr lang="ru-RU" sz="8600" b="1" dirty="0" smtClean="0"/>
              <a:t>                               </a:t>
            </a:r>
            <a:r>
              <a:rPr lang="ru-RU" sz="8600" dirty="0" smtClean="0"/>
              <a:t>МКДОУ «ЦРР –</a:t>
            </a:r>
            <a:r>
              <a:rPr lang="ru-RU" sz="8600" dirty="0" err="1" smtClean="0"/>
              <a:t>д</a:t>
            </a:r>
            <a:r>
              <a:rPr lang="ru-RU" sz="8600" dirty="0" smtClean="0"/>
              <a:t>/с №4»</a:t>
            </a:r>
            <a:endParaRPr lang="ru-RU" sz="8600" dirty="0" smtClean="0"/>
          </a:p>
          <a:p>
            <a:pPr algn="r">
              <a:buNone/>
            </a:pPr>
            <a:r>
              <a:rPr lang="ru-RU" sz="8600" b="1" dirty="0" smtClean="0"/>
              <a:t>                                                          Киселева Ирина Николаевна.</a:t>
            </a:r>
            <a:endParaRPr lang="ru-RU" sz="8600" dirty="0" smtClean="0"/>
          </a:p>
          <a:p>
            <a:pPr algn="r">
              <a:buNone/>
            </a:pPr>
            <a:r>
              <a:rPr lang="ru-RU" b="1" dirty="0" smtClean="0"/>
              <a:t>	</a:t>
            </a:r>
            <a:endParaRPr lang="ru-RU" dirty="0" smtClean="0"/>
          </a:p>
          <a:p>
            <a:pPr algn="r">
              <a:buNone/>
            </a:pPr>
            <a:endParaRPr lang="ru-RU" b="1" dirty="0" smtClean="0"/>
          </a:p>
          <a:p>
            <a:pPr algn="r">
              <a:buNone/>
            </a:pPr>
            <a:endParaRPr lang="ru-RU" b="1" dirty="0" smtClean="0"/>
          </a:p>
          <a:p>
            <a:pPr algn="ctr">
              <a:buNone/>
            </a:pPr>
            <a:endParaRPr lang="ru-RU" sz="8600" b="1" dirty="0" smtClean="0"/>
          </a:p>
          <a:p>
            <a:pPr algn="ctr">
              <a:buNone/>
            </a:pPr>
            <a:r>
              <a:rPr lang="ru-RU" sz="8600" b="1" dirty="0" smtClean="0"/>
              <a:t>п.г.т</a:t>
            </a:r>
            <a:r>
              <a:rPr lang="ru-RU" sz="8600" b="1" dirty="0" smtClean="0"/>
              <a:t>. </a:t>
            </a:r>
            <a:r>
              <a:rPr lang="ru-RU" sz="8600" b="1" dirty="0" smtClean="0"/>
              <a:t>Анна-2023г</a:t>
            </a:r>
            <a:r>
              <a:rPr lang="ru-RU" sz="8600" dirty="0" smtClean="0"/>
              <a:t> </a:t>
            </a:r>
            <a:endParaRPr lang="ru-RU" sz="8600" dirty="0"/>
          </a:p>
        </p:txBody>
      </p:sp>
      <p:pic>
        <p:nvPicPr>
          <p:cNvPr id="1026" name="Picture 2" descr="C:\Users\USER\Downloads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745" y="2535382"/>
            <a:ext cx="4077853" cy="3404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Легенды об игрушке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29300" y="2478795"/>
            <a:ext cx="5072348" cy="34631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100" b="1" dirty="0" smtClean="0"/>
              <a:t>Другая легенда связывает промысел с расположенным в 27 километрах Сергиевым Посадом, который называли «столицей игрушечного царства».</a:t>
            </a:r>
          </a:p>
          <a:p>
            <a:pPr>
              <a:buNone/>
            </a:pPr>
            <a:r>
              <a:rPr lang="ru-RU" sz="3100" b="1" dirty="0" smtClean="0"/>
              <a:t>По преданию, Сергий Радонежский вырезал из дерева игрушки и дарил их детям, а монастырские крестьяне выполняли большие заказы на изготовление резных изделий из дерева.</a:t>
            </a:r>
          </a:p>
          <a:p>
            <a:endParaRPr lang="ru-RU" dirty="0"/>
          </a:p>
        </p:txBody>
      </p:sp>
      <p:pic>
        <p:nvPicPr>
          <p:cNvPr id="8" name="Picture 2" descr="C:\Users\максим\Desktop\очень надо\НОВОЕ\20132304150408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610176" y="2787267"/>
            <a:ext cx="4262760" cy="2989261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История промысла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33852" y="2203373"/>
            <a:ext cx="4318612" cy="367249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Изготовлением резных игрушек из дерева в селе </a:t>
            </a:r>
            <a:r>
              <a:rPr lang="ru-RU" b="1" dirty="0" err="1" smtClean="0"/>
              <a:t>Богородское</a:t>
            </a:r>
            <a:r>
              <a:rPr lang="ru-RU" b="1" dirty="0" smtClean="0"/>
              <a:t>, где по легенде и возник промысел, занимались целые семьи, навыки передавались от отца к сыну, сохраняя традиции.</a:t>
            </a:r>
          </a:p>
          <a:p>
            <a:endParaRPr lang="ru-RU" dirty="0"/>
          </a:p>
        </p:txBody>
      </p:sp>
      <p:pic>
        <p:nvPicPr>
          <p:cNvPr id="5" name="Picture 2" descr="C:\Users\максим\Desktop\очень надо\НОВОЕ\IMG_686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08591" y="2897436"/>
            <a:ext cx="3952046" cy="2777723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91200" y="2582400"/>
            <a:ext cx="53077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Изготовление игрушки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максим\Desktop\очень надо\НОВОЕ\IMG_68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3001" y="2827285"/>
            <a:ext cx="3769108" cy="2848303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739788" y="2412693"/>
            <a:ext cx="578385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Богородские</a:t>
            </a:r>
            <a:r>
              <a:rPr lang="ru-RU" b="1" dirty="0" smtClean="0"/>
              <a:t> игрушки по традиции делают из мягких пород дерева – липы, осины, ольхи, так как с мягким деревом легче работать. Заготовленные бревна липы по специальной технологии просушиваются не менее 4 лет, поэтому заготовка липы представляет собой непрерывный процесс. Просушенные бревна пилят и отправляют на зарубку. Полученные заготовки мастер размечает по лекалу и затем вырезает игрушку специальным </a:t>
            </a:r>
            <a:r>
              <a:rPr lang="ru-RU" b="1" dirty="0" err="1" smtClean="0"/>
              <a:t>богородским</a:t>
            </a:r>
            <a:r>
              <a:rPr lang="ru-RU" b="1" dirty="0" smtClean="0"/>
              <a:t> ножом. В работе резчика используется и стамеска. Готовые детали игрушки отправляются в цех сборки, а на заключительном этапе их раскрашивают. Игрушки, не подлежащие раскраске, покрывают бесцветным лаком.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Роспись игрушки</a:t>
            </a:r>
            <a:endParaRPr lang="ru-RU" sz="6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362679" y="2467778"/>
            <a:ext cx="7105880" cy="383387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После заготовки всех элементов игрушки, она собиралась и отправлялась на роспись. Если композиция представляла собой не единую конструкцию, а была собрано из множества фигур либо щеп, крепили элементы между собой при помощи клея ПВА и деревянных </a:t>
            </a:r>
            <a:r>
              <a:rPr lang="ru-RU" b="1" dirty="0" err="1" smtClean="0"/>
              <a:t>штапиков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    Чаще всего встречались </a:t>
            </a:r>
            <a:r>
              <a:rPr lang="ru-RU" b="1" dirty="0" err="1" smtClean="0"/>
              <a:t>богородские</a:t>
            </a:r>
            <a:r>
              <a:rPr lang="ru-RU" b="1" dirty="0" smtClean="0"/>
              <a:t> игрушки, которые не были окрашены вовсе. Они позволяли детям развивать фантазию. Если же игрушки расписывались, краски мастерами брались яркие, насыщенные и очень сочные. В игрушках прослеживались элементы хохломской и городецкой росписи, но при этом они были лишены характерных для данных техник мелких деталей, так как игрушки были рассчитаны на детей.</a:t>
            </a:r>
          </a:p>
          <a:p>
            <a:endParaRPr lang="ru-RU" dirty="0"/>
          </a:p>
        </p:txBody>
      </p:sp>
      <p:pic>
        <p:nvPicPr>
          <p:cNvPr id="5" name="Picture 2" descr="http://www.pionertur.ru/assets/images/Exkyrsii-dlya-shkolnikov/bogor-irryshka-(1)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47450" y="3018622"/>
            <a:ext cx="3428773" cy="2578715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err="1" smtClean="0">
                <a:solidFill>
                  <a:schemeClr val="accent1">
                    <a:lumMod val="75000"/>
                  </a:schemeClr>
                </a:solidFill>
              </a:rPr>
              <a:t>Богородские</a:t>
            </a: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мастера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://www.pionertur.ru/assets/images/Exkyrsii-dlya-shkolnikov/bogor-irryshka-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2373" y="2921875"/>
            <a:ext cx="3473622" cy="2543259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2" descr="C:\Users\максим\Desktop\очень надо\НОВОЕ\1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1516" y="2961633"/>
            <a:ext cx="3723545" cy="2535277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стиля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401" y="2511846"/>
            <a:ext cx="5138450" cy="336402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Своеобразным символом «</a:t>
            </a:r>
            <a:r>
              <a:rPr lang="ru-RU" b="1" dirty="0" err="1" smtClean="0"/>
              <a:t>богородского</a:t>
            </a:r>
            <a:r>
              <a:rPr lang="ru-RU" b="1" dirty="0" smtClean="0"/>
              <a:t> стиля» является игрушка на движущейся планке «Кузнецы», которой уже более 300 лет. Искусно вырезанные деревянные фигурки мужика и медведя по очереди колотят молотами по наковальне, стоит только подвигать планку, на которой закреплены забавные фигурки.</a:t>
            </a:r>
            <a:endParaRPr lang="ru-RU" b="1" dirty="0"/>
          </a:p>
        </p:txBody>
      </p:sp>
      <p:pic>
        <p:nvPicPr>
          <p:cNvPr id="5" name="Picture 2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863509" y="2820318"/>
            <a:ext cx="3723701" cy="2897435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стиля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48259" y="2588964"/>
            <a:ext cx="4814371" cy="328690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    «Долгожителем» считается и игрушка «Курочки», которой забавлялись ребятишки еще во времена Александра Сергеевича Пушкина. Отличительной особенностью </a:t>
            </a:r>
            <a:r>
              <a:rPr lang="ru-RU" b="1" dirty="0" err="1" smtClean="0"/>
              <a:t>богородской</a:t>
            </a:r>
            <a:r>
              <a:rPr lang="ru-RU" b="1" dirty="0" smtClean="0"/>
              <a:t> игрушки являются планка, кнопка или баланс, с помощью которых игрушка начинает двигаться, выполняя незамысловатые движения. Как в случае с курочками, которые по очереди клюют зернышки. Сюжеты первых </a:t>
            </a:r>
            <a:r>
              <a:rPr lang="ru-RU" b="1" dirty="0" err="1" smtClean="0"/>
              <a:t>богородских</a:t>
            </a:r>
            <a:r>
              <a:rPr lang="ru-RU" b="1" dirty="0" smtClean="0"/>
              <a:t> игрушек резчики брали из крестьянской жизни и народных сказок, основными героями которых были работящий мужик, да простоватый доверчивый медведь, домашние животные и птицы.</a:t>
            </a:r>
            <a:endParaRPr lang="ru-RU" b="1" dirty="0"/>
          </a:p>
        </p:txBody>
      </p:sp>
      <p:pic>
        <p:nvPicPr>
          <p:cNvPr id="6" name="Picture 2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39816" y="2875402"/>
            <a:ext cx="3749535" cy="3007605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Виды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богородских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игрушек</a:t>
            </a:r>
            <a:endParaRPr lang="ru-RU" dirty="0"/>
          </a:p>
        </p:txBody>
      </p:sp>
      <p:pic>
        <p:nvPicPr>
          <p:cNvPr id="4" name="Picture 2" descr="C:\Users\максим\Desktop\очень надо\НОВОЕ\совсем новое\art05_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30499" y="2775406"/>
            <a:ext cx="1949983" cy="1577152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 descr="C:\Users\максим\Desktop\очень надо\НОВОЕ\совсем новое\art05_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8538073" y="2787267"/>
            <a:ext cx="2026178" cy="1519634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44038" y="2038120"/>
            <a:ext cx="402115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Богородские</a:t>
            </a:r>
            <a:r>
              <a:rPr lang="ru-RU" sz="2400" b="1" dirty="0" smtClean="0"/>
              <a:t> деревянные игрушки были двух видов:</a:t>
            </a:r>
          </a:p>
          <a:p>
            <a:endParaRPr lang="ru-RU" sz="2400" b="1" dirty="0" smtClean="0"/>
          </a:p>
          <a:p>
            <a:r>
              <a:rPr lang="ru-RU" sz="1600" b="1" cap="all" dirty="0" smtClean="0"/>
              <a:t>1.СКУЛЬПТУРНАЯ ИГРУШКА</a:t>
            </a:r>
          </a:p>
          <a:p>
            <a:r>
              <a:rPr lang="ru-RU" sz="1600" b="1" cap="all" dirty="0" smtClean="0"/>
              <a:t> 2. ПОДВИЖНАЯ ИГРУШКА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6602" y="4549966"/>
            <a:ext cx="102346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Фигурки скульптурного плана отличались отсутствием четко выраженных черт. В них дети, ввиду развития собственной фантазии, могли видеть мишку, лису и прочих животных.</a:t>
            </a:r>
          </a:p>
          <a:p>
            <a:r>
              <a:rPr lang="ru-RU" dirty="0" smtClean="0"/>
              <a:t>Также вырезались </a:t>
            </a:r>
            <a:r>
              <a:rPr lang="ru-RU" dirty="0" err="1" smtClean="0"/>
              <a:t>богородскими</a:t>
            </a:r>
            <a:r>
              <a:rPr lang="ru-RU" dirty="0" smtClean="0"/>
              <a:t> мастерами игрушки с движущимися конструкциями. Фигурки крепились мастерами на плашки, которые двигались относительно друг друга, также внутрь их отправлялись пружины с кнопками, а еще одна часть игрушек представляла собой фигурки, закрепленные на плашке с противовесом на нитях.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485" y="898050"/>
            <a:ext cx="9601196" cy="1303867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Разновидности игрушек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074" y="3463735"/>
            <a:ext cx="2013414" cy="1444597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pic>
        <p:nvPicPr>
          <p:cNvPr id="8" name="Picture 2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584" y="4109547"/>
            <a:ext cx="2053817" cy="1411922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pic>
        <p:nvPicPr>
          <p:cNvPr id="9" name="Picture 2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2165" y="4596363"/>
            <a:ext cx="1901133" cy="1331472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5959366" y="2594099"/>
            <a:ext cx="5665075" cy="6325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SzPct val="115000"/>
              <a:tabLst/>
              <a:defRPr/>
            </a:pPr>
            <a:r>
              <a:rPr lang="ru-RU" sz="4400" b="1" dirty="0" smtClean="0">
                <a:ln w="3175" cmpd="sng">
                  <a:noFill/>
                </a:ln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Животные и птицы</a:t>
            </a:r>
            <a:endParaRPr lang="ru-RU" sz="4400" b="1" dirty="0">
              <a:ln w="3175" cmpd="sng">
                <a:noFill/>
              </a:ln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максим\Desktop\очень надо\НОВОЕ\совсем новое\art05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7440" y="2729242"/>
            <a:ext cx="2089558" cy="1474896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77858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9485" y="898050"/>
            <a:ext cx="9601196" cy="1303867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Разновидности игрушек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651642" y="2499505"/>
            <a:ext cx="5665075" cy="155748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SzPct val="115000"/>
              <a:tabLst/>
              <a:defRPr/>
            </a:pPr>
            <a:r>
              <a:rPr lang="ru-RU" sz="4400" b="1" dirty="0" smtClean="0">
                <a:ln w="3175" cmpd="sng">
                  <a:noFill/>
                </a:ln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Люди и сказочные  персонажи</a:t>
            </a:r>
            <a:endParaRPr lang="ru-RU" sz="4400" b="1" dirty="0">
              <a:ln w="3175" cmpd="sng">
                <a:noFill/>
              </a:ln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максим\Desktop\очень надо\НОВОЕ\совсем новое\21ae2584cfabad259f885848b2d055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649" y="4067503"/>
            <a:ext cx="1966937" cy="1566042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7" name="Picture 3" descr="C:\Users\максим\Desktop\очень надо\НОВОЕ\совсем новое\6938b488cdd251d12f7d0fc8cd5210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38591" y="2722181"/>
            <a:ext cx="1954926" cy="1576552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C:\Users\максим\Desktop\очень надо\НОВОЕ\совсем новое\b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4673" y="4388071"/>
            <a:ext cx="1955671" cy="1566040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9" name="Picture 5" descr="C:\Users\максим\Desktop\очень надо\НОВОЕ\совсем новое\origin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7481" y="3300249"/>
            <a:ext cx="1910430" cy="1534510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1778580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Деревянные игрушки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История народной игрушки начинается в глубокой древности. Она связана с творчеством народа, с народным искусством, с фольклором. Игрушка - одна из самых древнейших форм творчества, на протяжении веков она изменялась вместе со всей народной культурой, впитывая в себя ее национальные особенности и своеобразие.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846874" cy="22610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2" name="Picture 4" descr="C:\Users\USER\Downloads\465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1418" y="2515513"/>
            <a:ext cx="4904510" cy="347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193" y="1045194"/>
            <a:ext cx="10447283" cy="150337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Медведь – любимый герой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752" y="2722179"/>
            <a:ext cx="2252282" cy="2422253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pic>
        <p:nvPicPr>
          <p:cNvPr id="6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584" y="3520965"/>
            <a:ext cx="2263451" cy="2417379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pic>
        <p:nvPicPr>
          <p:cNvPr id="7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5820" y="3531477"/>
            <a:ext cx="2173012" cy="2406869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76234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193" y="1045194"/>
            <a:ext cx="10447283" cy="1503373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Подвижные игрушки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3342290" y="2898899"/>
            <a:ext cx="5255171" cy="322863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 smtClean="0"/>
              <a:t>	Во многих игрушках есть приспособления, которые позволяют им двигаться.</a:t>
            </a:r>
          </a:p>
          <a:p>
            <a:pPr marL="0" indent="0" algn="just">
              <a:buNone/>
            </a:pPr>
            <a:r>
              <a:rPr lang="ru-RU" sz="2800" b="1" dirty="0" smtClean="0"/>
              <a:t>	Встречаются игрушки на планках, с пружиной, с балансом и кнопкой. </a:t>
            </a:r>
            <a:endParaRPr lang="ru-RU" sz="2800" b="1" dirty="0"/>
          </a:p>
        </p:txBody>
      </p:sp>
      <p:pic>
        <p:nvPicPr>
          <p:cNvPr id="2050" name="Picture 2" descr="C:\Users\максим\Desktop\очень надо\НОВОЕ\совсем новое\1-bi-088-300x2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0165" y="4593021"/>
            <a:ext cx="1863834" cy="1397876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849" y="2725524"/>
            <a:ext cx="1848434" cy="1299938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  <p:pic>
        <p:nvPicPr>
          <p:cNvPr id="2051" name="Picture 3" descr="C:\Users\максим\Desktop\очень надо\НОВОЕ\совсем новое\1-bi-0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54506" y="4674474"/>
            <a:ext cx="1755232" cy="1284891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C:\Users\максим\Desktop\очень надо\НОВОЕ\совсем новое\Zayat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8287" y="2704771"/>
            <a:ext cx="1782472" cy="1425796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762346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Современные игрушки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9" name="Picture 3" descr="C:\Users\максим\Desktop\очень надо\НОВОЕ\совсем новое\современные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331544">
            <a:off x="9356276" y="3645405"/>
            <a:ext cx="1706694" cy="1143485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100" name="Picture 4" descr="C:\Users\максим\Desktop\очень надо\НОВОЕ\совсем новое\современные\1301073869_bog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470300">
            <a:off x="1466682" y="3630631"/>
            <a:ext cx="1907139" cy="1256679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8" name="Picture 2" descr="C:\Users\максим\Desktop\очень надо\НОВОЕ\совсем новое\современные\Museum_of_Toys_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0512" y="3048001"/>
            <a:ext cx="4290206" cy="2270234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80655" y="831273"/>
            <a:ext cx="9822872" cy="135774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Народный промысел, который возник на землях Сергиева Посада именуется </a:t>
            </a:r>
            <a:r>
              <a:rPr lang="ru-RU" sz="3600" b="1" dirty="0" err="1" smtClean="0"/>
              <a:t>Загорской</a:t>
            </a:r>
            <a:r>
              <a:rPr lang="ru-RU" sz="3600" b="1" dirty="0" smtClean="0"/>
              <a:t> матрёшкой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734291" y="2507674"/>
            <a:ext cx="6664036" cy="3546762"/>
          </a:xfrm>
        </p:spPr>
        <p:txBody>
          <a:bodyPr>
            <a:normAutofit fontScale="25000" lnSpcReduction="20000"/>
          </a:bodyPr>
          <a:lstStyle/>
          <a:p>
            <a:pPr algn="just" fontAlgn="base"/>
            <a:r>
              <a:rPr lang="ru-RU" sz="6400" b="1" dirty="0" smtClean="0"/>
              <a:t>Матрёшка</a:t>
            </a:r>
            <a:r>
              <a:rPr lang="ru-RU" sz="6400" dirty="0" smtClean="0"/>
              <a:t> – это народная игрушка, имеющая для русских людей огромное значение. Выглядит она как расписная деревянная кукла, а вернее, целый набор кукол: внутри самой большой матрёшки находятся похожие на неё куколки, но в меньшем размере. Как правило, в таком наборе присутствует не менее трёх матрёшек.</a:t>
            </a:r>
          </a:p>
          <a:p>
            <a:pPr algn="just" fontAlgn="base"/>
            <a:r>
              <a:rPr lang="ru-RU" sz="6400" b="1" dirty="0" smtClean="0"/>
              <a:t>Каждая из кукол имеет плоское донце и по форме напоминает яйцо, состоящее из двух частей, которые легко соединяются и разъединяется.</a:t>
            </a:r>
          </a:p>
          <a:p>
            <a:pPr algn="just" fontAlgn="base"/>
            <a:r>
              <a:rPr lang="ru-RU" sz="6400" dirty="0" smtClean="0"/>
              <a:t>Созданием таких игрушек активно занимались в середине прошлого столетия, когда в городе активно функционировало большое количество мастерских. Промысел продолжает развиваться и сейчас.</a:t>
            </a:r>
            <a:r>
              <a:rPr lang="ru-RU" sz="6400" b="1" dirty="0" smtClean="0"/>
              <a:t> У данной разновидности матрёшки есть отличительные черты:</a:t>
            </a:r>
            <a:r>
              <a:rPr lang="ru-RU" sz="6400" dirty="0" smtClean="0"/>
              <a:t> её роспись упрощена, в ней активно используют такие цвета, как красный, жёлтый, синий и зелёный. Как правило, очертания элементов таких матрёшек, включая лицо и одежду, либо обводят чёрным, либо выжигают.</a:t>
            </a:r>
          </a:p>
          <a:p>
            <a:pPr algn="just"/>
            <a:r>
              <a:rPr lang="ru-RU" sz="6400" dirty="0" smtClean="0"/>
              <a:t/>
            </a:r>
            <a:br>
              <a:rPr lang="ru-RU" sz="6400" dirty="0" smtClean="0"/>
            </a:br>
            <a:endParaRPr lang="ru-RU" sz="6400" dirty="0" smtClean="0"/>
          </a:p>
          <a:p>
            <a:pPr algn="just"/>
            <a:endParaRPr lang="ru-RU" dirty="0"/>
          </a:p>
        </p:txBody>
      </p:sp>
      <p:pic>
        <p:nvPicPr>
          <p:cNvPr id="3074" name="Picture 2" descr="C:\Users\USER\Desktop\vse-chto-nuzhno-znat-o-matreshkah-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8507" y="2477511"/>
            <a:ext cx="4073165" cy="3657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00545" y="748145"/>
            <a:ext cx="4111721" cy="201198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/>
              <a:t>Русская матрешка.</a:t>
            </a:r>
            <a:br>
              <a:rPr lang="ru-RU" sz="1800" b="1" dirty="0" smtClean="0"/>
            </a:br>
            <a:r>
              <a:rPr lang="ru-RU" sz="1800" b="1" dirty="0" smtClean="0"/>
              <a:t> Семеновская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Матрешку легко узнать по «травяному» декору, а также непременному фартуку, с узором из букета пышных  цветов. У семеновской матрешки обычно желтый платок, черные локоны.</a:t>
            </a:r>
            <a:r>
              <a:rPr lang="ru-RU" sz="1800" b="1" i="1" dirty="0" smtClean="0"/>
              <a:t> </a:t>
            </a:r>
            <a:br>
              <a:rPr lang="ru-RU" sz="1800" b="1" i="1" dirty="0" smtClean="0"/>
            </a:br>
            <a:endParaRPr lang="ru-RU" sz="18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789709" y="2895600"/>
            <a:ext cx="4197927" cy="3172691"/>
          </a:xfrm>
        </p:spPr>
        <p:txBody>
          <a:bodyPr>
            <a:normAutofit/>
          </a:bodyPr>
          <a:lstStyle/>
          <a:p>
            <a:pPr algn="just" fontAlgn="base"/>
            <a:r>
              <a:rPr lang="ru-RU" dirty="0" smtClean="0"/>
              <a:t>Данная разновидность матрёшек возникла ещё в прошлом столетии, а именно: в 1929 году. В этом году в Семёнове, который располагается в Нижегородской области, открыли артель по выпуску кукол из дерева. </a:t>
            </a:r>
            <a:r>
              <a:rPr lang="ru-RU" b="1" dirty="0" smtClean="0"/>
              <a:t>Уже спустя несколько лет на его базе возникла фабрика, которая получила название «Семёновская роспись». </a:t>
            </a:r>
            <a:r>
              <a:rPr lang="ru-RU" dirty="0" smtClean="0"/>
              <a:t>Произошло это в 1932 году, а сама фабрика функционирует и по сей день.</a:t>
            </a: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 descr="C:\Users\USER\Downloads\semenovskayamatrkor1-1000x7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4465" y="1011381"/>
            <a:ext cx="6412675" cy="4488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 smtClean="0"/>
              <a:t>Полхов-майданская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Матрешка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720437" y="3186545"/>
            <a:ext cx="5237018" cy="2633903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dirty="0" err="1" smtClean="0"/>
              <a:t>Полхов-Майдан</a:t>
            </a:r>
            <a:r>
              <a:rPr lang="ru-RU" dirty="0" smtClean="0"/>
              <a:t> – это небольшое село в Нижегородской области. Там изготавливать матрёшек стали с 1920 года. </a:t>
            </a:r>
            <a:r>
              <a:rPr lang="ru-RU" b="1" dirty="0" smtClean="0"/>
              <a:t>У кукол, произведённых в этом месте, также есть ряд отличительных характеристик: они очень вытянуты в длину и имеют маленькую голову. </a:t>
            </a:r>
            <a:r>
              <a:rPr lang="ru-RU" dirty="0" smtClean="0"/>
              <a:t>Расписывают их обычно красным, синим, зелёным и жёлтым цветами. Руки таких куколок обычно опущены, либо же в них находится поднос, на котором красуется каравай.</a:t>
            </a:r>
          </a:p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vse-chto-nuzhno-znat-o-matreshkah-1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6836" y="2421753"/>
            <a:ext cx="5091369" cy="3453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721465" cy="49339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17435" y="2479814"/>
            <a:ext cx="9601196" cy="33189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</a:rPr>
              <a:t>     СПАСИБО                            ЗА           ВНИМАНИЕ!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Полхов</a:t>
            </a:r>
            <a:r>
              <a:rPr lang="ru-RU" dirty="0" smtClean="0"/>
              <a:t>- Майдан</a:t>
            </a:r>
            <a:br>
              <a:rPr lang="ru-RU" dirty="0" smtClean="0"/>
            </a:br>
            <a:r>
              <a:rPr lang="ru-RU" dirty="0" err="1" smtClean="0"/>
              <a:t>Таратушки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34292" y="2382982"/>
            <a:ext cx="5292436" cy="706582"/>
          </a:xfrm>
        </p:spPr>
        <p:txBody>
          <a:bodyPr/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Птичка Свистулька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Петушок</a:t>
            </a:r>
            <a:endParaRPr lang="ru-RU" dirty="0"/>
          </a:p>
        </p:txBody>
      </p:sp>
      <p:pic>
        <p:nvPicPr>
          <p:cNvPr id="1026" name="Picture 2" descr="C:\Users\USER\Downloads\66802738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5852" y="3214255"/>
            <a:ext cx="3855775" cy="2758065"/>
          </a:xfrm>
          <a:prstGeom prst="rect">
            <a:avLst/>
          </a:prstGeom>
          <a:noFill/>
        </p:spPr>
      </p:pic>
      <p:pic>
        <p:nvPicPr>
          <p:cNvPr id="1027" name="Picture 3" descr="C:\Users\USER\Desktop\DSC_000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3125" y="3243263"/>
            <a:ext cx="3153930" cy="263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95401" y="651164"/>
            <a:ext cx="9899072" cy="162098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/>
              <a:t>Кукла-панка</a:t>
            </a:r>
            <a:r>
              <a:rPr lang="ru-RU" b="1" dirty="0" smtClean="0"/>
              <a:t>. </a:t>
            </a:r>
            <a:br>
              <a:rPr lang="ru-RU" b="1" dirty="0" smtClean="0"/>
            </a:br>
            <a:r>
              <a:rPr lang="ru-RU" b="1" dirty="0" smtClean="0"/>
              <a:t>Игрушка Русского Севера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163781" y="2493817"/>
            <a:ext cx="5375564" cy="358832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«Северная кукла „панка“, как её называют в Поморье, представляет собою обрубок дерева, округлый или огранённый, в котором намечена топором шаровидная или конусообразная голова, вытянутая на затылке и плоская в лицевой части, посаженная на конусовидный или </a:t>
            </a:r>
            <a:r>
              <a:rPr lang="ru-RU" dirty="0" err="1" smtClean="0"/>
              <a:t>кубоватый</a:t>
            </a:r>
            <a:r>
              <a:rPr lang="ru-RU" dirty="0" smtClean="0"/>
              <a:t> объём. Перемычка в нём, означающая талию человеческой фигуры, определяет торс и широкую юбку. Фигура, как правило, лишена рук, или же руки плотно прижаты к телу. Черты лица предельно схематичны и напоминают идольские лики. Глаза и рот передаются впадинами, щёки слегка моделируются таким образом, чтобы рельефно выделялся нос. Либо же глаза, нос и рот наносятся в виде ямок и бороздок ножом или выжигаются раскалённым гвоздём. Иногда скульптор обозначит ещё округлости женской груди или косу.</a:t>
            </a:r>
            <a:endParaRPr lang="ru-RU" dirty="0"/>
          </a:p>
        </p:txBody>
      </p:sp>
      <p:pic>
        <p:nvPicPr>
          <p:cNvPr id="5122" name="Picture 2" descr="C:\Users\USER\Desktop\scale_12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5781" y="2560638"/>
            <a:ext cx="4350255" cy="3309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Деревянные игрушки Русского Севера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Деревянные коники наиболее древний вид игрушек. У северных конников массивная шея и легкая маленькая голова. Могучее тело опирается на короткие ноги, которые подпирают туловище подобно колоннам. Были распространенны на Севере также коники-каталки, коники запряженные в сани, каретки</a:t>
            </a:r>
            <a:endParaRPr lang="ru-RU" dirty="0"/>
          </a:p>
        </p:txBody>
      </p:sp>
      <p:pic>
        <p:nvPicPr>
          <p:cNvPr id="6146" name="Picture 2" descr="C:\Users\USER\Downloads\d0ffa013f523f10ced8afcb59bus--russkij-stil-konik-igrushka-suvenir-v-russkom-stile-derevyan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1724" y="2521527"/>
            <a:ext cx="5361709" cy="3574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8825" y="2017987"/>
            <a:ext cx="7029671" cy="2680138"/>
          </a:xfrm>
        </p:spPr>
        <p:txBody>
          <a:bodyPr/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Богородская игрушка</a:t>
            </a:r>
            <a:endParaRPr lang="ru-RU" sz="8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944083" y="5772838"/>
            <a:ext cx="5304140" cy="812843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="1" dirty="0" smtClean="0">
              <a:ln w="3175" cmpd="sng">
                <a:noFill/>
              </a:ln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657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809" y="845498"/>
            <a:ext cx="9601196" cy="1303867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Родина игрушки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6346" y="2646650"/>
            <a:ext cx="5055476" cy="32706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 smtClean="0"/>
              <a:t>	На </a:t>
            </a:r>
            <a:r>
              <a:rPr lang="ru-RU" sz="2800" b="1" dirty="0"/>
              <a:t>живописном холме на берегу реки Куньи, левого притока Дубны стоит село </a:t>
            </a:r>
            <a:r>
              <a:rPr lang="ru-RU" sz="2800" b="1" dirty="0" err="1"/>
              <a:t>Богородское</a:t>
            </a:r>
            <a:r>
              <a:rPr lang="ru-RU" sz="2800" b="1" dirty="0"/>
              <a:t> - родина замечательного народного промысла резных деревянных игрушек и </a:t>
            </a:r>
            <a:r>
              <a:rPr lang="ru-RU" sz="2800" b="1" dirty="0" smtClean="0"/>
              <a:t>скульптур</a:t>
            </a:r>
            <a:endParaRPr lang="ru-RU" sz="2800" b="1" dirty="0"/>
          </a:p>
        </p:txBody>
      </p:sp>
      <p:pic>
        <p:nvPicPr>
          <p:cNvPr id="4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480" y="2783968"/>
            <a:ext cx="3848792" cy="3091105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0135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809" y="845498"/>
            <a:ext cx="9601196" cy="1303867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Основы промысла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7614" y="2793796"/>
            <a:ext cx="6653047" cy="27136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 smtClean="0"/>
              <a:t>	Уже в XV - XVI веках </a:t>
            </a:r>
            <a:r>
              <a:rPr lang="ru-RU" sz="2800" b="1" dirty="0" err="1" smtClean="0"/>
              <a:t>богородские</a:t>
            </a:r>
            <a:r>
              <a:rPr lang="ru-RU" sz="2800" b="1" dirty="0" smtClean="0"/>
              <a:t> крестьяне, в то время монастырские крепостные, заложили основы развившегося впоследствии художественного промысла обработки дерева. </a:t>
            </a:r>
            <a:endParaRPr lang="ru-RU" sz="2800" b="1" dirty="0"/>
          </a:p>
        </p:txBody>
      </p:sp>
      <p:pic>
        <p:nvPicPr>
          <p:cNvPr id="5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246" y="2815176"/>
            <a:ext cx="2659761" cy="2999070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/>
        </p:spPr>
      </p:pic>
    </p:spTree>
    <p:extLst>
      <p:ext uri="{BB962C8B-B14F-4D97-AF65-F5344CB8AC3E}">
        <p14:creationId xmlns="" xmlns:p14="http://schemas.microsoft.com/office/powerpoint/2010/main" val="30135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8102" y="1097280"/>
            <a:ext cx="9458496" cy="1188719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</a:rPr>
              <a:t>Легенды об игрушке</a:t>
            </a:r>
            <a:endParaRPr lang="ru-RU" sz="6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C:\Users\максим\Desktop\очень надо\НОВОЕ\201323041504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0385" y="2830343"/>
            <a:ext cx="5171091" cy="2858051"/>
          </a:xfrm>
          <a:prstGeom prst="rect">
            <a:avLst/>
          </a:prstGeom>
          <a:ln w="228600" cap="sq" cmpd="thickThin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927443" y="2413705"/>
            <a:ext cx="46140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</a:pP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Существует легенда, что в середине XVII века то ли крестьянин, то ли крестьянка вырезали для своих детей игрушку из липы. Ребятишки прозвали её </a:t>
            </a:r>
            <a:r>
              <a:rPr lang="ru-RU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Аука</a:t>
            </a: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Когда дети наигрались ,кукла попала к предприимчивому купцу</a:t>
            </a:r>
            <a:r>
              <a:rPr lang="ru-RU" sz="2400" b="1" dirty="0" smtClean="0"/>
              <a:t>. Купец выгодно продал ее и заказал целую партию таких же.</a:t>
            </a:r>
            <a:endParaRPr lang="ru-RU" sz="2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39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туральные материалы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B15E28"/>
    </a:accent1>
    <a:accent2>
      <a:srgbClr val="B13228"/>
    </a:accent2>
    <a:accent3>
      <a:srgbClr val="8B7B56"/>
    </a:accent3>
    <a:accent4>
      <a:srgbClr val="E09C41"/>
    </a:accent4>
    <a:accent5>
      <a:srgbClr val="9EAE51"/>
    </a:accent5>
    <a:accent6>
      <a:srgbClr val="6E7355"/>
    </a:accent6>
    <a:hlink>
      <a:srgbClr val="D37A21"/>
    </a:hlink>
    <a:folHlink>
      <a:srgbClr val="CA8F55"/>
    </a:folHlink>
  </a:clrScheme>
</a:themeOverride>
</file>

<file path=ppt/theme/themeOverride2.xml><?xml version="1.0" encoding="utf-8"?>
<a:themeOverride xmlns:a="http://schemas.openxmlformats.org/drawingml/2006/main">
  <a:clrScheme name="Натуральные материалы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B15E28"/>
    </a:accent1>
    <a:accent2>
      <a:srgbClr val="B13228"/>
    </a:accent2>
    <a:accent3>
      <a:srgbClr val="8B7B56"/>
    </a:accent3>
    <a:accent4>
      <a:srgbClr val="E09C41"/>
    </a:accent4>
    <a:accent5>
      <a:srgbClr val="9EAE51"/>
    </a:accent5>
    <a:accent6>
      <a:srgbClr val="6E7355"/>
    </a:accent6>
    <a:hlink>
      <a:srgbClr val="D37A21"/>
    </a:hlink>
    <a:folHlink>
      <a:srgbClr val="CA8F5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</TotalTime>
  <Words>990</Words>
  <Application>Microsoft Office PowerPoint</Application>
  <PresentationFormat>Произвольный</PresentationFormat>
  <Paragraphs>82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Натуральные материалы</vt:lpstr>
      <vt:lpstr>Из истории деревянных игрушек</vt:lpstr>
      <vt:lpstr>Деревянные игрушки</vt:lpstr>
      <vt:lpstr>Полхов- Майдан Таратушки</vt:lpstr>
      <vt:lpstr> Кукла-панка.  Игрушка Русского Севера </vt:lpstr>
      <vt:lpstr>Деревянные игрушки Русского Севера</vt:lpstr>
      <vt:lpstr>Богородская игрушка</vt:lpstr>
      <vt:lpstr>Родина игрушки</vt:lpstr>
      <vt:lpstr>Основы промысла</vt:lpstr>
      <vt:lpstr>Легенды об игрушке</vt:lpstr>
      <vt:lpstr>Легенды об игрушке</vt:lpstr>
      <vt:lpstr>История промысла</vt:lpstr>
      <vt:lpstr>Изготовление игрушки</vt:lpstr>
      <vt:lpstr>Роспись игрушки</vt:lpstr>
      <vt:lpstr>Богородские мастера</vt:lpstr>
      <vt:lpstr>Особенности стиля</vt:lpstr>
      <vt:lpstr>Особенности стиля</vt:lpstr>
      <vt:lpstr>Виды богородских игрушек</vt:lpstr>
      <vt:lpstr>Разновидности игрушек</vt:lpstr>
      <vt:lpstr>Разновидности игрушек</vt:lpstr>
      <vt:lpstr>Медведь – любимый герой</vt:lpstr>
      <vt:lpstr>Подвижные игрушки</vt:lpstr>
      <vt:lpstr>Современные игрушки</vt:lpstr>
      <vt:lpstr>Народный промысел, который возник на землях Сергиева Посада именуется Загорской матрёшкой</vt:lpstr>
      <vt:lpstr>Русская матрешка.  Семеновская Матрешку легко узнать по «травяному» декору, а также непременному фартуку, с узором из букета пышных  цветов. У семеновской матрешки обычно желтый платок, черные локоны.  </vt:lpstr>
      <vt:lpstr>Полхов-майданская Матрешка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klass07pupil</dc:creator>
  <cp:lastModifiedBy>USER</cp:lastModifiedBy>
  <cp:revision>55</cp:revision>
  <dcterms:created xsi:type="dcterms:W3CDTF">2016-10-23T09:16:15Z</dcterms:created>
  <dcterms:modified xsi:type="dcterms:W3CDTF">2023-12-03T18:17:04Z</dcterms:modified>
</cp:coreProperties>
</file>