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3" r:id="rId3"/>
    <p:sldId id="286" r:id="rId4"/>
    <p:sldId id="264" r:id="rId5"/>
    <p:sldId id="265" r:id="rId6"/>
    <p:sldId id="266" r:id="rId7"/>
    <p:sldId id="267" r:id="rId8"/>
    <p:sldId id="268" r:id="rId9"/>
    <p:sldId id="269" r:id="rId10"/>
    <p:sldId id="274" r:id="rId11"/>
    <p:sldId id="270" r:id="rId12"/>
    <p:sldId id="271" r:id="rId13"/>
    <p:sldId id="272" r:id="rId14"/>
    <p:sldId id="273" r:id="rId15"/>
    <p:sldId id="284" r:id="rId16"/>
    <p:sldId id="256" r:id="rId17"/>
    <p:sldId id="258" r:id="rId18"/>
    <p:sldId id="282" r:id="rId19"/>
    <p:sldId id="276" r:id="rId20"/>
    <p:sldId id="278" r:id="rId21"/>
    <p:sldId id="283" r:id="rId22"/>
    <p:sldId id="279" r:id="rId23"/>
    <p:sldId id="280" r:id="rId24"/>
    <p:sldId id="277" r:id="rId25"/>
    <p:sldId id="285" r:id="rId26"/>
    <p:sldId id="259" r:id="rId27"/>
    <p:sldId id="260" r:id="rId28"/>
    <p:sldId id="261" r:id="rId2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672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2686050"/>
            <a:ext cx="5638800" cy="142875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</p:spPr>
        <p:txBody>
          <a:bodyPr/>
          <a:lstStyle>
            <a:lvl1pPr>
              <a:defRPr/>
            </a:lvl1pPr>
          </a:lstStyle>
          <a:p>
            <a:fld id="{C75967FD-45E5-4D01-B349-C538E0102DA8}" type="slidenum">
              <a:rPr lang="ru-RU" altLang="ru-RU"/>
              <a:pPr/>
              <a:t>‹#›</a:t>
            </a:fld>
            <a:endParaRPr lang="ru-RU" altLang="ru-RU"/>
          </a:p>
        </p:txBody>
      </p:sp>
      <p:grpSp>
        <p:nvGrpSpPr>
          <p:cNvPr id="7174" name="Group 6"/>
          <p:cNvGrpSpPr>
            <a:grpSpLocks/>
          </p:cNvGrpSpPr>
          <p:nvPr/>
        </p:nvGrpSpPr>
        <p:grpSpPr bwMode="auto">
          <a:xfrm>
            <a:off x="0" y="685800"/>
            <a:ext cx="8686800" cy="1885950"/>
            <a:chOff x="0" y="576"/>
            <a:chExt cx="5472" cy="1584"/>
          </a:xfrm>
        </p:grpSpPr>
        <p:sp>
          <p:nvSpPr>
            <p:cNvPr id="7175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1350"/>
            </a:p>
          </p:txBody>
        </p:sp>
        <p:sp>
          <p:nvSpPr>
            <p:cNvPr id="7176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1800">
                <a:latin typeface="Times New Roman" panose="02020603050405020304" pitchFamily="18" charset="0"/>
              </a:endParaRPr>
            </a:p>
          </p:txBody>
        </p:sp>
        <p:sp>
          <p:nvSpPr>
            <p:cNvPr id="7177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ru-RU" altLang="ru-RU" sz="1800">
                <a:latin typeface="Times New Roman" panose="02020603050405020304" pitchFamily="18" charset="0"/>
              </a:endParaRPr>
            </a:p>
          </p:txBody>
        </p:sp>
        <p:sp>
          <p:nvSpPr>
            <p:cNvPr id="7178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>
                <a:gd name="T0" fmla="*/ 1000 w 1000"/>
                <a:gd name="T1" fmla="*/ 1000 h 1000"/>
                <a:gd name="T2" fmla="*/ 0 w 1000"/>
                <a:gd name="T3" fmla="*/ 1000 h 1000"/>
                <a:gd name="T4" fmla="*/ 0 w 1000"/>
                <a:gd name="T5" fmla="*/ 0 h 1000"/>
                <a:gd name="T6" fmla="*/ 1000 w 1000"/>
                <a:gd name="T7" fmla="*/ 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1350"/>
            </a:p>
          </p:txBody>
        </p:sp>
        <p:sp>
          <p:nvSpPr>
            <p:cNvPr id="7179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>
                <a:gd name="T0" fmla="*/ 0 w 1000"/>
                <a:gd name="T1" fmla="*/ 0 h 1000"/>
                <a:gd name="T2" fmla="*/ 1000 w 1000"/>
                <a:gd name="T3" fmla="*/ 0 h 1000"/>
                <a:gd name="T4" fmla="*/ 1000 w 1000"/>
                <a:gd name="T5" fmla="*/ 1000 h 1000"/>
                <a:gd name="T6" fmla="*/ 0 w 1000"/>
                <a:gd name="T7" fmla="*/ 1000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 sz="1350"/>
            </a:p>
          </p:txBody>
        </p:sp>
      </p:grpSp>
      <p:sp>
        <p:nvSpPr>
          <p:cNvPr id="71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082279"/>
            <a:ext cx="7086600" cy="1200150"/>
          </a:xfrm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8992869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366CF-DCC8-4C97-A650-AF26382E25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197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F5593-A198-4FFB-9F40-4D99C9F49C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5710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49325" y="1485900"/>
            <a:ext cx="3754438" cy="3086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56164" y="1485900"/>
            <a:ext cx="3754437" cy="3086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D2C98-06E1-454F-916A-DE22E3CB78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316367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273844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9" y="1260872"/>
            <a:ext cx="3868737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9" y="1878806"/>
            <a:ext cx="3868737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788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788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40866-878B-46C3-BBE2-CA4B34FC3C0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99319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5857D-7C7F-4D0D-8C06-C263CFF874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06088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3150E-EE7A-43B8-BEC6-9A40BDD359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5672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25CE3-1AB5-47AD-94D7-609FF309753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2248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9" y="342900"/>
            <a:ext cx="2949575" cy="1200150"/>
          </a:xfrm>
        </p:spPr>
        <p:txBody>
          <a:bodyPr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9" y="1543050"/>
            <a:ext cx="2949575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73C82-3080-45E1-A335-17E946DF0C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8962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A3502-13A2-46E2-A556-B429D1D514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1039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91314" y="72628"/>
            <a:ext cx="1919287" cy="449937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31863" y="72628"/>
            <a:ext cx="5607050" cy="449937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CB1D7F-A91C-4152-9E4D-04821F8FA0D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5776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1033463"/>
            <a:ext cx="2133600" cy="762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 sz="1800">
              <a:latin typeface="Times New Roman" panose="02020603050405020304" pitchFamily="18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447800" y="1033463"/>
            <a:ext cx="7239000" cy="762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 sz="1800">
              <a:latin typeface="Times New Roman" panose="02020603050405020304" pitchFamily="18" charset="0"/>
            </a:endParaRP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4" y="72629"/>
            <a:ext cx="7158037" cy="105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6" y="1485900"/>
            <a:ext cx="7661275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50"/>
            </a:lvl1pPr>
          </a:lstStyle>
          <a:p>
            <a:endParaRPr lang="ru-RU" alt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4686300"/>
            <a:ext cx="28956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750"/>
            </a:lvl1pPr>
          </a:lstStyle>
          <a:p>
            <a:endParaRPr lang="ru-RU" altLang="ru-RU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4686300"/>
            <a:ext cx="190500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/>
            </a:lvl1pPr>
          </a:lstStyle>
          <a:p>
            <a:fld id="{1000955E-B719-40C6-A469-33A86F6727AA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153" name="Freeform 9"/>
          <p:cNvSpPr>
            <a:spLocks noChangeArrowheads="1"/>
          </p:cNvSpPr>
          <p:nvPr/>
        </p:nvSpPr>
        <p:spPr bwMode="auto">
          <a:xfrm>
            <a:off x="838200" y="421481"/>
            <a:ext cx="152400" cy="800100"/>
          </a:xfrm>
          <a:custGeom>
            <a:avLst/>
            <a:gdLst>
              <a:gd name="T0" fmla="*/ 1000 w 1000"/>
              <a:gd name="T1" fmla="*/ 1000 h 1000"/>
              <a:gd name="T2" fmla="*/ 0 w 1000"/>
              <a:gd name="T3" fmla="*/ 1000 h 1000"/>
              <a:gd name="T4" fmla="*/ 0 w 1000"/>
              <a:gd name="T5" fmla="*/ 0 h 1000"/>
              <a:gd name="T6" fmla="*/ 1000 w 1000"/>
              <a:gd name="T7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  <p:sp>
        <p:nvSpPr>
          <p:cNvPr id="6154" name="Freeform 10"/>
          <p:cNvSpPr>
            <a:spLocks noChangeArrowheads="1"/>
          </p:cNvSpPr>
          <p:nvPr/>
        </p:nvSpPr>
        <p:spPr bwMode="auto">
          <a:xfrm>
            <a:off x="8262938" y="202406"/>
            <a:ext cx="152400" cy="804863"/>
          </a:xfrm>
          <a:custGeom>
            <a:avLst/>
            <a:gdLst>
              <a:gd name="T0" fmla="*/ 0 w 1000"/>
              <a:gd name="T1" fmla="*/ 0 h 1000"/>
              <a:gd name="T2" fmla="*/ 1000 w 1000"/>
              <a:gd name="T3" fmla="*/ 0 h 1000"/>
              <a:gd name="T4" fmla="*/ 1000 w 1000"/>
              <a:gd name="T5" fmla="*/ 1000 h 1000"/>
              <a:gd name="T6" fmla="*/ 0 w 1000"/>
              <a:gd name="T7" fmla="*/ 100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4255607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panose="020B0604020202020204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panose="020B0604020202020204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panose="020B0604020202020204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panose="020B0604020202020204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35756" indent="-33575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66750" indent="-32980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¡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70360" indent="-302419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872" indent="-28932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¡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2575" indent="-2905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n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0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5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11" Type="http://schemas.openxmlformats.org/officeDocument/2006/relationships/image" Target="../media/image410.png"/><Relationship Id="rId5" Type="http://schemas.openxmlformats.org/officeDocument/2006/relationships/image" Target="../media/image53.png"/><Relationship Id="rId10" Type="http://schemas.openxmlformats.org/officeDocument/2006/relationships/image" Target="../media/image7.png"/><Relationship Id="rId4" Type="http://schemas.openxmlformats.org/officeDocument/2006/relationships/image" Target="../media/image52.png"/><Relationship Id="rId9" Type="http://schemas.openxmlformats.org/officeDocument/2006/relationships/image" Target="../media/image2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1" Type="http://schemas.openxmlformats.org/officeDocument/2006/relationships/image" Target="../media/image17.png"/><Relationship Id="rId12" Type="http://schemas.openxmlformats.org/officeDocument/2006/relationships/image" Target="../media/image89.pn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2" Type="http://schemas.openxmlformats.org/officeDocument/2006/relationships/image" Target="../media/image8.png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8.png"/><Relationship Id="rId24" Type="http://schemas.openxmlformats.org/officeDocument/2006/relationships/image" Target="../media/image20.png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10" Type="http://schemas.openxmlformats.org/officeDocument/2006/relationships/image" Target="../media/image87.png"/><Relationship Id="rId19" Type="http://schemas.openxmlformats.org/officeDocument/2006/relationships/image" Target="../media/image15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png"/><Relationship Id="rId18" Type="http://schemas.openxmlformats.org/officeDocument/2006/relationships/image" Target="../media/image25.png"/><Relationship Id="rId21" Type="http://schemas.openxmlformats.org/officeDocument/2006/relationships/image" Target="../media/image28.png"/><Relationship Id="rId12" Type="http://schemas.openxmlformats.org/officeDocument/2006/relationships/image" Target="../media/image89.png"/><Relationship Id="rId17" Type="http://schemas.openxmlformats.org/officeDocument/2006/relationships/image" Target="../media/image24.png"/><Relationship Id="rId2" Type="http://schemas.openxmlformats.org/officeDocument/2006/relationships/image" Target="../media/image8.pn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8.png"/><Relationship Id="rId24" Type="http://schemas.openxmlformats.org/officeDocument/2006/relationships/image" Target="../media/image31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10" Type="http://schemas.openxmlformats.org/officeDocument/2006/relationships/image" Target="../media/image87.png"/><Relationship Id="rId19" Type="http://schemas.openxmlformats.org/officeDocument/2006/relationships/image" Target="../media/image26.png"/><Relationship Id="rId14" Type="http://schemas.openxmlformats.org/officeDocument/2006/relationships/image" Target="../media/image10.png"/><Relationship Id="rId2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69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6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8.png"/><Relationship Id="rId15" Type="http://schemas.openxmlformats.org/officeDocument/2006/relationships/image" Target="../media/image71.png"/><Relationship Id="rId10" Type="http://schemas.openxmlformats.org/officeDocument/2006/relationships/image" Target="../media/image87.png"/><Relationship Id="rId9" Type="http://schemas.openxmlformats.org/officeDocument/2006/relationships/image" Target="../media/image86.png"/><Relationship Id="rId1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13" Type="http://schemas.openxmlformats.org/officeDocument/2006/relationships/image" Target="../media/image290.png"/><Relationship Id="rId18" Type="http://schemas.openxmlformats.org/officeDocument/2006/relationships/image" Target="../media/image310.png"/><Relationship Id="rId3" Type="http://schemas.openxmlformats.org/officeDocument/2006/relationships/image" Target="../media/image190.png"/><Relationship Id="rId7" Type="http://schemas.openxmlformats.org/officeDocument/2006/relationships/image" Target="../media/image230.png"/><Relationship Id="rId12" Type="http://schemas.openxmlformats.org/officeDocument/2006/relationships/image" Target="../media/image280.png"/><Relationship Id="rId17" Type="http://schemas.openxmlformats.org/officeDocument/2006/relationships/image" Target="../media/image89.png"/><Relationship Id="rId16" Type="http://schemas.openxmlformats.org/officeDocument/2006/relationships/image" Target="../media/image88.png"/><Relationship Id="rId20" Type="http://schemas.openxmlformats.org/officeDocument/2006/relationships/image" Target="../media/image3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0.png"/><Relationship Id="rId11" Type="http://schemas.openxmlformats.org/officeDocument/2006/relationships/image" Target="../media/image270.png"/><Relationship Id="rId5" Type="http://schemas.openxmlformats.org/officeDocument/2006/relationships/image" Target="../media/image211.png"/><Relationship Id="rId15" Type="http://schemas.openxmlformats.org/officeDocument/2006/relationships/image" Target="../media/image87.png"/><Relationship Id="rId10" Type="http://schemas.openxmlformats.org/officeDocument/2006/relationships/image" Target="../media/image260.png"/><Relationship Id="rId19" Type="http://schemas.openxmlformats.org/officeDocument/2006/relationships/image" Target="../media/image320.png"/><Relationship Id="rId4" Type="http://schemas.openxmlformats.org/officeDocument/2006/relationships/image" Target="../media/image200.png"/><Relationship Id="rId9" Type="http://schemas.openxmlformats.org/officeDocument/2006/relationships/image" Target="../media/image250.png"/><Relationship Id="rId14" Type="http://schemas.openxmlformats.org/officeDocument/2006/relationships/image" Target="../media/image30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350.png"/><Relationship Id="rId18" Type="http://schemas.openxmlformats.org/officeDocument/2006/relationships/image" Target="../media/image40.png"/><Relationship Id="rId21" Type="http://schemas.openxmlformats.org/officeDocument/2006/relationships/image" Target="../media/image43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39.png"/><Relationship Id="rId25" Type="http://schemas.openxmlformats.org/officeDocument/2006/relationships/image" Target="../media/image47.png"/><Relationship Id="rId2" Type="http://schemas.openxmlformats.org/officeDocument/2006/relationships/image" Target="../media/image340.png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88.png"/><Relationship Id="rId24" Type="http://schemas.openxmlformats.org/officeDocument/2006/relationships/image" Target="../media/image46.png"/><Relationship Id="rId15" Type="http://schemas.openxmlformats.org/officeDocument/2006/relationships/image" Target="../media/image37.png"/><Relationship Id="rId23" Type="http://schemas.openxmlformats.org/officeDocument/2006/relationships/image" Target="../media/image45.png"/><Relationship Id="rId10" Type="http://schemas.openxmlformats.org/officeDocument/2006/relationships/image" Target="../media/image87.png"/><Relationship Id="rId19" Type="http://schemas.openxmlformats.org/officeDocument/2006/relationships/image" Target="../media/image41.png"/><Relationship Id="rId9" Type="http://schemas.openxmlformats.org/officeDocument/2006/relationships/image" Target="../media/image86.png"/><Relationship Id="rId14" Type="http://schemas.openxmlformats.org/officeDocument/2006/relationships/image" Target="../media/image36.png"/><Relationship Id="rId22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48.pn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0.png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4" Type="http://schemas.openxmlformats.org/officeDocument/2006/relationships/image" Target="../media/image49.png"/><Relationship Id="rId9" Type="http://schemas.openxmlformats.org/officeDocument/2006/relationships/image" Target="../media/image60.png"/><Relationship Id="rId1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Урок 27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Геометрия 8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08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Проверка домашнего задания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7614"/>
            <a:ext cx="7661275" cy="3086100"/>
          </a:xfrm>
        </p:spPr>
        <p:txBody>
          <a:bodyPr>
            <a:normAutofit/>
          </a:bodyPr>
          <a:lstStyle/>
          <a:p>
            <a:pPr marL="0" lvl="0" indent="0" algn="ctr" fontAlgn="auto">
              <a:lnSpc>
                <a:spcPct val="150000"/>
              </a:lnSpc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ea typeface="Cambria Math" panose="02040503050406030204" pitchFamily="18" charset="0"/>
              </a:rPr>
              <a:t> </a:t>
            </a:r>
            <a:r>
              <a:rPr lang="ru-RU" sz="3600" b="1" dirty="0">
                <a:solidFill>
                  <a:prstClr val="black"/>
                </a:solidFill>
                <a:latin typeface="Calibri"/>
                <a:ea typeface="Cambria Math" panose="02040503050406030204" pitchFamily="18" charset="0"/>
              </a:rPr>
              <a:t>Учебник  стр. 165 -166</a:t>
            </a:r>
          </a:p>
          <a:p>
            <a:pPr marL="0" lvl="0" indent="0" algn="ctr" fontAlgn="auto">
              <a:lnSpc>
                <a:spcPct val="150000"/>
              </a:lnSpc>
              <a:spcAft>
                <a:spcPts val="0"/>
              </a:spcAft>
              <a:buClrTx/>
              <a:buSzTx/>
              <a:buNone/>
            </a:pPr>
            <a:r>
              <a:rPr lang="ru-RU" sz="3600" b="1" dirty="0">
                <a:solidFill>
                  <a:prstClr val="black"/>
                </a:solidFill>
                <a:latin typeface="Calibri"/>
                <a:ea typeface="Cambria Math" panose="02040503050406030204" pitchFamily="18" charset="0"/>
              </a:rPr>
              <a:t>п. 63 - п. 64; </a:t>
            </a:r>
            <a:endParaRPr lang="ru-RU" sz="3600" b="1" dirty="0" smtClean="0">
              <a:solidFill>
                <a:prstClr val="black"/>
              </a:solidFill>
              <a:latin typeface="Calibri"/>
              <a:ea typeface="Cambria Math" panose="02040503050406030204" pitchFamily="18" charset="0"/>
            </a:endParaRPr>
          </a:p>
          <a:p>
            <a:pPr marL="0" lvl="0" indent="0" algn="ctr" fontAlgn="auto">
              <a:lnSpc>
                <a:spcPct val="150000"/>
              </a:lnSpc>
              <a:spcAft>
                <a:spcPts val="0"/>
              </a:spcAft>
              <a:buClrTx/>
              <a:buSzTx/>
              <a:buNone/>
            </a:pPr>
            <a:r>
              <a:rPr lang="ru-RU" sz="3600" b="1" dirty="0" smtClean="0">
                <a:solidFill>
                  <a:prstClr val="black"/>
                </a:solidFill>
                <a:latin typeface="Calibri"/>
                <a:ea typeface="Cambria Math" panose="02040503050406030204" pitchFamily="18" charset="0"/>
              </a:rPr>
              <a:t>№ </a:t>
            </a:r>
            <a:r>
              <a:rPr lang="ru-RU" sz="3600" b="1" dirty="0">
                <a:solidFill>
                  <a:prstClr val="black"/>
                </a:solidFill>
                <a:latin typeface="Calibri"/>
                <a:ea typeface="Cambria Math" panose="02040503050406030204" pitchFamily="18" charset="0"/>
              </a:rPr>
              <a:t>641(в), № 643(б), № 644</a:t>
            </a:r>
          </a:p>
          <a:p>
            <a:pPr marL="0" lvl="0" indent="0" algn="ctr">
              <a:lnSpc>
                <a:spcPct val="150000"/>
              </a:lnSpc>
              <a:buNone/>
            </a:pPr>
            <a:endParaRPr lang="ru-RU" sz="3600" b="1" dirty="0">
              <a:solidFill>
                <a:prstClr val="black"/>
              </a:solidFill>
              <a:ea typeface="Cambria Math" panose="020405030504060302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endParaRPr lang="ru-RU" sz="3600" b="1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7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641(в)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211710"/>
                <a:ext cx="8229600" cy="28083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000" b="1" dirty="0" smtClean="0"/>
                  <a:t>АВ = 6, В</a:t>
                </a:r>
                <a:r>
                  <a:rPr lang="en-US" sz="2000" b="1" dirty="0" smtClean="0"/>
                  <a:t>D = </a:t>
                </a:r>
                <a:r>
                  <a:rPr lang="ru-RU" sz="2000" b="1" dirty="0" smtClean="0"/>
                  <a:t>12</a:t>
                </a:r>
                <a:r>
                  <a:rPr lang="en-US" sz="2000" b="1" dirty="0" smtClean="0"/>
                  <a:t> </a:t>
                </a:r>
                <a:r>
                  <a:rPr lang="ru-RU" sz="2000" b="1" dirty="0" smtClean="0"/>
                  <a:t>и  ММ</a:t>
                </a:r>
                <a:r>
                  <a:rPr lang="ru-RU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₁ = 1,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М</a:t>
                </a:r>
                <a:r>
                  <a:rPr lang="ru-RU" sz="20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М</a:t>
                </a:r>
                <a:r>
                  <a:rPr lang="ru-RU" sz="20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₂ = 2 </a:t>
                </a:r>
                <a:endParaRPr lang="ru-RU" sz="2000" b="1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ru-RU" sz="20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А</m:t>
                        </m:r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В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ММ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₁</m:t>
                        </m:r>
                      </m:den>
                    </m:f>
                    <m:r>
                      <a:rPr lang="ru-RU" sz="20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В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D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М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₁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М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₂</m:t>
                        </m:r>
                      </m:den>
                    </m:f>
                  </m:oMath>
                </a14:m>
                <a:endParaRPr lang="ru-RU" sz="2000" b="1" dirty="0" smtClean="0"/>
              </a:p>
              <a:p>
                <a:pPr marL="0" indent="0">
                  <a:buNone/>
                </a:pPr>
                <a:r>
                  <a:rPr lang="ru-RU" sz="2000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6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1</m:t>
                        </m:r>
                      </m:den>
                    </m:f>
                    <m:r>
                      <a:rPr lang="ru-RU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12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endParaRPr lang="ru-RU" sz="2000" b="1" dirty="0" smtClean="0"/>
              </a:p>
              <a:p>
                <a:pPr marL="0" indent="0">
                  <a:buNone/>
                </a:pPr>
                <a:r>
                  <a:rPr lang="ru-RU" sz="2000" b="1" dirty="0"/>
                  <a:t> </a:t>
                </a:r>
                <a:r>
                  <a:rPr lang="ru-RU" sz="2000" b="1" dirty="0" smtClean="0"/>
                  <a:t>6 </a:t>
                </a:r>
                <a:r>
                  <a:rPr lang="ru-RU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ru-RU" sz="2000" b="1" dirty="0" smtClean="0"/>
                  <a:t>6</a:t>
                </a:r>
              </a:p>
              <a:p>
                <a:pPr marL="0" indent="0">
                  <a:buNone/>
                </a:pPr>
                <a:r>
                  <a:rPr lang="ru-RU" sz="2000" b="1" dirty="0" smtClean="0"/>
                  <a:t> пропорциональны.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211710"/>
                <a:ext cx="8229600" cy="2808312"/>
              </a:xfrm>
              <a:blipFill>
                <a:blip r:embed="rId2"/>
                <a:stretch>
                  <a:fillRect l="-741" t="-13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b="82564"/>
          <a:stretch/>
        </p:blipFill>
        <p:spPr>
          <a:xfrm>
            <a:off x="467544" y="915566"/>
            <a:ext cx="4824536" cy="130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69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21555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643(б)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/>
            </a:r>
            <a:b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28355" r="32789" b="41331"/>
          <a:stretch/>
        </p:blipFill>
        <p:spPr>
          <a:xfrm>
            <a:off x="5508104" y="915566"/>
            <a:ext cx="2846524" cy="19442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9512" y="627534"/>
                <a:ext cx="5040560" cy="42672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Дано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: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∆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АВС,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BD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 биссектриса,</a:t>
                </a:r>
              </a:p>
              <a:p>
                <a:pPr lvl="0"/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         АВ = 30,</a:t>
                </a:r>
                <a:r>
                  <a:rPr kumimoji="0" lang="ru-RU" sz="2000" b="0" i="0" u="none" strike="noStrike" kern="1200" cap="none" spc="0" normalizeH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lang="ru-RU" sz="2000" dirty="0">
                    <a:solidFill>
                      <a:prstClr val="black"/>
                    </a:solidFill>
                  </a:rPr>
                  <a:t>А</a:t>
                </a:r>
                <a:r>
                  <a:rPr lang="en-US" sz="2000" dirty="0">
                    <a:solidFill>
                      <a:prstClr val="black"/>
                    </a:solidFill>
                  </a:rPr>
                  <a:t>D</a:t>
                </a:r>
                <a:r>
                  <a:rPr lang="ru-RU" sz="2000" dirty="0">
                    <a:solidFill>
                      <a:prstClr val="black"/>
                    </a:solidFill>
                  </a:rPr>
                  <a:t> = 20, ВС = </a:t>
                </a:r>
                <a:r>
                  <a:rPr lang="ru-RU" sz="2000" dirty="0" smtClean="0">
                    <a:solidFill>
                      <a:prstClr val="black"/>
                    </a:solidFill>
                  </a:rPr>
                  <a:t>16 </a:t>
                </a:r>
                <a:endPara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Найти: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Calibri"/>
                  </a:rPr>
                  <a:t>DC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=?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Решение: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Т.к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BD</a:t>
                </a:r>
                <a:r>
                  <a:rPr kumimoji="0" lang="ru-RU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 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биссектриса в </a:t>
                </a:r>
                <a:r>
                  <a:rPr kumimoji="0" lang="ru-RU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∆</a:t>
                </a:r>
                <a:r>
                  <a:rPr kumimoji="0" lang="ru-RU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АВС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то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А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D</m:t>
                        </m:r>
                      </m:num>
                      <m:den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АВ</m:t>
                        </m:r>
                      </m:den>
                    </m:f>
                    <m:r>
                      <a:rPr kumimoji="0" lang="ru-RU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ru-RU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С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D</m:t>
                        </m:r>
                      </m:num>
                      <m:den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ВС</m:t>
                        </m:r>
                      </m:den>
                    </m:f>
                  </m:oMath>
                </a14:m>
                <a:endPara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ru-RU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kumimoji="0" lang="ru-RU" sz="20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m:t>20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0" lang="ru-RU" sz="20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m:t>30</m:t>
                          </m:r>
                        </m:den>
                      </m:f>
                      <m:r>
                        <a:rPr kumimoji="0" lang="ru-RU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ru-RU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ru-RU" sz="2000" dirty="0">
                              <a:solidFill>
                                <a:prstClr val="black"/>
                              </a:solidFill>
                            </a:rPr>
                            <m:t>С</m:t>
                          </m:r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prstClr val="black"/>
                              </a:solidFill>
                            </a:rPr>
                            <m:t>D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kumimoji="0" lang="ru-RU" sz="20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m:t>16</m:t>
                          </m:r>
                        </m:den>
                      </m:f>
                    </m:oMath>
                  </m:oMathPara>
                </a14:m>
                <a:endPara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lvl="0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ru-RU" sz="2000" dirty="0">
                        <a:solidFill>
                          <a:prstClr val="black"/>
                        </a:solidFill>
                      </a:rPr>
                      <m:t>С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prstClr val="black"/>
                        </a:solidFill>
                      </a:rPr>
                      <m:t>D</m:t>
                    </m:r>
                  </m:oMath>
                </a14:m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20 </m:t>
                        </m:r>
                        <m:r>
                          <a:rPr kumimoji="0" lang="ru-RU" sz="20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∙</m:t>
                        </m:r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 16</m:t>
                        </m:r>
                      </m:num>
                      <m:den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30</m:t>
                        </m:r>
                      </m:den>
                    </m:f>
                  </m:oMath>
                </a14:m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0" i="0" dirty="0" smtClean="0">
                            <a:solidFill>
                              <a:prstClr val="black"/>
                            </a:solidFill>
                          </a:rPr>
                          <m:t>32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0 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30</m:t>
                        </m:r>
                      </m:den>
                    </m:f>
                  </m:oMath>
                </a14:m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= 10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см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lvl="0"/>
                <a:r>
                  <a:rPr kumimoji="0" lang="ru-RU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Ответ:  </a:t>
                </a:r>
                <a:r>
                  <a:rPr lang="ru-RU" sz="2000" dirty="0">
                    <a:solidFill>
                      <a:prstClr val="black"/>
                    </a:solidFill>
                  </a:rPr>
                  <a:t>10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dirty="0" smtClean="0">
                    <a:solidFill>
                      <a:prstClr val="black"/>
                    </a:solidFill>
                  </a:rPr>
                  <a:t>см</a:t>
                </a:r>
                <a:endPara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627534"/>
                <a:ext cx="5040560" cy="4267258"/>
              </a:xfrm>
              <a:prstGeom prst="rect">
                <a:avLst/>
              </a:prstGeom>
              <a:blipFill>
                <a:blip r:embed="rId4"/>
                <a:stretch>
                  <a:fillRect l="-1209" t="-1143" b="-1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7668344" y="1635646"/>
            <a:ext cx="444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prstClr val="black"/>
                </a:solidFill>
                <a:latin typeface="Calibri"/>
              </a:rPr>
              <a:t>16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2510469"/>
            <a:ext cx="444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prstClr val="black"/>
                </a:solidFill>
                <a:latin typeface="Calibri"/>
              </a:rPr>
              <a:t>20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36296" y="2499452"/>
            <a:ext cx="303288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prstClr val="black"/>
                </a:solidFill>
                <a:latin typeface="Calibri"/>
              </a:rPr>
              <a:t>?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1563638"/>
            <a:ext cx="444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solidFill>
                  <a:prstClr val="black"/>
                </a:solidFill>
              </a:rPr>
              <a:t>30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18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8184" y="267494"/>
            <a:ext cx="1738536" cy="421555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/>
            </a:r>
            <a:b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644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/>
            </a:r>
            <a:b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</a:b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1520" y="337685"/>
                <a:ext cx="5040560" cy="45750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Дано: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∆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АВС,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BD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- биссектриса,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         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AB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=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4</a:t>
                </a:r>
                <a:r>
                  <a:rPr kumimoji="0" lang="en-US" sz="2000" b="0" i="0" u="none" strike="noStrike" kern="1200" cap="none" spc="0" normalizeH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см, В</a:t>
                </a:r>
                <a:r>
                  <a:rPr lang="en-US" sz="2000" dirty="0">
                    <a:solidFill>
                      <a:prstClr val="black"/>
                    </a:solidFill>
                    <a:latin typeface="Calibri"/>
                  </a:rPr>
                  <a:t>C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=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20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см,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AC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= 2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см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Найти: 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В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и </a:t>
                </a:r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С ?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Решение:</a:t>
                </a:r>
              </a:p>
              <a:p>
                <a:pPr lvl="0"/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1) В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</a:t>
                </a:r>
                <a:r>
                  <a:rPr kumimoji="0" lang="ru-RU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= х,</a:t>
                </a:r>
                <a:r>
                  <a:rPr kumimoji="0" lang="ru-RU" sz="2000" b="0" i="0" u="none" strike="noStrike" kern="1200" cap="none" spc="0" normalizeH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lang="en-US" sz="2000" dirty="0">
                    <a:solidFill>
                      <a:prstClr val="black"/>
                    </a:solidFill>
                  </a:rPr>
                  <a:t>D</a:t>
                </a:r>
                <a:r>
                  <a:rPr lang="ru-RU" sz="2000" dirty="0">
                    <a:solidFill>
                      <a:prstClr val="black"/>
                    </a:solidFill>
                  </a:rPr>
                  <a:t>С </a:t>
                </a:r>
                <a:r>
                  <a:rPr lang="ru-RU" sz="2000" dirty="0" smtClean="0">
                    <a:solidFill>
                      <a:prstClr val="black"/>
                    </a:solidFill>
                  </a:rPr>
                  <a:t>= ВС – В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D</a:t>
                </a:r>
                <a:r>
                  <a:rPr lang="ru-RU" sz="2000" dirty="0" smtClean="0">
                    <a:solidFill>
                      <a:prstClr val="black"/>
                    </a:solidFill>
                  </a:rPr>
                  <a:t> = 20 – х.</a:t>
                </a:r>
                <a:endPara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  <a:p>
                <a:pPr lvl="0"/>
                <a:r>
                  <a:rPr kumimoji="0" lang="ru-RU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2</a:t>
                </a:r>
                <a:r>
                  <a:rPr lang="ru-RU" sz="2000" dirty="0">
                    <a:solidFill>
                      <a:prstClr val="black"/>
                    </a:solidFill>
                  </a:rPr>
                  <a:t>) Т</a:t>
                </a:r>
                <a:r>
                  <a:rPr lang="ru-RU" sz="2000" dirty="0" smtClean="0">
                    <a:solidFill>
                      <a:prstClr val="black"/>
                    </a:solidFill>
                  </a:rPr>
                  <a:t>. к А</a:t>
                </a:r>
                <a:r>
                  <a:rPr lang="en-US" sz="2000" dirty="0" smtClean="0">
                    <a:solidFill>
                      <a:prstClr val="black"/>
                    </a:solidFill>
                  </a:rPr>
                  <a:t>D</a:t>
                </a:r>
                <a:r>
                  <a:rPr lang="ru-RU" sz="2000" dirty="0">
                    <a:solidFill>
                      <a:prstClr val="black"/>
                    </a:solidFill>
                  </a:rPr>
                  <a:t>- биссектриса в </a:t>
                </a:r>
                <a:r>
                  <a:rPr lang="ru-RU" sz="2000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∆</a:t>
                </a:r>
                <a:r>
                  <a:rPr lang="ru-RU" sz="2000" dirty="0">
                    <a:solidFill>
                      <a:prstClr val="black"/>
                    </a:solidFill>
                  </a:rPr>
                  <a:t>АВС, </a:t>
                </a:r>
                <a:r>
                  <a:rPr lang="ru-RU" sz="2000" dirty="0" smtClean="0">
                    <a:solidFill>
                      <a:prstClr val="black"/>
                    </a:solidFill>
                  </a:rPr>
                  <a:t>то</a:t>
                </a:r>
              </a:p>
              <a:p>
                <a:pPr lvl="0"/>
                <a:r>
                  <a:rPr lang="ru-RU" sz="2000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dirty="0" smtClean="0">
                    <a:solidFill>
                      <a:prstClr val="black"/>
                    </a:solidFill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А</m:t>
                        </m:r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В</m:t>
                        </m:r>
                      </m:num>
                      <m:den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А</m:t>
                        </m:r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С</m:t>
                        </m:r>
                      </m:den>
                    </m:f>
                    <m:r>
                      <a:rPr kumimoji="0" lang="ru-RU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ru-RU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В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D</m:t>
                        </m:r>
                      </m:num>
                      <m:den>
                        <m:r>
                          <m:rPr>
                            <m:nor/>
                          </m:rPr>
                          <a:rPr kumimoji="0" lang="ru-RU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С</m:t>
                        </m:r>
                        <m:r>
                          <m:rPr>
                            <m:nor/>
                          </m:rPr>
                          <a:rPr kumimoji="0" lang="en-US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rPr>
                          <m:t>D</m:t>
                        </m:r>
                      </m:den>
                    </m:f>
                  </m:oMath>
                </a14:m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ru-RU" sz="2000" b="0" i="0" u="none" strike="noStrike" kern="1200" cap="none" spc="0" normalizeH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или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000" b="0" i="1" u="none" strike="noStrike" kern="1200" cap="none" spc="0" normalizeH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den>
                    </m:f>
                    <m:r>
                      <a:rPr kumimoji="0" lang="ru-RU" sz="2000" b="0" i="1" u="none" strike="noStrike" kern="1200" cap="none" spc="0" normalizeH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ru-RU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х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20 – х</m:t>
                        </m:r>
                      </m:den>
                    </m:f>
                  </m:oMath>
                </a14:m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 21х = 14(20 - х)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 21х = 280 – 14х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ru-RU" sz="20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ru-RU" sz="2000" dirty="0" smtClean="0">
                    <a:solidFill>
                      <a:prstClr val="black"/>
                    </a:solidFill>
                    <a:latin typeface="Calibri"/>
                  </a:rPr>
                  <a:t>  35х = 280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    х = 8 </a:t>
                </a:r>
              </a:p>
              <a:p>
                <a:pPr lvl="0"/>
                <a:r>
                  <a:rPr lang="ru-RU" sz="2000" dirty="0" smtClean="0">
                    <a:solidFill>
                      <a:prstClr val="black"/>
                    </a:solidFill>
                    <a:latin typeface="Calibri"/>
                  </a:rPr>
                  <a:t>3) </a:t>
                </a:r>
                <a:r>
                  <a:rPr lang="ru-RU" sz="2000" dirty="0">
                    <a:solidFill>
                      <a:prstClr val="black"/>
                    </a:solidFill>
                  </a:rPr>
                  <a:t>В</a:t>
                </a:r>
                <a:r>
                  <a:rPr lang="en-US" sz="2000" dirty="0">
                    <a:solidFill>
                      <a:prstClr val="black"/>
                    </a:solidFill>
                  </a:rPr>
                  <a:t>D</a:t>
                </a:r>
                <a:r>
                  <a:rPr lang="ru-RU" sz="2000" dirty="0">
                    <a:solidFill>
                      <a:prstClr val="black"/>
                    </a:solidFill>
                  </a:rPr>
                  <a:t>  = </a:t>
                </a:r>
                <a:r>
                  <a:rPr lang="ru-RU" sz="2000" dirty="0" smtClean="0">
                    <a:solidFill>
                      <a:prstClr val="black"/>
                    </a:solidFill>
                  </a:rPr>
                  <a:t>8 см, </a:t>
                </a:r>
                <a:r>
                  <a:rPr lang="en-US" sz="2000" dirty="0">
                    <a:solidFill>
                      <a:prstClr val="black"/>
                    </a:solidFill>
                  </a:rPr>
                  <a:t>D</a:t>
                </a:r>
                <a:r>
                  <a:rPr lang="ru-RU" sz="2000" dirty="0">
                    <a:solidFill>
                      <a:prstClr val="black"/>
                    </a:solidFill>
                  </a:rPr>
                  <a:t>С = </a:t>
                </a:r>
                <a:r>
                  <a:rPr lang="ru-RU" sz="2000" dirty="0" smtClean="0">
                    <a:solidFill>
                      <a:prstClr val="black"/>
                    </a:solidFill>
                  </a:rPr>
                  <a:t>20 – 8 = 12 см.</a:t>
                </a:r>
                <a:endParaRPr kumimoji="0" lang="ru-RU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endPara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37685"/>
                <a:ext cx="5040560" cy="4575099"/>
              </a:xfrm>
              <a:prstGeom prst="rect">
                <a:avLst/>
              </a:prstGeom>
              <a:blipFill>
                <a:blip r:embed="rId2"/>
                <a:stretch>
                  <a:fillRect l="-1209" t="-9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3"/>
          <a:srcRect l="-1912" t="22797" r="29087" b="49771"/>
          <a:stretch/>
        </p:blipFill>
        <p:spPr>
          <a:xfrm>
            <a:off x="5652120" y="627534"/>
            <a:ext cx="3013238" cy="18002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6660232" y="2543519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prstClr val="black"/>
                </a:solidFill>
                <a:latin typeface="Calibri"/>
              </a:rPr>
              <a:t>20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см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499992" y="4443958"/>
            <a:ext cx="35038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Ответ: </a:t>
            </a:r>
            <a:r>
              <a:rPr lang="ru-RU" sz="2000" dirty="0">
                <a:solidFill>
                  <a:prstClr val="black"/>
                </a:solidFill>
              </a:rPr>
              <a:t>В</a:t>
            </a:r>
            <a:r>
              <a:rPr lang="en-US" sz="2000" dirty="0">
                <a:solidFill>
                  <a:prstClr val="black"/>
                </a:solidFill>
              </a:rPr>
              <a:t>D</a:t>
            </a:r>
            <a:r>
              <a:rPr lang="ru-RU" sz="2000" dirty="0">
                <a:solidFill>
                  <a:prstClr val="black"/>
                </a:solidFill>
              </a:rPr>
              <a:t>  = 8 см, </a:t>
            </a:r>
            <a:r>
              <a:rPr lang="en-US" sz="2000" dirty="0">
                <a:solidFill>
                  <a:prstClr val="black"/>
                </a:solidFill>
              </a:rPr>
              <a:t>D</a:t>
            </a:r>
            <a:r>
              <a:rPr lang="ru-RU" sz="2000" dirty="0">
                <a:solidFill>
                  <a:prstClr val="black"/>
                </a:solidFill>
              </a:rPr>
              <a:t>С = </a:t>
            </a:r>
            <a:r>
              <a:rPr lang="ru-RU" sz="2000" dirty="0" smtClean="0">
                <a:solidFill>
                  <a:prstClr val="black"/>
                </a:solidFill>
              </a:rPr>
              <a:t>12 </a:t>
            </a:r>
            <a:r>
              <a:rPr lang="ru-RU" sz="2000" dirty="0">
                <a:solidFill>
                  <a:prstClr val="black"/>
                </a:solidFill>
              </a:rPr>
              <a:t>см</a:t>
            </a:r>
            <a:r>
              <a:rPr lang="ru-RU" sz="2000" dirty="0" smtClean="0">
                <a:solidFill>
                  <a:prstClr val="black"/>
                </a:solidFill>
              </a:rPr>
              <a:t>.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56176" y="1203598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prstClr val="black"/>
                </a:solidFill>
                <a:latin typeface="Calibri"/>
              </a:rPr>
              <a:t>14</a:t>
            </a:r>
            <a:r>
              <a:rPr lang="ru-RU" b="1" dirty="0" smtClean="0">
                <a:solidFill>
                  <a:prstClr val="black"/>
                </a:solidFill>
                <a:latin typeface="Calibri"/>
              </a:rPr>
              <a:t>см</a:t>
            </a:r>
            <a:r>
              <a:rPr lang="en-US" b="1" dirty="0" smtClean="0">
                <a:solidFill>
                  <a:prstClr val="black"/>
                </a:solidFill>
                <a:latin typeface="Calibri"/>
              </a:rPr>
              <a:t> 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68344" y="1275606"/>
            <a:ext cx="732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prstClr val="black"/>
                </a:solidFill>
                <a:latin typeface="Calibri"/>
              </a:rPr>
              <a:t>21 см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308304" y="2181570"/>
            <a:ext cx="303288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</a:rPr>
              <a:t>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72200" y="2181570"/>
            <a:ext cx="303288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prstClr val="black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1940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26906" y="51470"/>
            <a:ext cx="86901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b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одобными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называются треугольники, у которых углы соответственно равны, а сходственные стороны пропорциональны.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917320" y="803295"/>
            <a:ext cx="3172813" cy="2247378"/>
            <a:chOff x="1082254" y="458953"/>
            <a:chExt cx="3172813" cy="2247378"/>
          </a:xfrm>
        </p:grpSpPr>
        <p:sp>
          <p:nvSpPr>
            <p:cNvPr id="25" name="Равнобедренный треугольник 24"/>
            <p:cNvSpPr/>
            <p:nvPr/>
          </p:nvSpPr>
          <p:spPr>
            <a:xfrm>
              <a:off x="1496353" y="853378"/>
              <a:ext cx="2356625" cy="1636545"/>
            </a:xfrm>
            <a:prstGeom prst="triangle">
              <a:avLst>
                <a:gd name="adj" fmla="val 26852"/>
              </a:avLst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1082254" y="2264211"/>
                  <a:ext cx="44114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2254" y="2264211"/>
                  <a:ext cx="441146" cy="430887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t="-8451" r="-27778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1906048" y="458953"/>
                  <a:ext cx="458780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6048" y="458953"/>
                  <a:ext cx="458780" cy="430887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t="-8451" r="-26667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813921" y="2275444"/>
                  <a:ext cx="44114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200" b="1" i="1" dirty="0" smtClean="0">
                            <a:latin typeface="Cambria Math"/>
                            <a:cs typeface="Times New Roman" pitchFamily="18" charset="0"/>
                          </a:rPr>
                          <m:t>𝑪</m:t>
                        </m:r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3921" y="2275444"/>
                  <a:ext cx="441146" cy="430887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t="-8451" r="-26027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Группа 28"/>
          <p:cNvGrpSpPr/>
          <p:nvPr/>
        </p:nvGrpSpPr>
        <p:grpSpPr>
          <a:xfrm>
            <a:off x="5290733" y="956666"/>
            <a:ext cx="2935948" cy="1951221"/>
            <a:chOff x="5046092" y="631374"/>
            <a:chExt cx="2935948" cy="1951221"/>
          </a:xfrm>
        </p:grpSpPr>
        <p:sp>
          <p:nvSpPr>
            <p:cNvPr id="30" name="Равнобедренный треугольник 29"/>
            <p:cNvSpPr/>
            <p:nvPr/>
          </p:nvSpPr>
          <p:spPr>
            <a:xfrm>
              <a:off x="5508104" y="1024161"/>
              <a:ext cx="1947624" cy="1352516"/>
            </a:xfrm>
            <a:prstGeom prst="triangle">
              <a:avLst>
                <a:gd name="adj" fmla="val 26852"/>
              </a:avLst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5046092" y="2151708"/>
                  <a:ext cx="576312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6092" y="2151708"/>
                  <a:ext cx="576312" cy="430887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t="-8571" r="-20000" b="-2857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5733653" y="631374"/>
                  <a:ext cx="593945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33653" y="631374"/>
                  <a:ext cx="593945" cy="43088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8451" r="-19388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7405728" y="2148175"/>
                  <a:ext cx="576312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2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2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2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5728" y="2148175"/>
                  <a:ext cx="576312" cy="430887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8451" r="-20213" b="-2676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Полилиния 33"/>
          <p:cNvSpPr/>
          <p:nvPr/>
        </p:nvSpPr>
        <p:spPr>
          <a:xfrm rot="10343294" flipV="1">
            <a:off x="1437947" y="2610826"/>
            <a:ext cx="143484" cy="242935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олилиния 34"/>
          <p:cNvSpPr/>
          <p:nvPr/>
        </p:nvSpPr>
        <p:spPr>
          <a:xfrm rot="10343294" flipV="1">
            <a:off x="5862662" y="2455210"/>
            <a:ext cx="143484" cy="242935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6" name="Группа 35"/>
          <p:cNvGrpSpPr/>
          <p:nvPr/>
        </p:nvGrpSpPr>
        <p:grpSpPr>
          <a:xfrm rot="21027650">
            <a:off x="6182613" y="1462972"/>
            <a:ext cx="298349" cy="191820"/>
            <a:chOff x="1908423" y="910470"/>
            <a:chExt cx="346513" cy="191820"/>
          </a:xfrm>
        </p:grpSpPr>
        <p:sp>
          <p:nvSpPr>
            <p:cNvPr id="37" name="Полилиния 36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Полилиния 37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9" name="Группа 38"/>
          <p:cNvGrpSpPr/>
          <p:nvPr/>
        </p:nvGrpSpPr>
        <p:grpSpPr>
          <a:xfrm rot="21027650">
            <a:off x="1865009" y="1314741"/>
            <a:ext cx="298349" cy="191820"/>
            <a:chOff x="1908423" y="910470"/>
            <a:chExt cx="346513" cy="191820"/>
          </a:xfrm>
        </p:grpSpPr>
        <p:sp>
          <p:nvSpPr>
            <p:cNvPr id="40" name="Полилиния 39"/>
            <p:cNvSpPr/>
            <p:nvPr/>
          </p:nvSpPr>
          <p:spPr>
            <a:xfrm rot="3942114" flipH="1" flipV="1">
              <a:off x="2017506" y="832526"/>
              <a:ext cx="111387" cy="267275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1" name="Полилиния 40"/>
            <p:cNvSpPr/>
            <p:nvPr/>
          </p:nvSpPr>
          <p:spPr>
            <a:xfrm rot="3942114" flipH="1" flipV="1">
              <a:off x="2009172" y="856526"/>
              <a:ext cx="145015" cy="346513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7272538" y="2427501"/>
            <a:ext cx="270503" cy="298349"/>
            <a:chOff x="7361272" y="2045059"/>
            <a:chExt cx="270503" cy="298349"/>
          </a:xfrm>
        </p:grpSpPr>
        <p:grpSp>
          <p:nvGrpSpPr>
            <p:cNvPr id="43" name="Группа 42"/>
            <p:cNvGrpSpPr/>
            <p:nvPr/>
          </p:nvGrpSpPr>
          <p:grpSpPr>
            <a:xfrm rot="6860737">
              <a:off x="7308007" y="2098324"/>
              <a:ext cx="298349" cy="191820"/>
              <a:chOff x="1908423" y="910470"/>
              <a:chExt cx="346513" cy="191820"/>
            </a:xfrm>
          </p:grpSpPr>
          <p:sp>
            <p:nvSpPr>
              <p:cNvPr id="45" name="Полилиния 44"/>
              <p:cNvSpPr/>
              <p:nvPr/>
            </p:nvSpPr>
            <p:spPr>
              <a:xfrm rot="3942114" flipH="1" flipV="1">
                <a:off x="2017506" y="832526"/>
                <a:ext cx="111387" cy="267275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 rot="3942114" flipH="1" flipV="1">
                <a:off x="2009172" y="856526"/>
                <a:ext cx="145015" cy="346513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44" name="Полилиния 43"/>
            <p:cNvSpPr/>
            <p:nvPr/>
          </p:nvSpPr>
          <p:spPr>
            <a:xfrm rot="10802851" flipH="1" flipV="1">
              <a:off x="7520388" y="2153072"/>
              <a:ext cx="111387" cy="172896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3232214" y="2557857"/>
            <a:ext cx="270503" cy="298349"/>
            <a:chOff x="7361272" y="2045059"/>
            <a:chExt cx="270503" cy="298349"/>
          </a:xfrm>
        </p:grpSpPr>
        <p:grpSp>
          <p:nvGrpSpPr>
            <p:cNvPr id="48" name="Группа 47"/>
            <p:cNvGrpSpPr/>
            <p:nvPr/>
          </p:nvGrpSpPr>
          <p:grpSpPr>
            <a:xfrm rot="6860737">
              <a:off x="7308007" y="2098324"/>
              <a:ext cx="298349" cy="191820"/>
              <a:chOff x="1908423" y="910470"/>
              <a:chExt cx="346513" cy="191820"/>
            </a:xfrm>
          </p:grpSpPr>
          <p:sp>
            <p:nvSpPr>
              <p:cNvPr id="50" name="Полилиния 49"/>
              <p:cNvSpPr/>
              <p:nvPr/>
            </p:nvSpPr>
            <p:spPr>
              <a:xfrm rot="3942114" flipH="1" flipV="1">
                <a:off x="2017506" y="832526"/>
                <a:ext cx="111387" cy="267275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51" name="Полилиния 50"/>
              <p:cNvSpPr/>
              <p:nvPr/>
            </p:nvSpPr>
            <p:spPr>
              <a:xfrm rot="3942114" flipH="1" flipV="1">
                <a:off x="2009172" y="856526"/>
                <a:ext cx="145015" cy="346513"/>
              </a:xfrm>
              <a:custGeom>
                <a:avLst/>
                <a:gdLst>
                  <a:gd name="connsiteX0" fmla="*/ 77258 w 77258"/>
                  <a:gd name="connsiteY0" fmla="*/ 0 h 161925"/>
                  <a:gd name="connsiteX1" fmla="*/ 10583 w 77258"/>
                  <a:gd name="connsiteY1" fmla="*/ 66675 h 161925"/>
                  <a:gd name="connsiteX2" fmla="*/ 1058 w 77258"/>
                  <a:gd name="connsiteY2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7258" h="161925">
                    <a:moveTo>
                      <a:pt x="77258" y="0"/>
                    </a:moveTo>
                    <a:cubicBezTo>
                      <a:pt x="50270" y="19844"/>
                      <a:pt x="23283" y="39688"/>
                      <a:pt x="10583" y="66675"/>
                    </a:cubicBezTo>
                    <a:cubicBezTo>
                      <a:pt x="-2117" y="93662"/>
                      <a:pt x="-530" y="127793"/>
                      <a:pt x="1058" y="161925"/>
                    </a:cubicBezTo>
                  </a:path>
                </a:pathLst>
              </a:custGeom>
              <a:ln w="38100">
                <a:solidFill>
                  <a:srgbClr val="00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49" name="Полилиния 48"/>
            <p:cNvSpPr/>
            <p:nvPr/>
          </p:nvSpPr>
          <p:spPr>
            <a:xfrm rot="10802851" flipH="1" flipV="1">
              <a:off x="7520388" y="2153072"/>
              <a:ext cx="111387" cy="172896"/>
            </a:xfrm>
            <a:custGeom>
              <a:avLst/>
              <a:gdLst>
                <a:gd name="connsiteX0" fmla="*/ 77258 w 77258"/>
                <a:gd name="connsiteY0" fmla="*/ 0 h 161925"/>
                <a:gd name="connsiteX1" fmla="*/ 10583 w 77258"/>
                <a:gd name="connsiteY1" fmla="*/ 66675 h 161925"/>
                <a:gd name="connsiteX2" fmla="*/ 1058 w 77258"/>
                <a:gd name="connsiteY2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258" h="161925">
                  <a:moveTo>
                    <a:pt x="77258" y="0"/>
                  </a:moveTo>
                  <a:cubicBezTo>
                    <a:pt x="50270" y="19844"/>
                    <a:pt x="23283" y="39688"/>
                    <a:pt x="10583" y="66675"/>
                  </a:cubicBezTo>
                  <a:cubicBezTo>
                    <a:pt x="-2117" y="93662"/>
                    <a:pt x="-530" y="127793"/>
                    <a:pt x="1058" y="161925"/>
                  </a:cubicBezTo>
                </a:path>
              </a:pathLst>
            </a:custGeom>
            <a:ln w="38100">
              <a:solidFill>
                <a:srgbClr val="0033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473053" y="3027360"/>
                <a:ext cx="41978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ru-RU" sz="2000" i="1" smtClean="0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𝐶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3053" y="3027360"/>
                <a:ext cx="4197894" cy="400110"/>
              </a:xfrm>
              <a:prstGeom prst="rect">
                <a:avLst/>
              </a:prstGeom>
              <a:blipFill rotWithShape="1">
                <a:blip r:embed="rId9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Прямоугольник 58"/>
              <p:cNvSpPr/>
              <p:nvPr/>
            </p:nvSpPr>
            <p:spPr>
              <a:xfrm>
                <a:off x="321767" y="4137424"/>
                <a:ext cx="8842262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Число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003366"/>
                        </a:solidFill>
                        <a:latin typeface="Cambria Math"/>
                      </a:rPr>
                      <m:t>𝒌</m:t>
                    </m:r>
                  </m:oMath>
                </a14:m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, равное отношению сходственных сторон подобных треугольников, называется </a:t>
                </a:r>
                <a:r>
                  <a:rPr lang="ru-RU" sz="2000" b="1" dirty="0">
                    <a:solidFill>
                      <a:srgbClr val="003366"/>
                    </a:solidFill>
                    <a:latin typeface="Times New Roman" pitchFamily="18" charset="0"/>
                    <a:cs typeface="Times New Roman" pitchFamily="18" charset="0"/>
                  </a:rPr>
                  <a:t>коэффициентом подобия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9" name="Прямоугольник 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767" y="4137424"/>
                <a:ext cx="8842262" cy="707886"/>
              </a:xfrm>
              <a:prstGeom prst="rect">
                <a:avLst/>
              </a:prstGeom>
              <a:blipFill>
                <a:blip r:embed="rId10"/>
                <a:stretch>
                  <a:fillRect l="-759" t="-5172" b="-146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3050248" y="3416903"/>
                <a:ext cx="2604944" cy="720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𝐴𝐵</m:t>
                          </m:r>
                        </m:num>
                        <m:den>
                          <m:sSub>
                            <m:sSubPr>
                              <m:ctrlP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𝐵𝐶</m:t>
                          </m:r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sz="20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</a:rPr>
                            <m:t>𝐴𝐶</m:t>
                          </m:r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ru-RU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0248" y="3416903"/>
                <a:ext cx="2604944" cy="720838"/>
              </a:xfrm>
              <a:prstGeom prst="rect">
                <a:avLst/>
              </a:prstGeom>
              <a:blipFill rotWithShape="1">
                <a:blip r:embed="rId11"/>
                <a:stretch>
                  <a:fillRect r="-2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Прямоугольник 59"/>
              <p:cNvSpPr/>
              <p:nvPr/>
            </p:nvSpPr>
            <p:spPr>
              <a:xfrm>
                <a:off x="5424274" y="3577267"/>
                <a:ext cx="66947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r>
                        <a:rPr lang="en-US" sz="2000" b="0" i="1">
                          <a:latin typeface="Cambria Math"/>
                        </a:rPr>
                        <m:t>𝑘</m:t>
                      </m:r>
                    </m:oMath>
                  </m:oMathPara>
                </a14:m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0" name="Прямоугольник 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4274" y="3577267"/>
                <a:ext cx="669479" cy="400110"/>
              </a:xfrm>
              <a:prstGeom prst="rect">
                <a:avLst/>
              </a:prstGeom>
              <a:blipFill rotWithShape="1">
                <a:blip r:embed="rId12"/>
                <a:stretch>
                  <a:fillRect t="-7692" r="-818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3506709" y="1410399"/>
                <a:ext cx="213058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ru-RU" sz="2000" b="1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𝑨𝑩𝑪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~∆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𝑨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𝑩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sSub>
                        <m:sSubPr>
                          <m:ctrlPr>
                            <a:rPr lang="en-US" sz="2000" b="1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𝑪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6709" y="1410399"/>
                <a:ext cx="2130583" cy="400110"/>
              </a:xfrm>
              <a:prstGeom prst="rect">
                <a:avLst/>
              </a:prstGeom>
              <a:blipFill rotWithShape="1">
                <a:blip r:embed="rId13"/>
                <a:stretch>
                  <a:fillRect t="-7576" r="-4000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323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animBg="1"/>
      <p:bldP spid="35" grpId="0" animBg="1"/>
      <p:bldP spid="3" grpId="0"/>
      <p:bldP spid="59" grpId="0"/>
      <p:bldP spid="52" grpId="0"/>
      <p:bldP spid="60" grpId="0"/>
      <p:bldP spid="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683568" y="1910030"/>
            <a:ext cx="81361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Отношение </a:t>
            </a:r>
            <a:r>
              <a:rPr lang="ru-RU" sz="4000" b="1" dirty="0" smtClean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площадей(периметров) </a:t>
            </a:r>
            <a:r>
              <a:rPr lang="ru-RU" sz="4000" b="1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подобных треугольников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228184" y="123478"/>
            <a:ext cx="22669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… 01. 24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8023" y="915566"/>
            <a:ext cx="4467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000" b="1" dirty="0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Классная работа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6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917669"/>
            <a:ext cx="2456901" cy="162777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195486"/>
            <a:ext cx="87769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Теорема.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тношение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площадей двух подобных треугольников равно квадрату коэффициента подобия.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157510"/>
            <a:ext cx="12425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 – во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6732240" y="2355726"/>
            <a:ext cx="2006966" cy="1380436"/>
            <a:chOff x="6726089" y="3044376"/>
            <a:chExt cx="2006966" cy="1380436"/>
          </a:xfrm>
        </p:grpSpPr>
        <p:sp>
          <p:nvSpPr>
            <p:cNvPr id="19" name="Прямоугольный треугольник 18"/>
            <p:cNvSpPr/>
            <p:nvPr/>
          </p:nvSpPr>
          <p:spPr>
            <a:xfrm rot="11855415" flipH="1">
              <a:off x="7206713" y="3568705"/>
              <a:ext cx="961227" cy="74453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7692" r="-17978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7692" r="-17582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7692" r="-18391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043608" y="915566"/>
                <a:ext cx="20992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𝐴𝐵𝐶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~∆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915566"/>
                <a:ext cx="2099293" cy="400110"/>
              </a:xfrm>
              <a:prstGeom prst="rect">
                <a:avLst/>
              </a:prstGeom>
              <a:blipFill>
                <a:blip r:embed="rId13"/>
                <a:stretch>
                  <a:fillRect t="-9091" b="-242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15816" y="915566"/>
                <a:ext cx="30766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коэффициент подобия.</a:t>
                </a:r>
                <a:endParaRPr lang="ru-RU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915566"/>
                <a:ext cx="3076611" cy="400110"/>
              </a:xfrm>
              <a:prstGeom prst="rect">
                <a:avLst/>
              </a:prstGeom>
              <a:blipFill>
                <a:blip r:embed="rId14"/>
                <a:stretch>
                  <a:fillRect t="-9091" r="-792" b="-242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236296" y="1635646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1635646"/>
                <a:ext cx="363881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236296" y="2859782"/>
                <a:ext cx="5156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859782"/>
                <a:ext cx="515658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Полилиния 28"/>
          <p:cNvSpPr/>
          <p:nvPr/>
        </p:nvSpPr>
        <p:spPr>
          <a:xfrm rot="10343294" flipV="1">
            <a:off x="6958730" y="2074816"/>
            <a:ext cx="118582" cy="165928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олилиния 29"/>
          <p:cNvSpPr/>
          <p:nvPr/>
        </p:nvSpPr>
        <p:spPr>
          <a:xfrm rot="10343294" flipV="1">
            <a:off x="7246892" y="3224991"/>
            <a:ext cx="89093" cy="165928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Прямоугольник 30"/>
              <p:cNvSpPr/>
              <p:nvPr/>
            </p:nvSpPr>
            <p:spPr>
              <a:xfrm>
                <a:off x="323528" y="2643758"/>
                <a:ext cx="135383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mbria Math"/>
                      </a:rPr>
                      <m:t>∠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sz="2000" i="1">
                        <a:latin typeface="Cambria Math"/>
                        <a:ea typeface="Cambria Math"/>
                      </a:rPr>
                      <m:t>=∠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31" name="Прямоугольник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643758"/>
                <a:ext cx="1353832" cy="400110"/>
              </a:xfrm>
              <a:prstGeom prst="rect">
                <a:avLst/>
              </a:prstGeom>
              <a:blipFill>
                <a:blip r:embed="rId17"/>
                <a:stretch>
                  <a:fillRect t="-10769" r="-4955" b="-261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Прямоугольник 31"/>
          <p:cNvSpPr/>
          <p:nvPr/>
        </p:nvSpPr>
        <p:spPr>
          <a:xfrm>
            <a:off x="4283968" y="372387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i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сли </a:t>
            </a:r>
            <a:r>
              <a:rPr lang="ru-RU" i="1" dirty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угол одного треугольника равен углу другого треугольника, то площади этих треугольников относятся как произведения сторон, заключающих равные </a:t>
            </a:r>
            <a:r>
              <a:rPr lang="ru-RU" i="1" dirty="0" smtClean="0">
                <a:solidFill>
                  <a:srgbClr val="003366"/>
                </a:solidFill>
                <a:latin typeface="Times New Roman" pitchFamily="18" charset="0"/>
                <a:cs typeface="Times New Roman" pitchFamily="18" charset="0"/>
              </a:rPr>
              <a:t>углы.</a:t>
            </a:r>
            <a:endParaRPr lang="ru-RU" i="1" dirty="0">
              <a:solidFill>
                <a:srgbClr val="0033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1835696" y="2550223"/>
                <a:ext cx="1753429" cy="567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𝐴𝐵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2550223"/>
                <a:ext cx="1753429" cy="56772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323528" y="3363838"/>
                <a:ext cx="1169551" cy="567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𝐴𝐵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363838"/>
                <a:ext cx="1169551" cy="567528"/>
              </a:xfrm>
              <a:prstGeom prst="rect">
                <a:avLst/>
              </a:prstGeom>
              <a:blipFill>
                <a:blip r:embed="rId19"/>
                <a:stretch>
                  <a:fillRect r="-52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1475656" y="3363838"/>
                <a:ext cx="1169551" cy="567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3363838"/>
                <a:ext cx="1169551" cy="567528"/>
              </a:xfrm>
              <a:prstGeom prst="rect">
                <a:avLst/>
              </a:prstGeom>
              <a:blipFill>
                <a:blip r:embed="rId20"/>
                <a:stretch>
                  <a:fillRect r="-41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2742075" y="3363838"/>
                <a:ext cx="1829925" cy="567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𝐴𝐵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i="1" smtClean="0"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sz="20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2075" y="3363838"/>
                <a:ext cx="1829925" cy="567720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Прямоугольник 38"/>
              <p:cNvSpPr/>
              <p:nvPr/>
            </p:nvSpPr>
            <p:spPr>
              <a:xfrm>
                <a:off x="323528" y="4155926"/>
                <a:ext cx="2832442" cy="5677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С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ледовательно,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Прямоугольник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155926"/>
                <a:ext cx="2832442" cy="567720"/>
              </a:xfrm>
              <a:prstGeom prst="rect">
                <a:avLst/>
              </a:prstGeom>
              <a:blipFill>
                <a:blip r:embed="rId22"/>
                <a:stretch>
                  <a:fillRect l="-2151" r="-6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043608" y="1275606"/>
                <a:ext cx="12133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𝐴𝐵𝐶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𝑆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275606"/>
                <a:ext cx="1213345" cy="400110"/>
              </a:xfrm>
              <a:prstGeom prst="rect">
                <a:avLst/>
              </a:prstGeom>
              <a:blipFill>
                <a:blip r:embed="rId23"/>
                <a:stretch>
                  <a:fillRect t="-7576" r="-5528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339752" y="1275606"/>
                <a:ext cx="1586588" cy="426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9752" y="1275606"/>
                <a:ext cx="1586588" cy="426527"/>
              </a:xfrm>
              <a:prstGeom prst="rect">
                <a:avLst/>
              </a:prstGeom>
              <a:blipFill>
                <a:blip r:embed="rId24"/>
                <a:stretch>
                  <a:fillRect t="-7143" r="-3077" b="-1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313108" y="915566"/>
            <a:ext cx="8499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635646"/>
            <a:ext cx="12410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Док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547664" y="1635646"/>
                <a:ext cx="1051955" cy="5677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𝑆</m:t>
                        </m:r>
                      </m:num>
                      <m:den>
                        <m:sSub>
                          <m:sSubPr>
                            <m:ctrlPr>
                              <a:rPr lang="ru-RU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1635646"/>
                <a:ext cx="1051955" cy="567720"/>
              </a:xfrm>
              <a:prstGeom prst="rect">
                <a:avLst/>
              </a:prstGeom>
              <a:blipFill>
                <a:blip r:embed="rId25"/>
                <a:stretch>
                  <a:fillRect r="-52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046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23" grpId="0"/>
      <p:bldP spid="3" grpId="0"/>
      <p:bldP spid="26" grpId="0"/>
      <p:bldP spid="28" grpId="0"/>
      <p:bldP spid="29" grpId="0" animBg="1"/>
      <p:bldP spid="30" grpId="0" animBg="1"/>
      <p:bldP spid="31" grpId="0"/>
      <p:bldP spid="32" grpId="0"/>
      <p:bldP spid="32" grpId="1"/>
      <p:bldP spid="33" grpId="0"/>
      <p:bldP spid="34" grpId="0"/>
      <p:bldP spid="35" grpId="0"/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917669"/>
            <a:ext cx="2456901" cy="162777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1520" y="195486"/>
            <a:ext cx="87769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 sz="2000" b="1" dirty="0">
                <a:ea typeface="Cambria Math" panose="02040503050406030204" pitchFamily="18" charset="0"/>
              </a:rPr>
              <a:t> </a:t>
            </a:r>
            <a:r>
              <a:rPr lang="en-US" sz="2000" b="1" dirty="0" smtClean="0">
                <a:ea typeface="Cambria Math" panose="02040503050406030204" pitchFamily="18" charset="0"/>
              </a:rPr>
              <a:t>654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тношение периметров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двух подобных треугольников равно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коэффициенту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подобия.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2067694"/>
            <a:ext cx="12425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 – во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grpSp>
        <p:nvGrpSpPr>
          <p:cNvPr id="18" name="Группа 17"/>
          <p:cNvGrpSpPr/>
          <p:nvPr/>
        </p:nvGrpSpPr>
        <p:grpSpPr>
          <a:xfrm>
            <a:off x="6732240" y="2355726"/>
            <a:ext cx="2006966" cy="1380436"/>
            <a:chOff x="6726089" y="3044376"/>
            <a:chExt cx="2006966" cy="1380436"/>
          </a:xfrm>
        </p:grpSpPr>
        <p:sp>
          <p:nvSpPr>
            <p:cNvPr id="19" name="Прямоугольный треугольник 18"/>
            <p:cNvSpPr/>
            <p:nvPr/>
          </p:nvSpPr>
          <p:spPr>
            <a:xfrm rot="11855415" flipH="1">
              <a:off x="7206713" y="3568705"/>
              <a:ext cx="961227" cy="74453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7692" r="-17978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7692" r="-17582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7692" r="-18391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043608" y="915566"/>
                <a:ext cx="20992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𝐴𝐵𝐶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~∆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915566"/>
                <a:ext cx="2099293" cy="400110"/>
              </a:xfrm>
              <a:prstGeom prst="rect">
                <a:avLst/>
              </a:prstGeom>
              <a:blipFill>
                <a:blip r:embed="rId13"/>
                <a:stretch>
                  <a:fillRect t="-9091" b="-242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15816" y="915566"/>
                <a:ext cx="30766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коэффициент подобия.</a:t>
                </a:r>
                <a:endParaRPr lang="ru-RU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816" y="915566"/>
                <a:ext cx="3076611" cy="400110"/>
              </a:xfrm>
              <a:prstGeom prst="rect">
                <a:avLst/>
              </a:prstGeom>
              <a:blipFill>
                <a:blip r:embed="rId14"/>
                <a:stretch>
                  <a:fillRect t="-9091" r="-792" b="-242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7236296" y="1635646"/>
                <a:ext cx="3690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Р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1635646"/>
                <a:ext cx="369011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236296" y="2859782"/>
                <a:ext cx="5156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859782"/>
                <a:ext cx="515658" cy="369332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Прямоугольник 38"/>
              <p:cNvSpPr/>
              <p:nvPr/>
            </p:nvSpPr>
            <p:spPr>
              <a:xfrm>
                <a:off x="2267744" y="4443958"/>
                <a:ext cx="2740750" cy="5722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Следовательно,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Р</m:t>
                        </m:r>
                      </m:num>
                      <m:den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b="0" i="1" smtClean="0">
                                <a:latin typeface="Cambria Math" panose="02040503050406030204" pitchFamily="18" charset="0"/>
                              </a:rPr>
                              <m:t>Р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b="0" i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Прямоугольник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443958"/>
                <a:ext cx="2740750" cy="572208"/>
              </a:xfrm>
              <a:prstGeom prst="rect">
                <a:avLst/>
              </a:prstGeom>
              <a:blipFill>
                <a:blip r:embed="rId17"/>
                <a:stretch>
                  <a:fillRect l="-22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043608" y="1275606"/>
                <a:ext cx="124527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Р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𝐴𝐵𝐶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ru-RU" sz="2000" b="0" i="1" smtClean="0">
                        <a:latin typeface="Cambria Math" panose="02040503050406030204" pitchFamily="18" charset="0"/>
                      </a:rPr>
                      <m:t>Р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1275606"/>
                <a:ext cx="1245277" cy="400110"/>
              </a:xfrm>
              <a:prstGeom prst="rect">
                <a:avLst/>
              </a:prstGeom>
              <a:blipFill>
                <a:blip r:embed="rId18"/>
                <a:stretch>
                  <a:fillRect t="-7576" r="-4902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195736" y="1275606"/>
                <a:ext cx="1628394" cy="426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Р</m:t>
                        </m:r>
                      </m:e>
                      <m: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Р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275606"/>
                <a:ext cx="1628394" cy="426527"/>
              </a:xfrm>
              <a:prstGeom prst="rect">
                <a:avLst/>
              </a:prstGeom>
              <a:blipFill>
                <a:blip r:embed="rId19"/>
                <a:stretch>
                  <a:fillRect t="-7143" r="-3371" b="-1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313108" y="915566"/>
            <a:ext cx="8499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Дано:</a:t>
            </a: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707654"/>
            <a:ext cx="12410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Док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ть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547664" y="1635646"/>
                <a:ext cx="965264" cy="57220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Р</m:t>
                        </m:r>
                      </m:num>
                      <m:den>
                        <m:sSub>
                          <m:sSubPr>
                            <m:ctrlPr>
                              <a:rPr lang="ru-RU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 Р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1635646"/>
                <a:ext cx="965264" cy="572208"/>
              </a:xfrm>
              <a:prstGeom prst="rect">
                <a:avLst/>
              </a:prstGeom>
              <a:blipFill>
                <a:blip r:embed="rId20"/>
                <a:stretch>
                  <a:fillRect r="-56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23528" y="2499742"/>
                <a:ext cx="5616624" cy="5320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i="1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𝐴𝐵𝐶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~∆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𝐴𝐵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𝐵𝐶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</a:rPr>
                      <m:t>𝑘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499742"/>
                <a:ext cx="5616624" cy="532069"/>
              </a:xfrm>
              <a:prstGeom prst="rect">
                <a:avLst/>
              </a:prstGeom>
              <a:blipFill>
                <a:blip r:embed="rId21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323528" y="2931790"/>
                <a:ext cx="1728192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𝐴𝐵</m:t>
                      </m:r>
                      <m:r>
                        <a:rPr lang="ru-RU" sz="20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= </m:t>
                      </m:r>
                      <m:r>
                        <a:rPr lang="en-US" sz="2000" i="1">
                          <a:solidFill>
                            <a:prstClr val="black"/>
                          </a:solidFill>
                          <a:latin typeface="Cambria Math"/>
                        </a:rPr>
                        <m:t>𝑘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>
                  <a:solidFill>
                    <a:prstClr val="black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ru-RU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𝐵𝐶</m:t>
                    </m:r>
                  </m:oMath>
                </a14:m>
                <a:r>
                  <a:rPr lang="ru-RU" dirty="0" smtClean="0"/>
                  <a:t>  </a:t>
                </a:r>
                <a14:m>
                  <m:oMath xmlns:m="http://schemas.openxmlformats.org/officeDocument/2006/math">
                    <m:r>
                      <a:rPr lang="ru-RU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= 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𝑘</m:t>
                        </m:r>
                        <m:r>
                          <m:rPr>
                            <m:nor/>
                          </m:rPr>
                          <a:rPr lang="ru-RU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ru-RU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prstClr val="black"/>
                          </a:solidFill>
                          <a:latin typeface="Cambria Math"/>
                          <a:ea typeface="Cambria Math"/>
                        </a:rPr>
                        <m:t>𝐴𝐶</m:t>
                      </m:r>
                      <m:r>
                        <a:rPr lang="ru-RU" sz="20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𝑘</m:t>
                          </m:r>
                          <m:r>
                            <m:rPr>
                              <m:nor/>
                            </m:rPr>
                            <a:rPr lang="ru-RU" dirty="0">
                              <a:solidFill>
                                <a:prstClr val="black"/>
                              </a:solidFill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2000" i="1">
                              <a:solidFill>
                                <a:prstClr val="black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931790"/>
                <a:ext cx="1728192" cy="101566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Прямая соединительная линия 10"/>
          <p:cNvCxnSpPr/>
          <p:nvPr/>
        </p:nvCxnSpPr>
        <p:spPr>
          <a:xfrm>
            <a:off x="251520" y="4011910"/>
            <a:ext cx="36004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251520" y="4011910"/>
                <a:ext cx="4487447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smtClean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AB</m:t>
                    </m:r>
                    <m:r>
                      <a:rPr lang="ru-RU" sz="20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+В</m:t>
                    </m:r>
                    <m:r>
                      <m:rPr>
                        <m:sty m:val="p"/>
                      </m:rPr>
                      <a:rPr lang="en-US" sz="2000" i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C</m:t>
                    </m:r>
                  </m:oMath>
                </a14:m>
                <a:r>
                  <a:rPr lang="ru-RU" dirty="0" smtClean="0"/>
                  <a:t> </a:t>
                </a:r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 АС =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</a:rPr>
                      <m:t>𝑘</m:t>
                    </m:r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(</m:t>
                        </m:r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ru-RU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</a:t>
                </a:r>
                <a:endParaRPr lang="ru-RU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011910"/>
                <a:ext cx="4487447" cy="392993"/>
              </a:xfrm>
              <a:prstGeom prst="rect">
                <a:avLst/>
              </a:prstGeom>
              <a:blipFill>
                <a:blip r:embed="rId23"/>
                <a:stretch>
                  <a:fillRect t="-4615" r="-272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251520" y="4443958"/>
                <a:ext cx="1994007" cy="4265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Р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𝐴𝐵𝐶</m:t>
                        </m:r>
                      </m:sub>
                    </m:sSub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solidFill>
                          <a:prstClr val="black"/>
                        </a:solidFill>
                        <a:latin typeface="Cambria Math"/>
                      </a:rPr>
                      <m:t>𝑘</m:t>
                    </m:r>
                    <m:sSub>
                      <m:sSubPr>
                        <m:ctrlP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Р</m:t>
                        </m:r>
                      </m:e>
                      <m:sub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.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443958"/>
                <a:ext cx="1994007" cy="42652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9981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23" grpId="0"/>
      <p:bldP spid="3" grpId="0"/>
      <p:bldP spid="26" grpId="0"/>
      <p:bldP spid="28" grpId="0"/>
      <p:bldP spid="39" grpId="0"/>
      <p:bldP spid="40" grpId="0"/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Решаем в классе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63638"/>
            <a:ext cx="8496944" cy="266429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3600" b="1" dirty="0" smtClean="0">
                <a:ea typeface="Cambria Math" panose="02040503050406030204" pitchFamily="18" charset="0"/>
              </a:rPr>
              <a:t>Учебник  стр. 166 -167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sz="3600" b="1" dirty="0" smtClean="0">
                <a:ea typeface="Cambria Math" panose="02040503050406030204" pitchFamily="18" charset="0"/>
              </a:rPr>
              <a:t> </a:t>
            </a:r>
            <a:r>
              <a:rPr lang="ru-RU" sz="3600" b="1" dirty="0">
                <a:ea typeface="Cambria Math" panose="02040503050406030204" pitchFamily="18" charset="0"/>
              </a:rPr>
              <a:t>№ </a:t>
            </a:r>
            <a:r>
              <a:rPr lang="ru-RU" sz="3600" b="1" dirty="0" smtClean="0">
                <a:ea typeface="Cambria Math" panose="02040503050406030204" pitchFamily="18" charset="0"/>
              </a:rPr>
              <a:t>6</a:t>
            </a:r>
            <a:r>
              <a:rPr lang="en-US" sz="3600" b="1" dirty="0" smtClean="0">
                <a:ea typeface="Cambria Math" panose="02040503050406030204" pitchFamily="18" charset="0"/>
              </a:rPr>
              <a:t>51</a:t>
            </a:r>
            <a:r>
              <a:rPr lang="ru-RU" sz="3600" b="1" dirty="0" smtClean="0">
                <a:ea typeface="Cambria Math" panose="02040503050406030204" pitchFamily="18" charset="0"/>
              </a:rPr>
              <a:t>, 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</a:rPr>
              <a:t>№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655, </a:t>
            </a:r>
            <a:r>
              <a:rPr lang="ru-RU" sz="3600" b="1" dirty="0" smtClean="0">
                <a:ea typeface="Cambria Math" panose="02040503050406030204" pitchFamily="18" charset="0"/>
              </a:rPr>
              <a:t>№ 6</a:t>
            </a:r>
            <a:r>
              <a:rPr lang="en-US" sz="3600" b="1" dirty="0" smtClean="0">
                <a:ea typeface="Cambria Math" panose="02040503050406030204" pitchFamily="18" charset="0"/>
              </a:rPr>
              <a:t>52</a:t>
            </a:r>
            <a:r>
              <a:rPr lang="ru-RU" sz="3600" b="1" dirty="0" smtClean="0">
                <a:ea typeface="Cambria Math" panose="02040503050406030204" pitchFamily="18" charset="0"/>
              </a:rPr>
              <a:t>, № 64</a:t>
            </a:r>
            <a:r>
              <a:rPr lang="en-US" sz="3600" b="1" dirty="0" smtClean="0">
                <a:ea typeface="Cambria Math" panose="02040503050406030204" pitchFamily="18" charset="0"/>
              </a:rPr>
              <a:t>9</a:t>
            </a:r>
            <a:endParaRPr lang="ru-RU" sz="3600" b="1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50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935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6</a:t>
            </a:r>
            <a:r>
              <a:rPr lang="en-US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51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7574"/>
                <a:ext cx="8229600" cy="3394472"/>
              </a:xfrm>
            </p:spPr>
            <p:txBody>
              <a:bodyPr/>
              <a:lstStyle/>
              <a:p>
                <a:pPr marL="0" lvl="0" indent="0">
                  <a:lnSpc>
                    <a:spcPct val="15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Дано: </m:t>
                    </m:r>
                    <m:r>
                      <a:rPr lang="ru-RU" sz="2000" b="1" i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1" i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𝐀𝐁𝐂</m:t>
                    </m:r>
                    <m:r>
                      <a:rPr lang="en-US" sz="2000" b="1" i="0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~∆</m:t>
                    </m:r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 i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𝐀</m:t>
                        </m:r>
                      </m:e>
                      <m:sub>
                        <m:r>
                          <a:rPr lang="en-US" sz="2000" b="1" i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 i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  <m:sub>
                        <m:r>
                          <a:rPr lang="en-US" sz="2000" b="1" i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 i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𝐂</m:t>
                        </m:r>
                      </m:e>
                      <m:sub>
                        <m:r>
                          <a:rPr lang="en-US" sz="2000" b="1" i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𝐀𝐁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9 м,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АВС</m:t>
                        </m:r>
                      </m:sub>
                    </m:sSub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75 м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²,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А</m:t>
                        </m:r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₁</m:t>
                        </m:r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В</m:t>
                        </m:r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₁</m:t>
                        </m:r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С</m:t>
                        </m:r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₁</m:t>
                        </m:r>
                      </m:sub>
                    </m:sSub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300 </a:t>
                </a:r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м</a:t>
                </a:r>
                <a:r>
                  <a:rPr lang="ru-RU" sz="20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²</a:t>
                </a:r>
                <a:endParaRPr lang="ru-RU" sz="20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Найти: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𝐀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?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Решение: 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000" b="1" dirty="0" smtClean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𝑺</m:t>
                        </m:r>
                      </m:num>
                      <m:den>
                        <m:sSub>
                          <m:sSubPr>
                            <m:ctrlP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𝑺</m:t>
                            </m:r>
                          </m:e>
                          <m:sub>
                            <m: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𝒌</m:t>
                        </m:r>
                      </m:e>
                      <m:sup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𝟕𝟓</m:t>
                        </m:r>
                      </m:num>
                      <m:den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𝟑𝟎𝟎</m:t>
                        </m:r>
                      </m:den>
                    </m:f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𝒌</m:t>
                        </m:r>
                      </m:e>
                      <m:sup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𝒌</m:t>
                        </m:r>
                      </m:e>
                      <m:sup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ru-RU" sz="2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ru-RU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sz="2000" b="1" dirty="0" smtClean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000" b="1" dirty="0" smtClean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𝐀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r>
                  <a:rPr lang="en-US" sz="2000" b="1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𝐀𝐁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ru-RU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 = 4,5 м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000" b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Ответ: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𝐀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4,5 м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000" b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0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0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0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7574"/>
                <a:ext cx="8229600" cy="3394472"/>
              </a:xfrm>
              <a:blipFill>
                <a:blip r:embed="rId2"/>
                <a:stretch>
                  <a:fillRect l="-741" b="-7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506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83518"/>
            <a:ext cx="8229600" cy="85725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Вопросы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63638"/>
            <a:ext cx="8640960" cy="245171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/>
              <a:t>Какие отрезки называются пропорциональными?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Какие треугольники называются подобными?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Как биссектриса треугольника делит противоположную сторону?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66963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93563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</a:t>
            </a:r>
            <a:r>
              <a:rPr lang="en-US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65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5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5566"/>
                <a:ext cx="8229600" cy="388843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Дано: </m:t>
                    </m:r>
                    <m:r>
                      <a:rPr lang="ru-RU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𝐀𝐁𝐂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~∆</m:t>
                    </m:r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𝐀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𝐂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 ВС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𝐂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dirty="0" smtClean="0"/>
                  <a:t> - </a:t>
                </a:r>
                <a:r>
                  <a:rPr lang="ru-RU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сходственные,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ВС = 1,4 м,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ru-RU" sz="2000" b="1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              </m:t>
                        </m:r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𝐂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56 см</a:t>
                </a:r>
              </a:p>
              <a:p>
                <a:pPr marL="0" indent="0">
                  <a:buNone/>
                </a:pP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Найти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Р</m:t>
                            </m:r>
                          </m:e>
                          <m:sub>
                            <m:r>
                              <a:rPr lang="ru-RU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АВС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Р</m:t>
                            </m:r>
                          </m:e>
                          <m:sub>
                            <m:r>
                              <a:rPr lang="ru-RU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А₁В₁С₁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=?</a:t>
                </a:r>
              </a:p>
              <a:p>
                <a:pPr marL="0" indent="0">
                  <a:buNone/>
                </a:pP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Решение: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Р</m:t>
                            </m:r>
                          </m:e>
                          <m:sub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АВС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Р</m:t>
                            </m:r>
                          </m:e>
                          <m:sub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А₁В₁С₁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endParaRPr lang="ru-RU" sz="2000" b="1" i="1" dirty="0" smtClean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Р</m:t>
                            </m:r>
                          </m:e>
                          <m:sub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АВС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Р</m:t>
                            </m:r>
                          </m:e>
                          <m:sub>
                            <m: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А₁В₁С₁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ВС</m:t>
                        </m:r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𝐁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b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𝐂</m:t>
                            </m:r>
                          </m:e>
                          <m:sub>
                            <m:r>
                              <a:rPr lang="en-US" sz="2000" b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𝟏𝟒𝟎</m:t>
                        </m:r>
                      </m:num>
                      <m:den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𝟓𝟔</m:t>
                        </m:r>
                      </m:den>
                    </m:f>
                  </m:oMath>
                </a14:m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2,5</a:t>
                </a:r>
              </a:p>
              <a:p>
                <a:pPr marL="0" indent="0">
                  <a:buNone/>
                </a:pPr>
                <a:endParaRPr lang="ru-RU" sz="2000" b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Ответ: 2,5</a:t>
                </a:r>
                <a:endParaRPr lang="ru-RU" sz="20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5566"/>
                <a:ext cx="8229600" cy="3888432"/>
              </a:xfrm>
              <a:blipFill>
                <a:blip r:embed="rId2"/>
                <a:stretch>
                  <a:fillRect l="-741" t="-2038" b="-12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80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199"/>
            <a:ext cx="8229600" cy="42155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6</a:t>
            </a:r>
            <a:r>
              <a:rPr lang="en-US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52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55526"/>
                <a:ext cx="4834880" cy="43204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Дано:</a:t>
                </a:r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𝐀𝐁𝐂</m:t>
                    </m:r>
                    <m:r>
                      <a:rPr lang="ru-RU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</m:t>
                    </m:r>
                    <m:r>
                      <a:rPr lang="ru-RU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𝐀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𝐂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𝐀𝐁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: А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₁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В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₁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 6 : 5</a:t>
                </a:r>
              </a:p>
              <a:p>
                <a:pPr marL="0" indent="0">
                  <a:buNone/>
                </a:pPr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</a:t>
                </a:r>
                <a14:m>
                  <m:oMath xmlns:m="http://schemas.openxmlformats.org/officeDocument/2006/math">
                    <m:r>
                      <a:rPr lang="ru-RU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𝐀𝐁𝐂</m:t>
                    </m:r>
                  </m:oMath>
                </a14:m>
                <a:r>
                  <a:rPr lang="ru-RU" sz="2000" dirty="0" smtClean="0"/>
                  <a:t> </a:t>
                </a:r>
                <a:r>
                  <a:rPr lang="en-US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&gt;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𝐀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𝐁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𝐂</m:t>
                        </m:r>
                      </m:e>
                      <m:sub>
                        <m:r>
                          <a:rPr lang="en-US" sz="2000" b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2000" dirty="0" smtClean="0"/>
                  <a:t> </a:t>
                </a:r>
                <a:r>
                  <a:rPr lang="ru-RU" sz="20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на 77 см</a:t>
                </a:r>
                <a:r>
                  <a:rPr lang="ru-RU" sz="2000" dirty="0" smtClean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²</a:t>
                </a:r>
              </a:p>
              <a:p>
                <a:pPr marL="0" indent="0">
                  <a:buNone/>
                </a:pP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Найти: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𝑺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𝑨𝑩𝑪</m:t>
                        </m:r>
                      </m:sub>
                    </m:sSub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₁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₁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₁</m:t>
                        </m:r>
                      </m:sub>
                    </m:sSub>
                  </m:oMath>
                </a14:m>
                <a:endParaRPr lang="en-US" sz="2000" b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Решение: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𝑺</m:t>
                        </m:r>
                      </m:e>
                      <m:sub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𝑨𝑩𝑪</m:t>
                        </m:r>
                      </m:sub>
                    </m:sSub>
                    <m:r>
                      <a:rPr lang="ru-RU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a:rPr lang="en-US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𝐒</m:t>
                    </m:r>
                    <m:r>
                      <a:rPr lang="en-US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, </m:t>
                    </m:r>
                  </m:oMath>
                </a14:m>
                <a:r>
                  <a:rPr lang="en-US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₁</m:t>
                        </m:r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₁</m:t>
                        </m:r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</m:t>
                        </m:r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₁</m:t>
                        </m:r>
                      </m:sub>
                    </m:sSub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S</a:t>
                </a:r>
                <a:r>
                  <a:rPr lang="en-US" sz="2000" b="1" dirty="0" smtClean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₁</a:t>
                </a:r>
                <a:endParaRPr lang="ru-RU" sz="2000" b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1) </a:t>
                </a:r>
                <a:r>
                  <a:rPr lang="en-US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 : S</a:t>
                </a:r>
                <a:r>
                  <a:rPr lang="en-US" sz="2000" b="1" dirty="0" smtClean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₁ 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fPr>
                              <m:num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𝟔</m:t>
                                </m:r>
                              </m:num>
                              <m:den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𝟓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𝟑𝟔</m:t>
                        </m:r>
                      </m:num>
                      <m:den>
                        <m:r>
                          <a:rPr lang="en-US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</m:t>
                        </m:r>
                      </m:den>
                    </m:f>
                  </m:oMath>
                </a14:m>
                <a:endParaRPr lang="en-US" sz="2000" b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𝟑𝟔</m:t>
                        </m:r>
                      </m:num>
                      <m:den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r>
                  <a:rPr lang="en-US" sz="20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₁  </a:t>
                </a:r>
                <a:endParaRPr lang="en-US" sz="2000" b="1" dirty="0" smtClean="0">
                  <a:solidFill>
                    <a:prstClr val="black"/>
                  </a:solidFill>
                  <a:latin typeface="Calibri" panose="020F0502020204030204" pitchFamily="34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По условию 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S - S₁ = 77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см², </a:t>
                </a:r>
              </a:p>
              <a:p>
                <a:pPr marL="0" lv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т. е 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𝟑𝟔</m:t>
                        </m:r>
                      </m:num>
                      <m:den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₁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- </a:t>
                </a:r>
                <a:r>
                  <a:rPr lang="en-US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S₁ = 77 </a:t>
                </a:r>
                <a:endParaRPr lang="ru-RU" sz="2000" b="1" dirty="0" smtClean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num>
                      <m:den>
                        <m: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S</a:t>
                </a:r>
                <a:r>
                  <a:rPr lang="en-US" sz="20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₁</a:t>
                </a:r>
                <a:r>
                  <a:rPr lang="ru-RU" sz="2000" b="1" dirty="0">
                    <a:solidFill>
                      <a:prstClr val="black"/>
                    </a:solidFill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= </a:t>
                </a:r>
                <a:r>
                  <a:rPr lang="en-US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77 </a:t>
                </a:r>
                <a:endParaRPr lang="ru-RU" sz="20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ru-RU" sz="20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55526"/>
                <a:ext cx="4834880" cy="4320480"/>
              </a:xfrm>
              <a:blipFill>
                <a:blip r:embed="rId2"/>
                <a:stretch>
                  <a:fillRect l="-1261" t="-987" r="-10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971600" y="4659982"/>
            <a:ext cx="16401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S</a:t>
            </a:r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₁</a:t>
            </a:r>
            <a:r>
              <a:rPr lang="ru-RU" sz="2000" b="1" dirty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= 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1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7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5 см²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2061674"/>
            <a:ext cx="3672408" cy="1020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2) 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S 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=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S₁ 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+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77 </a:t>
            </a:r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см², </a:t>
            </a:r>
            <a:endParaRPr lang="ru-RU" sz="2000" b="1" dirty="0" smtClean="0">
              <a:solidFill>
                <a:prstClr val="black"/>
              </a:solidFill>
              <a:latin typeface="Cambria Math" panose="02040503050406030204" pitchFamily="18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   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S </a:t>
            </a:r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=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175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+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77 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= 252 см²</a:t>
            </a:r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,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3939902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</a:rPr>
              <a:t>Ответ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</a:rPr>
              <a:t>: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S </a:t>
            </a:r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=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252 см²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,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S</a:t>
            </a:r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₁</a:t>
            </a:r>
            <a:r>
              <a:rPr lang="ru-RU" sz="2000" b="1" dirty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= </a:t>
            </a:r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1</a:t>
            </a:r>
            <a:r>
              <a:rPr lang="en-US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7</a:t>
            </a:r>
            <a:r>
              <a:rPr lang="ru-RU" sz="20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5 </a:t>
            </a:r>
            <a:r>
              <a:rPr lang="ru-RU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см²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ambria Math" panose="020405030504060302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004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2155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№ 64</a:t>
            </a:r>
            <a:r>
              <a:rPr lang="en-US" sz="3600" b="1" dirty="0">
                <a:solidFill>
                  <a:prstClr val="black"/>
                </a:solidFill>
                <a:ea typeface="Cambria Math" panose="02040503050406030204" pitchFamily="18" charset="0"/>
                <a:cs typeface="+mn-cs"/>
              </a:rPr>
              <a:t>9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27534"/>
                <a:ext cx="8229600" cy="4073500"/>
              </a:xfrm>
            </p:spPr>
            <p:txBody>
              <a:bodyPr>
                <a:normAutofit lnSpcReduction="10000"/>
              </a:bodyPr>
              <a:lstStyle/>
              <a:p>
                <a:pPr marL="0" lvl="0" indent="0"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Дано:</a:t>
                </a:r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𝐀𝐁𝐂</m:t>
                    </m:r>
                    <m:r>
                      <a:rPr lang="ru-RU" sz="2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~</m:t>
                    </m:r>
                    <m:r>
                      <a:rPr lang="ru-RU" sz="2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𝐊𝐌𝐍</m:t>
                    </m:r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𝐀𝐁</m:t>
                    </m:r>
                  </m:oMath>
                </a14:m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и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KM, BC 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и </a:t>
                </a:r>
                <a:r>
                  <a:rPr lang="en-US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MN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- сходственные</a:t>
                </a:r>
                <a:endParaRPr lang="ru-RU" sz="20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buNone/>
                </a:pPr>
                <a:r>
                  <a:rPr lang="ru-RU" sz="20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АВ=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см, ВС=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см, СА=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𝟕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см,  </m:t>
                    </m:r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𝑲𝑴</m:t>
                        </m:r>
                      </m:num>
                      <m:den>
                        <m:r>
                          <a:rPr lang="en-U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𝑨𝑩</m:t>
                        </m:r>
                      </m:den>
                    </m:f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ru-RU" sz="2000" b="1" dirty="0" smtClean="0"/>
              </a:p>
              <a:p>
                <a:pPr marL="0" lvl="0" indent="0">
                  <a:buNone/>
                </a:pP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Найти:  стороны 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/>
                      </a:rPr>
                      <m:t>𝐊𝐌𝐍</m:t>
                    </m:r>
                  </m:oMath>
                </a14:m>
                <a:endParaRPr lang="ru-RU" sz="2000" b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buNone/>
                </a:pPr>
                <a:r>
                  <a:rPr lang="ru-RU" sz="20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Решение:</a:t>
                </a:r>
              </a:p>
              <a:p>
                <a:pPr marL="0" lv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𝑲𝑴</m:t>
                        </m:r>
                      </m:num>
                      <m:den>
                        <m:r>
                          <a:rPr lang="en-US" sz="1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𝑨𝑩</m:t>
                        </m:r>
                      </m:den>
                    </m:f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ru-RU" sz="18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⇒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𝑲𝑴</m:t>
                    </m:r>
                  </m:oMath>
                </a14:m>
                <a:r>
                  <a:rPr lang="ru-RU" sz="18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2,1 ∙ АВ = </a:t>
                </a:r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2,1 ∙ 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4 = 8,4  см;</a:t>
                </a:r>
              </a:p>
              <a:p>
                <a:pPr marL="0" lv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  <m:r>
                          <a:rPr lang="en-US" sz="1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𝑵</m:t>
                        </m:r>
                      </m:num>
                      <m:den>
                        <m:r>
                          <a:rPr lang="en-US" sz="1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𝑩</m:t>
                        </m:r>
                        <m:r>
                          <a:rPr lang="en-US" sz="1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</m:t>
                        </m:r>
                      </m:den>
                    </m:f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⇒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</m:t>
                    </m:r>
                    <m:r>
                      <a:rPr lang="en-US" sz="1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2,1 ∙ 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В</a:t>
                </a:r>
                <a:r>
                  <a:rPr lang="en-US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2,1 ∙ </a:t>
                </a:r>
                <a:r>
                  <a:rPr lang="en-US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5 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US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10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5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см;</a:t>
                </a:r>
              </a:p>
              <a:p>
                <a:pPr marL="0" lv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1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𝑲</m:t>
                        </m:r>
                        <m:r>
                          <a:rPr lang="en-US" sz="1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𝑵</m:t>
                        </m:r>
                      </m:num>
                      <m:den>
                        <m:r>
                          <a:rPr lang="en-US" sz="1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r>
                          <a:rPr lang="en-US" sz="1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</m:t>
                        </m:r>
                      </m:den>
                    </m:f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ru-RU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⇒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𝑲</m:t>
                    </m:r>
                    <m:r>
                      <a:rPr lang="en-US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2,1 ∙ </a:t>
                </a:r>
                <a:r>
                  <a:rPr lang="en-US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en-US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2,1 ∙ </a:t>
                </a:r>
                <a:r>
                  <a:rPr lang="en-US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7 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= </a:t>
                </a:r>
                <a:r>
                  <a:rPr lang="en-US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14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7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см</a:t>
                </a: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;</a:t>
                </a:r>
                <a:endParaRPr lang="en-US" sz="1800" b="1" dirty="0" smtClean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lnSpc>
                    <a:spcPct val="150000"/>
                  </a:lnSpc>
                  <a:buNone/>
                </a:pPr>
                <a:r>
                  <a:rPr lang="ru-RU" sz="18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Ответ: </a:t>
                </a:r>
                <a14:m>
                  <m:oMath xmlns:m="http://schemas.openxmlformats.org/officeDocument/2006/math">
                    <m:r>
                      <a:rPr lang="en-US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𝑲𝑴</m:t>
                    </m:r>
                  </m:oMath>
                </a14:m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8,4  см;</a:t>
                </a:r>
                <a:r>
                  <a:rPr lang="en-US" sz="1800" b="1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18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𝑴𝑵</m:t>
                    </m:r>
                  </m:oMath>
                </a14:m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10</a:t>
                </a:r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5</a:t>
                </a:r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см;</a:t>
                </a:r>
                <a:r>
                  <a:rPr lang="en-US" sz="1800" b="1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18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𝑲𝑵</m:t>
                    </m:r>
                  </m:oMath>
                </a14:m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= </a:t>
                </a:r>
                <a:r>
                  <a:rPr lang="en-US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14</a:t>
                </a:r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en-US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7</a:t>
                </a:r>
                <a:r>
                  <a:rPr lang="ru-RU" sz="1800" b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см;</a:t>
                </a:r>
                <a:endParaRPr lang="en-US" sz="18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lnSpc>
                    <a:spcPct val="150000"/>
                  </a:lnSpc>
                  <a:buNone/>
                </a:pPr>
                <a:endParaRPr lang="ru-RU" sz="18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lnSpc>
                    <a:spcPct val="150000"/>
                  </a:lnSpc>
                  <a:buNone/>
                </a:pPr>
                <a:endParaRPr lang="ru-RU" sz="18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lnSpc>
                    <a:spcPct val="150000"/>
                  </a:lnSpc>
                  <a:buNone/>
                </a:pPr>
                <a:endParaRPr lang="ru-RU" sz="1800" b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0" indent="0">
                  <a:buNone/>
                </a:pPr>
                <a:endParaRPr lang="ru-RU" sz="1800" b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7534"/>
                <a:ext cx="8229600" cy="4073500"/>
              </a:xfrm>
              <a:blipFill>
                <a:blip r:embed="rId2"/>
                <a:stretch>
                  <a:fillRect l="-741" t="-179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209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</a:rPr>
              <a:t>Домашнее задание</a:t>
            </a:r>
            <a:endParaRPr lang="ru-RU" sz="4000" b="1" dirty="0">
              <a:solidFill>
                <a:srgbClr val="00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sz="3600" b="1" dirty="0" smtClean="0">
                <a:ea typeface="Cambria Math" panose="02040503050406030204" pitchFamily="18" charset="0"/>
              </a:rPr>
              <a:t>Учебник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 </a:t>
            </a: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</a:rPr>
              <a:t>стр.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166 -167</a:t>
            </a:r>
            <a:endParaRPr lang="ru-RU" sz="3600" b="1" dirty="0" smtClean="0">
              <a:ea typeface="Cambria Math" panose="02040503050406030204" pitchFamily="18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3600" b="1" dirty="0">
                <a:solidFill>
                  <a:prstClr val="black"/>
                </a:solidFill>
                <a:ea typeface="Cambria Math" panose="02040503050406030204" pitchFamily="18" charset="0"/>
              </a:rPr>
              <a:t>п. </a:t>
            </a:r>
            <a:r>
              <a:rPr lang="ru-RU" sz="3600" b="1" dirty="0" smtClean="0">
                <a:solidFill>
                  <a:prstClr val="black"/>
                </a:solidFill>
                <a:ea typeface="Cambria Math" panose="02040503050406030204" pitchFamily="18" charset="0"/>
              </a:rPr>
              <a:t>65; </a:t>
            </a:r>
            <a:r>
              <a:rPr lang="ru-RU" sz="3600" b="1" dirty="0" smtClean="0">
                <a:ea typeface="Cambria Math" panose="02040503050406030204" pitchFamily="18" charset="0"/>
              </a:rPr>
              <a:t>№ 648, № 653, № 656</a:t>
            </a:r>
            <a:endParaRPr lang="ru-RU" sz="3600" b="1" dirty="0"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17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279461" y="215443"/>
            <a:ext cx="87769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Теорема.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тношение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площадей двух подобных треугольников равно квадрату коэффициента подобия.</a:t>
            </a:r>
          </a:p>
        </p:txBody>
      </p:sp>
      <p:grpSp>
        <p:nvGrpSpPr>
          <p:cNvPr id="13" name="Группа 12"/>
          <p:cNvGrpSpPr/>
          <p:nvPr/>
        </p:nvGrpSpPr>
        <p:grpSpPr>
          <a:xfrm flipH="1">
            <a:off x="1920151" y="894470"/>
            <a:ext cx="2458160" cy="1664817"/>
            <a:chOff x="5672214" y="1486936"/>
            <a:chExt cx="2458160" cy="1664817"/>
          </a:xfrm>
        </p:grpSpPr>
        <p:sp>
          <p:nvSpPr>
            <p:cNvPr id="14" name="Прямоугольный треугольник 13"/>
            <p:cNvSpPr/>
            <p:nvPr/>
          </p:nvSpPr>
          <p:spPr>
            <a:xfrm rot="9592614">
              <a:off x="6181060" y="2061678"/>
              <a:ext cx="1407333" cy="109007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7711670" y="2714669"/>
                  <a:ext cx="41870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1670" y="2714669"/>
                  <a:ext cx="418704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6061" r="-23188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144977" y="1486936"/>
                  <a:ext cx="4347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4977" y="1486936"/>
                  <a:ext cx="434734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7576" r="-21127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5672214" y="2106338"/>
                  <a:ext cx="40908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𝑪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2214" y="2106338"/>
                  <a:ext cx="409086" cy="40011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7692" r="-22388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Группа 17"/>
          <p:cNvGrpSpPr/>
          <p:nvPr/>
        </p:nvGrpSpPr>
        <p:grpSpPr>
          <a:xfrm>
            <a:off x="4923539" y="896732"/>
            <a:ext cx="2006966" cy="1380436"/>
            <a:chOff x="6726089" y="3044376"/>
            <a:chExt cx="2006966" cy="1380436"/>
          </a:xfrm>
        </p:grpSpPr>
        <p:sp>
          <p:nvSpPr>
            <p:cNvPr id="19" name="Прямоугольный треугольник 18"/>
            <p:cNvSpPr/>
            <p:nvPr/>
          </p:nvSpPr>
          <p:spPr>
            <a:xfrm rot="11855415" flipH="1">
              <a:off x="7206713" y="3568705"/>
              <a:ext cx="961227" cy="74453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7692" r="-17978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7692" r="-17582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7692" r="-18391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3976324" y="2371511"/>
                <a:ext cx="1225656" cy="783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200" b="1" i="1">
                              <a:latin typeface="Cambria Math"/>
                            </a:rPr>
                            <m:t>𝑺</m:t>
                          </m:r>
                        </m:num>
                        <m:den>
                          <m:sSub>
                            <m:sSubPr>
                              <m:ctrlPr>
                                <a:rPr lang="ru-RU" sz="2200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1" i="1">
                                  <a:latin typeface="Cambria Math"/>
                                </a:rPr>
                                <m:t>𝑺</m:t>
                              </m:r>
                            </m:e>
                            <m:sub>
                              <m:r>
                                <a:rPr lang="en-US" sz="2200" b="1" i="1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sz="2200" b="1" i="0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200" b="1" i="1" smtClean="0">
                              <a:latin typeface="Cambria Math"/>
                            </a:rPr>
                            <m:t>𝒌</m:t>
                          </m:r>
                        </m:e>
                        <m:sup>
                          <m:r>
                            <a:rPr lang="en-US" sz="2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ru-RU" sz="2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6324" y="2371511"/>
                <a:ext cx="1225656" cy="783741"/>
              </a:xfrm>
              <a:prstGeom prst="rect">
                <a:avLst/>
              </a:prstGeom>
              <a:blipFill rotWithShape="1">
                <a:blip r:embed="rId13"/>
                <a:stretch>
                  <a:fillRect r="-99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723607" y="1544650"/>
                <a:ext cx="3638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𝑆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3607" y="1544650"/>
                <a:ext cx="363881" cy="369332"/>
              </a:xfrm>
              <a:prstGeom prst="rect">
                <a:avLst/>
              </a:prstGeom>
              <a:blipFill rotWithShape="1">
                <a:blip r:embed="rId14"/>
                <a:stretch>
                  <a:fillRect t="-8197" r="-23729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501855" y="1404118"/>
                <a:ext cx="4512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1855" y="1404118"/>
                <a:ext cx="451277" cy="369332"/>
              </a:xfrm>
              <a:prstGeom prst="rect">
                <a:avLst/>
              </a:prstGeom>
              <a:blipFill rotWithShape="1">
                <a:blip r:embed="rId15"/>
                <a:stretch>
                  <a:fillRect t="-8197" r="-17568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Прямоугольник 25"/>
          <p:cNvSpPr/>
          <p:nvPr/>
        </p:nvSpPr>
        <p:spPr>
          <a:xfrm>
            <a:off x="280329" y="3342957"/>
            <a:ext cx="93545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тношение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периметров двух подобных треугольников равно коэффициенту подобия.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699774" y="3931575"/>
                <a:ext cx="1744452" cy="8235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2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1" i="1" smtClean="0">
                                  <a:latin typeface="Cambria Math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2200" b="1" i="1">
                                  <a:latin typeface="Cambria Math"/>
                                </a:rPr>
                                <m:t>𝑨𝑩𝑪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2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1" i="1" smtClean="0">
                                  <a:latin typeface="Cambria Math"/>
                                </a:rPr>
                                <m:t>𝑷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200" b="1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1" i="1">
                                      <a:latin typeface="Cambria Math"/>
                                      <a:ea typeface="Cambria Math"/>
                                    </a:rPr>
                                    <m:t>𝑨</m:t>
                                  </m:r>
                                </m:e>
                                <m:sub>
                                  <m:r>
                                    <a:rPr lang="en-US" sz="2200" b="1" i="1"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200" b="1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1" i="1">
                                      <a:latin typeface="Cambria Math"/>
                                      <a:ea typeface="Cambria Math"/>
                                    </a:rPr>
                                    <m:t>𝑩</m:t>
                                  </m:r>
                                </m:e>
                                <m:sub>
                                  <m:r>
                                    <a:rPr lang="en-US" sz="2200" b="1" i="1"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200" b="1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1" i="1">
                                      <a:latin typeface="Cambria Math"/>
                                      <a:ea typeface="Cambria Math"/>
                                    </a:rPr>
                                    <m:t>𝑪</m:t>
                                  </m:r>
                                </m:e>
                                <m:sub>
                                  <m:r>
                                    <a:rPr lang="en-US" sz="2200" b="1" i="1"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r>
                        <a:rPr lang="en-US" sz="2200" b="1" i="0" smtClean="0">
                          <a:latin typeface="Cambria Math"/>
                        </a:rPr>
                        <m:t>=</m:t>
                      </m:r>
                      <m:r>
                        <a:rPr lang="en-US" sz="2200" b="1" i="1" smtClean="0">
                          <a:latin typeface="Cambria Math"/>
                        </a:rPr>
                        <m:t>𝒌</m:t>
                      </m:r>
                    </m:oMath>
                  </m:oMathPara>
                </a14:m>
                <a:endParaRPr lang="ru-RU" sz="22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774" y="3931575"/>
                <a:ext cx="1744452" cy="823559"/>
              </a:xfrm>
              <a:prstGeom prst="rect">
                <a:avLst/>
              </a:prstGeom>
              <a:blipFill rotWithShape="1">
                <a:blip r:embed="rId16"/>
                <a:stretch>
                  <a:fillRect r="-62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9240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3" grpId="0"/>
      <p:bldP spid="24" grpId="0"/>
      <p:bldP spid="25" grpId="0"/>
      <p:bldP spid="26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19333" y="225176"/>
                <a:ext cx="8437714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Задача.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Площади подобных треугольников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𝐴𝐵𝐶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равны соответственно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</a:rPr>
                      <m:t>200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ru-RU" sz="22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и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</a:rPr>
                      <m:t>50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ru-RU" sz="2200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Сторона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</a:rPr>
                      <m:t>=5</m:t>
                    </m:r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. Найдите сходственную ей сторону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𝐴𝐵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треугольника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𝐴𝐵𝐶</m:t>
                    </m:r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333" y="225176"/>
                <a:ext cx="8437714" cy="1107996"/>
              </a:xfrm>
              <a:prstGeom prst="rect">
                <a:avLst/>
              </a:prstGeom>
              <a:blipFill rotWithShape="1">
                <a:blip r:embed="rId3"/>
                <a:stretch>
                  <a:fillRect l="-866" t="-3297" b="-98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319177" y="1292643"/>
            <a:ext cx="13623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44938" y="1632338"/>
                <a:ext cx="1733488" cy="6539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/>
                              </a:rPr>
                              <m:t>𝑆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sz="22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938" y="1632338"/>
                <a:ext cx="1733488" cy="653962"/>
              </a:xfrm>
              <a:prstGeom prst="rect">
                <a:avLst/>
              </a:prstGeom>
              <a:blipFill rotWithShape="1">
                <a:blip r:embed="rId4"/>
                <a:stretch>
                  <a:fillRect r="-809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4044" y="2250950"/>
                <a:ext cx="1277401" cy="5732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/>
                          </a:rPr>
                          <m:t>200</m:t>
                        </m:r>
                      </m:num>
                      <m:den>
                        <m:r>
                          <a:rPr lang="en-US" sz="2200" b="0" i="1" smtClean="0">
                            <a:latin typeface="Cambria Math"/>
                          </a:rPr>
                          <m:t>50</m:t>
                        </m:r>
                      </m:den>
                    </m:f>
                    <m:r>
                      <a:rPr lang="en-US" sz="22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sz="2200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044" y="2250950"/>
                <a:ext cx="1277401" cy="573234"/>
              </a:xfrm>
              <a:prstGeom prst="rect">
                <a:avLst/>
              </a:prstGeom>
              <a:blipFill rotWithShape="1">
                <a:blip r:embed="rId5"/>
                <a:stretch>
                  <a:fillRect r="-11429" b="-74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41979" y="2778970"/>
                <a:ext cx="94115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𝑘</m:t>
                    </m:r>
                    <m:r>
                      <a:rPr lang="en-US" sz="2200" b="0" i="1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79" y="2778970"/>
                <a:ext cx="941155" cy="430887"/>
              </a:xfrm>
              <a:prstGeom prst="rect">
                <a:avLst/>
              </a:prstGeom>
              <a:blipFill rotWithShape="1">
                <a:blip r:embed="rId6"/>
                <a:stretch>
                  <a:fillRect l="-649" t="-8451" r="-16234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349738" y="3100555"/>
                <a:ext cx="1260089" cy="6150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i="1">
                            <a:latin typeface="Cambria Math"/>
                          </a:rPr>
                          <m:t>𝐴𝐵</m:t>
                        </m:r>
                      </m:num>
                      <m:den>
                        <m:sSub>
                          <m:sSubPr>
                            <m:ctrlPr>
                              <a:rPr lang="ru-RU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ru-RU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200" b="0" i="0" smtClean="0">
                        <a:latin typeface="Cambria Math"/>
                      </a:rPr>
                      <m:t>=2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738" y="3100555"/>
                <a:ext cx="1260089" cy="615040"/>
              </a:xfrm>
              <a:prstGeom prst="rect">
                <a:avLst/>
              </a:prstGeom>
              <a:blipFill rotWithShape="1">
                <a:blip r:embed="rId7"/>
                <a:stretch>
                  <a:fillRect r="-115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348624" y="3666551"/>
                <a:ext cx="1942327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𝐴𝐵</m:t>
                    </m:r>
                    <m:r>
                      <a:rPr lang="en-US" sz="2200" b="0" i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20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200" b="0" i="0" smtClean="0">
                        <a:latin typeface="Cambria Math"/>
                      </a:rPr>
                      <m:t>2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624" y="3666551"/>
                <a:ext cx="1942327" cy="430887"/>
              </a:xfrm>
              <a:prstGeom prst="rect">
                <a:avLst/>
              </a:prstGeom>
              <a:blipFill rotWithShape="1">
                <a:blip r:embed="rId8"/>
                <a:stretch>
                  <a:fillRect t="-8451" r="-7210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309794" y="4037682"/>
                <a:ext cx="1498680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b="0" i="1" smtClean="0">
                          <a:latin typeface="Cambria Math"/>
                        </a:rPr>
                        <m:t>𝐴𝐵</m:t>
                      </m:r>
                      <m:r>
                        <a:rPr lang="en-US" sz="2200" b="0" i="0" smtClean="0">
                          <a:latin typeface="Cambria Math"/>
                        </a:rPr>
                        <m:t>=</m:t>
                      </m:r>
                      <m:r>
                        <a:rPr lang="en-US" sz="2200" b="0" i="1" smtClean="0">
                          <a:latin typeface="Cambria Math"/>
                        </a:rPr>
                        <m:t>5</m:t>
                      </m:r>
                      <m:r>
                        <a:rPr lang="en-US" sz="220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200" b="0" i="0" smtClean="0">
                          <a:latin typeface="Cambria Math"/>
                        </a:rPr>
                        <m:t>2</m:t>
                      </m:r>
                    </m:oMath>
                  </m:oMathPara>
                </a14:m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794" y="4037682"/>
                <a:ext cx="1498680" cy="430887"/>
              </a:xfrm>
              <a:prstGeom prst="rect">
                <a:avLst/>
              </a:prstGeom>
              <a:blipFill rotWithShape="1">
                <a:blip r:embed="rId9"/>
                <a:stretch>
                  <a:fillRect t="-8451" r="-7317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1647773" y="4040510"/>
                <a:ext cx="1417183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b="0" i="0" smtClean="0">
                        <a:latin typeface="Cambria Math"/>
                      </a:rPr>
                      <m:t>=</m:t>
                    </m:r>
                    <m:r>
                      <a:rPr lang="en-US" sz="2200" b="0" i="1" smtClean="0">
                        <a:latin typeface="Cambria Math"/>
                      </a:rPr>
                      <m:t>10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(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7773" y="4040510"/>
                <a:ext cx="1417183" cy="430887"/>
              </a:xfrm>
              <a:prstGeom prst="rect">
                <a:avLst/>
              </a:prstGeom>
              <a:blipFill rotWithShape="1">
                <a:blip r:embed="rId10"/>
                <a:stretch>
                  <a:fillRect t="-8571" r="-9442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Прямоугольник 24"/>
              <p:cNvSpPr/>
              <p:nvPr/>
            </p:nvSpPr>
            <p:spPr>
              <a:xfrm>
                <a:off x="330810" y="4440023"/>
                <a:ext cx="1877437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Ответ:</a:t>
                </a:r>
                <a:r>
                  <a:rPr lang="en-US" sz="22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200" b="0" i="1" dirty="0" smtClean="0">
                        <a:latin typeface="Cambria Math"/>
                        <a:cs typeface="Times New Roman" pitchFamily="18" charset="0"/>
                      </a:rPr>
                      <m:t>10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см.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5" name="Прямоугольник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810" y="4440023"/>
                <a:ext cx="1877437" cy="430887"/>
              </a:xfrm>
              <a:prstGeom prst="rect">
                <a:avLst/>
              </a:prstGeom>
              <a:blipFill rotWithShape="1">
                <a:blip r:embed="rId11"/>
                <a:stretch>
                  <a:fillRect l="-3896" t="-8451" r="-7792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Группа 25"/>
          <p:cNvGrpSpPr/>
          <p:nvPr/>
        </p:nvGrpSpPr>
        <p:grpSpPr>
          <a:xfrm flipH="1">
            <a:off x="5774459" y="1272240"/>
            <a:ext cx="3001085" cy="2102399"/>
            <a:chOff x="5386464" y="1210711"/>
            <a:chExt cx="3001085" cy="2102399"/>
          </a:xfrm>
        </p:grpSpPr>
        <p:sp>
          <p:nvSpPr>
            <p:cNvPr id="27" name="Прямоугольный треугольник 26"/>
            <p:cNvSpPr/>
            <p:nvPr/>
          </p:nvSpPr>
          <p:spPr>
            <a:xfrm rot="9592614">
              <a:off x="5938622" y="1862220"/>
              <a:ext cx="1873160" cy="1450890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7968845" y="2800394"/>
                  <a:ext cx="41870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68845" y="2800394"/>
                  <a:ext cx="418704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7576" r="-23188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7297377" y="1210711"/>
                  <a:ext cx="4347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97377" y="1210711"/>
                  <a:ext cx="434734" cy="400110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t="-7692" r="-21127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5386464" y="2011088"/>
                  <a:ext cx="40908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𝑪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86464" y="2011088"/>
                  <a:ext cx="409086" cy="400110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t="-7576" r="-22059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Группа 30"/>
          <p:cNvGrpSpPr/>
          <p:nvPr/>
        </p:nvGrpSpPr>
        <p:grpSpPr>
          <a:xfrm>
            <a:off x="6447456" y="3124380"/>
            <a:ext cx="2006966" cy="1380436"/>
            <a:chOff x="6726089" y="3044376"/>
            <a:chExt cx="2006966" cy="1380436"/>
          </a:xfrm>
        </p:grpSpPr>
        <p:sp>
          <p:nvSpPr>
            <p:cNvPr id="32" name="Прямоугольный треугольник 31"/>
            <p:cNvSpPr/>
            <p:nvPr/>
          </p:nvSpPr>
          <p:spPr>
            <a:xfrm rot="11855415" flipH="1">
              <a:off x="7206713" y="3568705"/>
              <a:ext cx="961227" cy="74453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t="-7692" r="-17978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blipFill rotWithShape="1">
                  <a:blip r:embed="rId16"/>
                  <a:stretch>
                    <a:fillRect t="-7692" r="-17582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blipFill rotWithShape="1">
                  <a:blip r:embed="rId17"/>
                  <a:stretch>
                    <a:fillRect t="-7692" r="-18391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Прямоугольник 35"/>
              <p:cNvSpPr/>
              <p:nvPr/>
            </p:nvSpPr>
            <p:spPr>
              <a:xfrm>
                <a:off x="6580299" y="2060802"/>
                <a:ext cx="9188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dirty="0" smtClean="0">
                        <a:latin typeface="Cambria Math"/>
                      </a:rPr>
                      <m:t>200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600" dirty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ru-RU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ru-RU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sz="1600" dirty="0"/>
              </a:p>
            </p:txBody>
          </p:sp>
        </mc:Choice>
        <mc:Fallback xmlns="">
          <p:sp>
            <p:nvSpPr>
              <p:cNvPr id="36" name="Прямоугольник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0299" y="2060802"/>
                <a:ext cx="918841" cy="338554"/>
              </a:xfrm>
              <a:prstGeom prst="rect">
                <a:avLst/>
              </a:prstGeom>
              <a:blipFill rotWithShape="1">
                <a:blip r:embed="rId18"/>
                <a:stretch>
                  <a:fillRect t="-7143" r="-7285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Прямоугольник 36"/>
              <p:cNvSpPr/>
              <p:nvPr/>
            </p:nvSpPr>
            <p:spPr>
              <a:xfrm>
                <a:off x="6937867" y="3675627"/>
                <a:ext cx="75373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dirty="0">
                        <a:latin typeface="Cambria Math"/>
                      </a:rPr>
                      <m:t>50</m:t>
                    </m:r>
                  </m:oMath>
                </a14:m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1600" dirty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r>
                  <a:rPr lang="ru-RU" sz="1600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ru-RU" sz="1600" dirty="0"/>
              </a:p>
            </p:txBody>
          </p:sp>
        </mc:Choice>
        <mc:Fallback xmlns="">
          <p:sp>
            <p:nvSpPr>
              <p:cNvPr id="37" name="Прямоугольник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7867" y="3675627"/>
                <a:ext cx="753732" cy="338554"/>
              </a:xfrm>
              <a:prstGeom prst="rect">
                <a:avLst/>
              </a:prstGeom>
              <a:blipFill rotWithShape="1">
                <a:blip r:embed="rId19"/>
                <a:stretch>
                  <a:fillRect t="-7273" r="-8065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Прямоугольник 37"/>
              <p:cNvSpPr/>
              <p:nvPr/>
            </p:nvSpPr>
            <p:spPr>
              <a:xfrm>
                <a:off x="6408254" y="3594499"/>
                <a:ext cx="56618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5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38" name="Прямоугольник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8254" y="3594499"/>
                <a:ext cx="566181" cy="338554"/>
              </a:xfrm>
              <a:prstGeom prst="rect">
                <a:avLst/>
              </a:prstGeom>
              <a:blipFill rotWithShape="1">
                <a:blip r:embed="rId20"/>
                <a:stretch>
                  <a:fillRect t="-7273" r="-11828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414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  <p:bldP spid="25" grpId="0"/>
      <p:bldP spid="36" grpId="0"/>
      <p:bldP spid="37" grpId="0"/>
      <p:bldP spid="3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2948811" y="3160065"/>
                <a:ext cx="3631892" cy="426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8811" y="3160065"/>
                <a:ext cx="3631892" cy="426527"/>
              </a:xfrm>
              <a:prstGeom prst="rect">
                <a:avLst/>
              </a:prstGeom>
              <a:blipFill rotWithShape="1">
                <a:blip r:embed="rId2"/>
                <a:stretch>
                  <a:fillRect t="-7143" r="-503"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327470" y="226247"/>
            <a:ext cx="88256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Докажите,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что отношение периметров двух подобных треугольников равно коэффициенту подобия.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7682" y="838855"/>
            <a:ext cx="20751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Доказательство.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Группа 12"/>
          <p:cNvGrpSpPr/>
          <p:nvPr/>
        </p:nvGrpSpPr>
        <p:grpSpPr>
          <a:xfrm flipH="1">
            <a:off x="6373319" y="1284527"/>
            <a:ext cx="2458160" cy="1664817"/>
            <a:chOff x="5672214" y="1486936"/>
            <a:chExt cx="2458160" cy="1664817"/>
          </a:xfrm>
        </p:grpSpPr>
        <p:sp>
          <p:nvSpPr>
            <p:cNvPr id="14" name="Прямоугольный треугольник 13"/>
            <p:cNvSpPr/>
            <p:nvPr/>
          </p:nvSpPr>
          <p:spPr>
            <a:xfrm rot="9592614">
              <a:off x="6181060" y="2061678"/>
              <a:ext cx="1407333" cy="109007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7711670" y="2714669"/>
                  <a:ext cx="41870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1670" y="2714669"/>
                  <a:ext cx="418704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6061" r="-23188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144977" y="1486936"/>
                  <a:ext cx="4347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4977" y="1486936"/>
                  <a:ext cx="434734" cy="400110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t="-7576" r="-21127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5672214" y="2106338"/>
                  <a:ext cx="40908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𝑪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72214" y="2106338"/>
                  <a:ext cx="409086" cy="400110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t="-7692" r="-22388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Группа 17"/>
          <p:cNvGrpSpPr/>
          <p:nvPr/>
        </p:nvGrpSpPr>
        <p:grpSpPr>
          <a:xfrm>
            <a:off x="6619970" y="2995442"/>
            <a:ext cx="2006966" cy="1380436"/>
            <a:chOff x="6726089" y="3044376"/>
            <a:chExt cx="2006966" cy="1380436"/>
          </a:xfrm>
        </p:grpSpPr>
        <p:sp>
          <p:nvSpPr>
            <p:cNvPr id="19" name="Прямоугольный треугольник 18"/>
            <p:cNvSpPr/>
            <p:nvPr/>
          </p:nvSpPr>
          <p:spPr>
            <a:xfrm rot="11855415" flipH="1">
              <a:off x="7206713" y="3568705"/>
              <a:ext cx="961227" cy="74453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26089" y="4024702"/>
                  <a:ext cx="541559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7692" r="-17978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5245" y="3044376"/>
                  <a:ext cx="557589" cy="4001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7692" r="-17582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01115" y="3487807"/>
                  <a:ext cx="531940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7692" r="-18391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323123" y="1175198"/>
                <a:ext cx="209929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𝐴𝐵𝐶</m:t>
                    </m:r>
                    <m:r>
                      <a:rPr lang="en-US" sz="2000" b="0" i="1" smtClean="0">
                        <a:latin typeface="Cambria Math"/>
                        <a:ea typeface="Cambria Math"/>
                      </a:rPr>
                      <m:t>~∆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123" y="1175198"/>
                <a:ext cx="2099293" cy="400110"/>
              </a:xfrm>
              <a:prstGeom prst="rect">
                <a:avLst/>
              </a:prstGeom>
              <a:blipFill rotWithShape="1">
                <a:blip r:embed="rId13"/>
                <a:stretch>
                  <a:fillRect t="-9231" r="-2035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2250485" y="1176208"/>
                <a:ext cx="30766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/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–</a:t>
                </a:r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 smtClean="0">
                    <a:latin typeface="Times New Roman" pitchFamily="18" charset="0"/>
                    <a:cs typeface="Times New Roman" pitchFamily="18" charset="0"/>
                  </a:rPr>
                  <a:t>коэффициент подобия.</a:t>
                </a:r>
                <a:endParaRPr lang="ru-RU" sz="20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0485" y="1176208"/>
                <a:ext cx="3076611" cy="400110"/>
              </a:xfrm>
              <a:prstGeom prst="rect">
                <a:avLst/>
              </a:prstGeom>
              <a:blipFill rotWithShape="1">
                <a:blip r:embed="rId14"/>
                <a:stretch>
                  <a:fillRect t="-9091" r="-2772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35205" y="1551867"/>
                <a:ext cx="1169551" cy="567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𝐴𝐵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05" y="1551867"/>
                <a:ext cx="1169551" cy="567528"/>
              </a:xfrm>
              <a:prstGeom prst="rect">
                <a:avLst/>
              </a:prstGeom>
              <a:blipFill rotWithShape="1">
                <a:blip r:embed="rId15"/>
                <a:stretch>
                  <a:fillRect r="-9896" b="-10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55011" y="1625637"/>
                <a:ext cx="16155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𝐴𝐵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5011" y="1625637"/>
                <a:ext cx="1615570" cy="400110"/>
              </a:xfrm>
              <a:prstGeom prst="rect">
                <a:avLst/>
              </a:prstGeom>
              <a:blipFill rotWithShape="1">
                <a:blip r:embed="rId16"/>
                <a:stretch>
                  <a:fillRect t="-9231" r="-6792" b="-2769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35971" y="2625402"/>
                <a:ext cx="1151149" cy="567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71" y="2625402"/>
                <a:ext cx="1151149" cy="567720"/>
              </a:xfrm>
              <a:prstGeom prst="rect">
                <a:avLst/>
              </a:prstGeom>
              <a:blipFill rotWithShape="1">
                <a:blip r:embed="rId17"/>
                <a:stretch>
                  <a:fillRect r="-11111" b="-10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48459" y="2091888"/>
                <a:ext cx="1151149" cy="5677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𝐵𝐶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459" y="2091888"/>
                <a:ext cx="1151149" cy="567720"/>
              </a:xfrm>
              <a:prstGeom prst="rect">
                <a:avLst/>
              </a:prstGeom>
              <a:blipFill rotWithShape="1">
                <a:blip r:embed="rId18"/>
                <a:stretch>
                  <a:fillRect r="-10582" b="-10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450040" y="2159151"/>
                <a:ext cx="158575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𝐵𝐶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040" y="2159151"/>
                <a:ext cx="1585755" cy="400110"/>
              </a:xfrm>
              <a:prstGeom prst="rect">
                <a:avLst/>
              </a:prstGeom>
              <a:blipFill rotWithShape="1">
                <a:blip r:embed="rId19"/>
                <a:stretch>
                  <a:fillRect t="-9091" r="-6923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461348" y="2693622"/>
                <a:ext cx="15842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𝐴𝐶</m:t>
                    </m:r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1348" y="2693622"/>
                <a:ext cx="1584216" cy="400110"/>
              </a:xfrm>
              <a:prstGeom prst="rect">
                <a:avLst/>
              </a:prstGeom>
              <a:blipFill rotWithShape="1">
                <a:blip r:embed="rId20"/>
                <a:stretch>
                  <a:fillRect t="-9091" r="-6923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339444" y="3163335"/>
                <a:ext cx="269182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𝐴𝐵𝐶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𝐴𝐵</m:t>
                    </m:r>
                    <m:r>
                      <a:rPr lang="en-US" sz="2000" b="0" i="1" smtClean="0">
                        <a:latin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</a:rPr>
                      <m:t>𝐵𝐶</m:t>
                    </m:r>
                    <m:r>
                      <a:rPr lang="en-US" sz="2000" b="0" i="1" smtClean="0">
                        <a:latin typeface="Cambria Math"/>
                      </a:rPr>
                      <m:t>+</m:t>
                    </m:r>
                    <m:r>
                      <a:rPr lang="en-US" sz="2000" b="0" i="1" smtClean="0">
                        <a:latin typeface="Cambria Math"/>
                      </a:rPr>
                      <m:t>𝐴𝐶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444" y="3163335"/>
                <a:ext cx="2691827" cy="400110"/>
              </a:xfrm>
              <a:prstGeom prst="rect">
                <a:avLst/>
              </a:prstGeom>
              <a:blipFill rotWithShape="1">
                <a:blip r:embed="rId21"/>
                <a:stretch>
                  <a:fillRect t="-9091" r="-3855" b="-257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39129" y="3542337"/>
                <a:ext cx="2893934" cy="602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sz="20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𝐴𝐵</m:t>
                        </m:r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r>
                          <a:rPr lang="en-US" sz="2000" i="1">
                            <a:latin typeface="Cambria Math"/>
                          </a:rPr>
                          <m:t>𝐵𝐶</m:t>
                        </m:r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r>
                          <a:rPr lang="en-US" sz="2000" i="1">
                            <a:latin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129" y="3542337"/>
                <a:ext cx="2893934" cy="602922"/>
              </a:xfrm>
              <a:prstGeom prst="rect">
                <a:avLst/>
              </a:prstGeom>
              <a:blipFill rotWithShape="1">
                <a:blip r:embed="rId22"/>
                <a:stretch>
                  <a:fillRect r="-37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3121403" y="3546836"/>
                <a:ext cx="3251916" cy="607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sz="20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i="1">
                            <a:latin typeface="Cambria Math"/>
                          </a:rPr>
                          <m:t>𝑘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r>
                          <a:rPr lang="en-US" sz="2000" i="1">
                            <a:latin typeface="Cambria Math"/>
                          </a:rPr>
                          <m:t>𝑘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r>
                          <a:rPr lang="en-US" sz="2000" i="1">
                            <a:latin typeface="Cambria Math"/>
                          </a:rPr>
                          <m:t>𝑘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1403" y="3546836"/>
                <a:ext cx="3251916" cy="607410"/>
              </a:xfrm>
              <a:prstGeom prst="rect">
                <a:avLst/>
              </a:prstGeom>
              <a:blipFill rotWithShape="1">
                <a:blip r:embed="rId23"/>
                <a:stretch>
                  <a:fillRect r="-33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333062" y="4107651"/>
                <a:ext cx="3168688" cy="6227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sz="2000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𝑘</m:t>
                        </m:r>
                        <m:d>
                          <m:d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000" i="1">
                                <a:latin typeface="Cambria Math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2000" i="1">
                            <a:latin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,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062" y="4107651"/>
                <a:ext cx="3168688" cy="622799"/>
              </a:xfrm>
              <a:prstGeom prst="rect">
                <a:avLst/>
              </a:prstGeom>
              <a:blipFill rotWithShape="1">
                <a:blip r:embed="rId24"/>
                <a:stretch>
                  <a:fillRect r="-32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3427407" y="4130355"/>
                <a:ext cx="1486946" cy="6011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sz="2000" b="0" i="0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sz="20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7407" y="4130355"/>
                <a:ext cx="1486946" cy="601190"/>
              </a:xfrm>
              <a:prstGeom prst="rect">
                <a:avLst/>
              </a:prstGeom>
              <a:blipFill rotWithShape="1">
                <a:blip r:embed="rId25"/>
                <a:stretch>
                  <a:fillRect r="-81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Прямая соединительная линия 45"/>
          <p:cNvCxnSpPr/>
          <p:nvPr/>
        </p:nvCxnSpPr>
        <p:spPr>
          <a:xfrm>
            <a:off x="1685357" y="4175823"/>
            <a:ext cx="1547706" cy="20005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1685357" y="4466741"/>
            <a:ext cx="1547706" cy="200055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263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2" grpId="0"/>
      <p:bldP spid="1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5" grpId="0"/>
      <p:bldP spid="37" grpId="0"/>
      <p:bldP spid="38" grpId="0"/>
      <p:bldP spid="39" grpId="0"/>
      <p:bldP spid="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37409" y="218253"/>
                <a:ext cx="8647022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Задача</a:t>
                </a:r>
                <a:r>
                  <a:rPr lang="ru-RU" sz="2200" b="1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Треугольники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𝐴𝐵𝐶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подобны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. Сходственные стороны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</a:rPr>
                      <m:t>𝐴𝐶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соответственно равны </a:t>
                </a:r>
                <a14:m>
                  <m:oMath xmlns:m="http://schemas.openxmlformats.org/officeDocument/2006/math">
                    <m:r>
                      <a:rPr lang="en-US" sz="2200" i="1" dirty="0" smtClean="0">
                        <a:latin typeface="Cambria Math"/>
                      </a:rPr>
                      <m:t>13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см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и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0,1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м.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Найдите отношение периметров треугольников </a:t>
                </a:r>
                <a14:m>
                  <m:oMath xmlns:m="http://schemas.openxmlformats.org/officeDocument/2006/math">
                    <m:r>
                      <a:rPr lang="en-US" sz="2200" i="1">
                        <a:latin typeface="Cambria Math"/>
                      </a:rPr>
                      <m:t>𝐴𝐵𝐶</m:t>
                    </m:r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09" y="218253"/>
                <a:ext cx="8647022" cy="1107996"/>
              </a:xfrm>
              <a:prstGeom prst="rect">
                <a:avLst/>
              </a:prstGeom>
              <a:blipFill rotWithShape="1">
                <a:blip r:embed="rId3"/>
                <a:stretch>
                  <a:fillRect l="-846" t="-3297" r="-1339" b="-98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Прямоугольник 11"/>
          <p:cNvSpPr/>
          <p:nvPr/>
        </p:nvSpPr>
        <p:spPr>
          <a:xfrm>
            <a:off x="319177" y="1352277"/>
            <a:ext cx="13623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7409" y="1719017"/>
                <a:ext cx="174586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2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200" b="0" i="1" smtClean="0">
                        <a:latin typeface="Cambria Math"/>
                      </a:rPr>
                      <m:t>=0,1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м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09" y="1719017"/>
                <a:ext cx="1745863" cy="430887"/>
              </a:xfrm>
              <a:prstGeom prst="rect">
                <a:avLst/>
              </a:prstGeom>
              <a:blipFill rotWithShape="1">
                <a:blip r:embed="rId4"/>
                <a:stretch>
                  <a:fillRect t="-8451" r="-7666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974753" y="1719017"/>
                <a:ext cx="122802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=</m:t>
                    </m:r>
                    <m:r>
                      <a:rPr lang="ru-RU" sz="2200" b="0" i="1" smtClean="0">
                        <a:latin typeface="Cambria Math"/>
                      </a:rPr>
                      <m:t>10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см.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4753" y="1719017"/>
                <a:ext cx="1228028" cy="430887"/>
              </a:xfrm>
              <a:prstGeom prst="rect">
                <a:avLst/>
              </a:prstGeom>
              <a:blipFill rotWithShape="1">
                <a:blip r:embed="rId5"/>
                <a:stretch>
                  <a:fillRect t="-8451" r="-11443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47348" y="2139005"/>
                <a:ext cx="1323439" cy="615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/>
                          </a:rPr>
                          <m:t>𝐴𝐶</m:t>
                        </m:r>
                      </m:num>
                      <m:den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sz="2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200" b="0" i="1" smtClean="0">
                            <a:latin typeface="Cambria Math"/>
                          </a:rPr>
                          <m:t>13</m:t>
                        </m:r>
                      </m:num>
                      <m:den>
                        <m:r>
                          <a:rPr lang="ru-RU" sz="2200" b="0" i="1" smtClean="0">
                            <a:latin typeface="Cambria Math"/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2200" dirty="0" smtClean="0"/>
                  <a:t> </a:t>
                </a:r>
                <a:endParaRPr lang="ru-RU" sz="22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48" y="2139005"/>
                <a:ext cx="1323439" cy="615233"/>
              </a:xfrm>
              <a:prstGeom prst="rect">
                <a:avLst/>
              </a:prstGeom>
              <a:blipFill rotWithShape="1">
                <a:blip r:embed="rId6"/>
                <a:stretch>
                  <a:fillRect r="-9677" b="-9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495802" y="2212871"/>
                <a:ext cx="98277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/>
                      </a:rPr>
                      <m:t>=</m:t>
                    </m:r>
                    <m:r>
                      <a:rPr lang="ru-RU" sz="2200" b="0" i="1" smtClean="0">
                        <a:latin typeface="Cambria Math"/>
                      </a:rPr>
                      <m:t>1,3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. 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5802" y="2212871"/>
                <a:ext cx="982770" cy="430887"/>
              </a:xfrm>
              <a:prstGeom prst="rect">
                <a:avLst/>
              </a:prstGeom>
              <a:blipFill rotWithShape="1">
                <a:blip r:embed="rId7"/>
                <a:stretch>
                  <a:fillRect t="-8451" r="-14815" b="-267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36396" y="2743148"/>
                <a:ext cx="1821781" cy="6520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ru-RU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𝐴𝐵𝐶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ru-RU" sz="2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2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𝐴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200" i="1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  <a:ea typeface="Cambria Math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</m:den>
                    </m:f>
                    <m:r>
                      <a:rPr lang="en-US" sz="2200" b="0" i="0" smtClean="0">
                        <a:latin typeface="Cambria Math"/>
                      </a:rPr>
                      <m:t>=</m:t>
                    </m:r>
                    <m:r>
                      <a:rPr lang="ru-RU" sz="2200" b="0" i="1" smtClean="0">
                        <a:latin typeface="Cambria Math"/>
                      </a:rPr>
                      <m:t>1,3</m:t>
                    </m:r>
                  </m:oMath>
                </a14:m>
                <a:r>
                  <a:rPr lang="en-US" sz="22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396" y="2743148"/>
                <a:ext cx="1821781" cy="652038"/>
              </a:xfrm>
              <a:prstGeom prst="rect">
                <a:avLst/>
              </a:prstGeom>
              <a:blipFill rotWithShape="1">
                <a:blip r:embed="rId8"/>
                <a:stretch>
                  <a:fillRect r="-80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320871" y="3448618"/>
                <a:ext cx="1561646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200" b="1" dirty="0" smtClean="0">
                    <a:latin typeface="Times New Roman" pitchFamily="18" charset="0"/>
                    <a:cs typeface="Times New Roman" pitchFamily="18" charset="0"/>
                  </a:rPr>
                  <a:t>Ответ:</a:t>
                </a:r>
                <a:r>
                  <a:rPr lang="en-US" sz="2200" b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200" b="0" i="1" dirty="0" smtClean="0">
                        <a:latin typeface="Cambria Math"/>
                        <a:cs typeface="Times New Roman" pitchFamily="18" charset="0"/>
                      </a:rPr>
                      <m:t>1,3</m:t>
                    </m:r>
                  </m:oMath>
                </a14:m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871" y="3448618"/>
                <a:ext cx="1561646" cy="430887"/>
              </a:xfrm>
              <a:prstGeom prst="rect">
                <a:avLst/>
              </a:prstGeom>
              <a:blipFill rotWithShape="1">
                <a:blip r:embed="rId9"/>
                <a:stretch>
                  <a:fillRect l="-5078" t="-8571" r="-8984" b="-285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Группа 21"/>
          <p:cNvGrpSpPr/>
          <p:nvPr/>
        </p:nvGrpSpPr>
        <p:grpSpPr>
          <a:xfrm flipH="1">
            <a:off x="6052190" y="1348204"/>
            <a:ext cx="2478038" cy="1674756"/>
            <a:chOff x="5652336" y="1467058"/>
            <a:chExt cx="2478038" cy="1674756"/>
          </a:xfrm>
        </p:grpSpPr>
        <p:sp>
          <p:nvSpPr>
            <p:cNvPr id="23" name="Прямоугольный треугольник 22"/>
            <p:cNvSpPr/>
            <p:nvPr/>
          </p:nvSpPr>
          <p:spPr>
            <a:xfrm rot="9592614">
              <a:off x="6181060" y="2051739"/>
              <a:ext cx="1407333" cy="1090075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7711670" y="2724608"/>
                  <a:ext cx="41870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𝑨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1670" y="2724608"/>
                  <a:ext cx="418704" cy="400110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 t="-7576" r="-23529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7144977" y="1467058"/>
                  <a:ext cx="4347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𝑩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4977" y="1467058"/>
                  <a:ext cx="434734" cy="400110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t="-7576" r="-22535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5652336" y="2106338"/>
                  <a:ext cx="40908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1" dirty="0" smtClean="0">
                            <a:latin typeface="Cambria Math"/>
                            <a:cs typeface="Times New Roman" pitchFamily="18" charset="0"/>
                          </a:rPr>
                          <m:t>𝑪</m:t>
                        </m:r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52336" y="2106338"/>
                  <a:ext cx="409086" cy="400110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 t="-7576" r="-23881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7" name="Группа 26"/>
          <p:cNvGrpSpPr/>
          <p:nvPr/>
        </p:nvGrpSpPr>
        <p:grpSpPr>
          <a:xfrm>
            <a:off x="6298841" y="3088936"/>
            <a:ext cx="2175929" cy="1440070"/>
            <a:chOff x="6646577" y="3004620"/>
            <a:chExt cx="2175929" cy="1440070"/>
          </a:xfrm>
        </p:grpSpPr>
        <p:sp>
          <p:nvSpPr>
            <p:cNvPr id="28" name="Прямоугольный треугольник 27"/>
            <p:cNvSpPr/>
            <p:nvPr/>
          </p:nvSpPr>
          <p:spPr>
            <a:xfrm rot="11855415" flipH="1">
              <a:off x="7158650" y="3528056"/>
              <a:ext cx="1057350" cy="818989"/>
            </a:xfrm>
            <a:prstGeom prst="rtTriangle">
              <a:avLst/>
            </a:prstGeom>
            <a:noFill/>
            <a:ln w="38100">
              <a:solidFill>
                <a:srgbClr val="003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6646577" y="4044580"/>
                  <a:ext cx="54155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46577" y="4044580"/>
                  <a:ext cx="541559" cy="400110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 t="-7576" r="-19101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7065367" y="3004620"/>
                  <a:ext cx="55758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𝑩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5367" y="3004620"/>
                  <a:ext cx="557589" cy="400110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 t="-7692" r="-17582" b="-2769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8290566" y="3487807"/>
                  <a:ext cx="531940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dirty="0" smtClean="0">
                                <a:latin typeface="Cambria Math" panose="02040503050406030204" pitchFamily="18" charset="0"/>
                                <a:cs typeface="Times New Roman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𝑪</m:t>
                            </m:r>
                          </m:e>
                          <m:sub>
                            <m:r>
                              <a:rPr lang="en-US" sz="2000" b="1" i="1" dirty="0" smtClean="0">
                                <a:latin typeface="Cambria Math"/>
                                <a:cs typeface="Times New Roman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000" b="1" i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90566" y="3487807"/>
                  <a:ext cx="531940" cy="400110"/>
                </a:xfrm>
                <a:prstGeom prst="rect">
                  <a:avLst/>
                </a:prstGeom>
                <a:blipFill rotWithShape="1">
                  <a:blip r:embed="rId15"/>
                  <a:stretch>
                    <a:fillRect t="-7576" r="-18391" b="-25758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Прямоугольник 31"/>
              <p:cNvSpPr/>
              <p:nvPr/>
            </p:nvSpPr>
            <p:spPr>
              <a:xfrm>
                <a:off x="7037587" y="2490465"/>
                <a:ext cx="67999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1600" b="0" i="1" smtClean="0">
                        <a:latin typeface="Cambria Math"/>
                      </a:rPr>
                      <m:t>13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см</a:t>
                </a:r>
                <a:endParaRPr lang="ru-RU" sz="1600" dirty="0"/>
              </a:p>
            </p:txBody>
          </p:sp>
        </mc:Choice>
        <mc:Fallback xmlns="">
          <p:sp>
            <p:nvSpPr>
              <p:cNvPr id="32" name="Прямоугольник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587" y="2490465"/>
                <a:ext cx="679994" cy="338554"/>
              </a:xfrm>
              <a:prstGeom prst="rect">
                <a:avLst/>
              </a:prstGeom>
              <a:blipFill rotWithShape="1">
                <a:blip r:embed="rId16"/>
                <a:stretch>
                  <a:fillRect t="-7273" r="-9821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Прямоугольник 32"/>
              <p:cNvSpPr/>
              <p:nvPr/>
            </p:nvSpPr>
            <p:spPr>
              <a:xfrm>
                <a:off x="7141988" y="4021866"/>
                <a:ext cx="63030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0,1</m:t>
                    </m:r>
                  </m:oMath>
                </a14:m>
                <a:r>
                  <a:rPr lang="ru-RU" sz="1600" dirty="0" smtClean="0"/>
                  <a:t> </a:t>
                </a:r>
                <a:r>
                  <a:rPr lang="ru-RU" sz="1600" dirty="0" smtClean="0">
                    <a:latin typeface="Times New Roman" pitchFamily="18" charset="0"/>
                    <a:cs typeface="Times New Roman" pitchFamily="18" charset="0"/>
                  </a:rPr>
                  <a:t>м</a:t>
                </a:r>
                <a:endParaRPr lang="ru-RU" sz="1600" dirty="0"/>
              </a:p>
            </p:txBody>
          </p:sp>
        </mc:Choice>
        <mc:Fallback xmlns=""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1988" y="4021866"/>
                <a:ext cx="630301" cy="338554"/>
              </a:xfrm>
              <a:prstGeom prst="rect">
                <a:avLst/>
              </a:prstGeom>
              <a:blipFill rotWithShape="1">
                <a:blip r:embed="rId17"/>
                <a:stretch>
                  <a:fillRect t="-7273" r="-11650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837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3" grpId="0"/>
      <p:bldP spid="13" grpId="0"/>
      <p:bldP spid="16" grpId="0"/>
      <p:bldP spid="17" grpId="0"/>
      <p:bldP spid="18" grpId="0"/>
      <p:bldP spid="19" grpId="0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Найдите отношение отрезков</a:t>
            </a:r>
          </a:p>
        </p:txBody>
      </p:sp>
      <p:grpSp>
        <p:nvGrpSpPr>
          <p:cNvPr id="9228" name="Group 12"/>
          <p:cNvGrpSpPr>
            <a:grpSpLocks/>
          </p:cNvGrpSpPr>
          <p:nvPr/>
        </p:nvGrpSpPr>
        <p:grpSpPr bwMode="auto">
          <a:xfrm>
            <a:off x="2000250" y="2000250"/>
            <a:ext cx="3600450" cy="114300"/>
            <a:chOff x="720" y="1680"/>
            <a:chExt cx="3024" cy="96"/>
          </a:xfrm>
        </p:grpSpPr>
        <p:sp>
          <p:nvSpPr>
            <p:cNvPr id="9221" name="Line 5"/>
            <p:cNvSpPr>
              <a:spLocks noChangeShapeType="1"/>
            </p:cNvSpPr>
            <p:nvPr/>
          </p:nvSpPr>
          <p:spPr bwMode="auto">
            <a:xfrm>
              <a:off x="720" y="1728"/>
              <a:ext cx="302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24" name="Line 8"/>
            <p:cNvSpPr>
              <a:spLocks noChangeShapeType="1"/>
            </p:cNvSpPr>
            <p:nvPr/>
          </p:nvSpPr>
          <p:spPr bwMode="auto">
            <a:xfrm>
              <a:off x="720" y="168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25" name="Line 9"/>
            <p:cNvSpPr>
              <a:spLocks noChangeShapeType="1"/>
            </p:cNvSpPr>
            <p:nvPr/>
          </p:nvSpPr>
          <p:spPr bwMode="auto">
            <a:xfrm>
              <a:off x="3744" y="168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2000250" y="3028950"/>
            <a:ext cx="2571750" cy="114300"/>
            <a:chOff x="720" y="2544"/>
            <a:chExt cx="2160" cy="96"/>
          </a:xfrm>
        </p:grpSpPr>
        <p:sp>
          <p:nvSpPr>
            <p:cNvPr id="9222" name="Line 6"/>
            <p:cNvSpPr>
              <a:spLocks noChangeShapeType="1"/>
            </p:cNvSpPr>
            <p:nvPr/>
          </p:nvSpPr>
          <p:spPr bwMode="auto">
            <a:xfrm>
              <a:off x="720" y="2592"/>
              <a:ext cx="216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23" name="Line 7"/>
            <p:cNvSpPr>
              <a:spLocks noChangeShapeType="1"/>
            </p:cNvSpPr>
            <p:nvPr/>
          </p:nvSpPr>
          <p:spPr bwMode="auto">
            <a:xfrm>
              <a:off x="720" y="2544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26" name="Line 10"/>
            <p:cNvSpPr>
              <a:spLocks noChangeShapeType="1"/>
            </p:cNvSpPr>
            <p:nvPr/>
          </p:nvSpPr>
          <p:spPr bwMode="auto">
            <a:xfrm>
              <a:off x="2880" y="2544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691680" y="1563638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</a:t>
            </a:r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5508104" y="1563638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</a:t>
            </a:r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1691680" y="2643758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</a:t>
            </a: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4540543" y="2589180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9237" name="Group 21"/>
          <p:cNvGrpSpPr>
            <a:grpSpLocks/>
          </p:cNvGrpSpPr>
          <p:nvPr/>
        </p:nvGrpSpPr>
        <p:grpSpPr bwMode="auto">
          <a:xfrm>
            <a:off x="2807494" y="3746899"/>
            <a:ext cx="517922" cy="708422"/>
            <a:chOff x="813" y="3138"/>
            <a:chExt cx="435" cy="595"/>
          </a:xfrm>
        </p:grpSpPr>
        <p:sp>
          <p:nvSpPr>
            <p:cNvPr id="9234" name="Text Box 18"/>
            <p:cNvSpPr txBox="1">
              <a:spLocks noChangeArrowheads="1"/>
            </p:cNvSpPr>
            <p:nvPr/>
          </p:nvSpPr>
          <p:spPr bwMode="auto">
            <a:xfrm>
              <a:off x="816" y="3138"/>
              <a:ext cx="41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А</a:t>
              </a: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B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35" name="Text Box 19"/>
            <p:cNvSpPr txBox="1">
              <a:spLocks noChangeArrowheads="1"/>
            </p:cNvSpPr>
            <p:nvPr/>
          </p:nvSpPr>
          <p:spPr bwMode="auto">
            <a:xfrm>
              <a:off x="813" y="3423"/>
              <a:ext cx="43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CD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36" name="Line 20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3213497" y="3901679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9240" name="Group 24"/>
          <p:cNvGrpSpPr>
            <a:grpSpLocks/>
          </p:cNvGrpSpPr>
          <p:nvPr/>
        </p:nvGrpSpPr>
        <p:grpSpPr bwMode="auto">
          <a:xfrm>
            <a:off x="3506390" y="3754043"/>
            <a:ext cx="314941" cy="708422"/>
            <a:chOff x="813" y="3138"/>
            <a:chExt cx="415" cy="595"/>
          </a:xfrm>
        </p:grpSpPr>
        <p:sp>
          <p:nvSpPr>
            <p:cNvPr id="9241" name="Text Box 25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9242" name="Text Box 26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</a:t>
              </a:r>
            </a:p>
          </p:txBody>
        </p:sp>
        <p:sp>
          <p:nvSpPr>
            <p:cNvPr id="9243" name="Line 27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3419872" y="1635646"/>
            <a:ext cx="7296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 c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</a:t>
            </a: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3033713" y="2715816"/>
            <a:ext cx="7296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 см</a:t>
            </a: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3481387" y="3768329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  <p:grpSp>
        <p:nvGrpSpPr>
          <p:cNvPr id="9248" name="Group 32"/>
          <p:cNvGrpSpPr>
            <a:grpSpLocks/>
          </p:cNvGrpSpPr>
          <p:nvPr/>
        </p:nvGrpSpPr>
        <p:grpSpPr bwMode="auto">
          <a:xfrm>
            <a:off x="5197080" y="3763568"/>
            <a:ext cx="521494" cy="708422"/>
            <a:chOff x="813" y="3138"/>
            <a:chExt cx="438" cy="595"/>
          </a:xfrm>
        </p:grpSpPr>
        <p:sp>
          <p:nvSpPr>
            <p:cNvPr id="9249" name="Text Box 33"/>
            <p:cNvSpPr txBox="1">
              <a:spLocks noChangeArrowheads="1"/>
            </p:cNvSpPr>
            <p:nvPr/>
          </p:nvSpPr>
          <p:spPr bwMode="auto">
            <a:xfrm>
              <a:off x="816" y="3138"/>
              <a:ext cx="43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CD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50" name="Text Box 34"/>
            <p:cNvSpPr txBox="1">
              <a:spLocks noChangeArrowheads="1"/>
            </p:cNvSpPr>
            <p:nvPr/>
          </p:nvSpPr>
          <p:spPr bwMode="auto">
            <a:xfrm>
              <a:off x="813" y="3423"/>
              <a:ext cx="41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AB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51" name="Line 35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9252" name="Text Box 36"/>
          <p:cNvSpPr txBox="1">
            <a:spLocks noChangeArrowheads="1"/>
          </p:cNvSpPr>
          <p:nvPr/>
        </p:nvSpPr>
        <p:spPr bwMode="auto">
          <a:xfrm>
            <a:off x="5603081" y="3918347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9253" name="Group 37"/>
          <p:cNvGrpSpPr>
            <a:grpSpLocks/>
          </p:cNvGrpSpPr>
          <p:nvPr/>
        </p:nvGrpSpPr>
        <p:grpSpPr bwMode="auto">
          <a:xfrm>
            <a:off x="5895973" y="3770711"/>
            <a:ext cx="314942" cy="708422"/>
            <a:chOff x="813" y="3138"/>
            <a:chExt cx="415" cy="595"/>
          </a:xfrm>
        </p:grpSpPr>
        <p:sp>
          <p:nvSpPr>
            <p:cNvPr id="9254" name="Text Box 38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55" name="Text Box 39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9256" name="Line 40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9257" name="Text Box 41"/>
          <p:cNvSpPr txBox="1">
            <a:spLocks noChangeArrowheads="1"/>
          </p:cNvSpPr>
          <p:nvPr/>
        </p:nvSpPr>
        <p:spPr bwMode="auto">
          <a:xfrm>
            <a:off x="5870972" y="3829051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4801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9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9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/>
      <p:bldP spid="9231" grpId="0"/>
      <p:bldP spid="9232" grpId="0"/>
      <p:bldP spid="9233" grpId="0"/>
      <p:bldP spid="9238" grpId="0"/>
      <p:bldP spid="9244" grpId="0"/>
      <p:bldP spid="9245" grpId="0"/>
      <p:bldP spid="9247" grpId="0"/>
      <p:bldP spid="9247" grpId="1"/>
      <p:bldP spid="9252" grpId="0"/>
      <p:bldP spid="9257" grpId="0"/>
      <p:bldP spid="925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Найдите отношение отрезков</a:t>
            </a:r>
          </a:p>
        </p:txBody>
      </p:sp>
      <p:grpSp>
        <p:nvGrpSpPr>
          <p:cNvPr id="11267" name="Group 3"/>
          <p:cNvGrpSpPr>
            <a:grpSpLocks/>
          </p:cNvGrpSpPr>
          <p:nvPr/>
        </p:nvGrpSpPr>
        <p:grpSpPr bwMode="auto">
          <a:xfrm>
            <a:off x="1980010" y="2000250"/>
            <a:ext cx="4114800" cy="114300"/>
            <a:chOff x="720" y="1680"/>
            <a:chExt cx="3024" cy="96"/>
          </a:xfrm>
        </p:grpSpPr>
        <p:sp>
          <p:nvSpPr>
            <p:cNvPr id="11268" name="Line 4"/>
            <p:cNvSpPr>
              <a:spLocks noChangeShapeType="1"/>
            </p:cNvSpPr>
            <p:nvPr/>
          </p:nvSpPr>
          <p:spPr bwMode="auto">
            <a:xfrm>
              <a:off x="720" y="1728"/>
              <a:ext cx="302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269" name="Line 5"/>
            <p:cNvSpPr>
              <a:spLocks noChangeShapeType="1"/>
            </p:cNvSpPr>
            <p:nvPr/>
          </p:nvSpPr>
          <p:spPr bwMode="auto">
            <a:xfrm>
              <a:off x="720" y="168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270" name="Line 6"/>
            <p:cNvSpPr>
              <a:spLocks noChangeShapeType="1"/>
            </p:cNvSpPr>
            <p:nvPr/>
          </p:nvSpPr>
          <p:spPr bwMode="auto">
            <a:xfrm>
              <a:off x="3744" y="168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2000250" y="3028950"/>
            <a:ext cx="3076575" cy="114300"/>
            <a:chOff x="720" y="2544"/>
            <a:chExt cx="2160" cy="96"/>
          </a:xfrm>
        </p:grpSpPr>
        <p:sp>
          <p:nvSpPr>
            <p:cNvPr id="11272" name="Line 8"/>
            <p:cNvSpPr>
              <a:spLocks noChangeShapeType="1"/>
            </p:cNvSpPr>
            <p:nvPr/>
          </p:nvSpPr>
          <p:spPr bwMode="auto">
            <a:xfrm>
              <a:off x="720" y="2592"/>
              <a:ext cx="216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273" name="Line 9"/>
            <p:cNvSpPr>
              <a:spLocks noChangeShapeType="1"/>
            </p:cNvSpPr>
            <p:nvPr/>
          </p:nvSpPr>
          <p:spPr bwMode="auto">
            <a:xfrm>
              <a:off x="720" y="2544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274" name="Line 10"/>
            <p:cNvSpPr>
              <a:spLocks noChangeShapeType="1"/>
            </p:cNvSpPr>
            <p:nvPr/>
          </p:nvSpPr>
          <p:spPr bwMode="auto">
            <a:xfrm>
              <a:off x="2880" y="2544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763688" y="1635646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5940152" y="1635646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835696" y="2643758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4932040" y="2643758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1279" name="Group 15"/>
          <p:cNvGrpSpPr>
            <a:grpSpLocks/>
          </p:cNvGrpSpPr>
          <p:nvPr/>
        </p:nvGrpSpPr>
        <p:grpSpPr bwMode="auto">
          <a:xfrm>
            <a:off x="2807494" y="3746899"/>
            <a:ext cx="517922" cy="708422"/>
            <a:chOff x="813" y="3138"/>
            <a:chExt cx="435" cy="595"/>
          </a:xfrm>
        </p:grpSpPr>
        <p:sp>
          <p:nvSpPr>
            <p:cNvPr id="11280" name="Text Box 16"/>
            <p:cNvSpPr txBox="1">
              <a:spLocks noChangeArrowheads="1"/>
            </p:cNvSpPr>
            <p:nvPr/>
          </p:nvSpPr>
          <p:spPr bwMode="auto">
            <a:xfrm>
              <a:off x="816" y="3138"/>
              <a:ext cx="41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А</a:t>
              </a: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B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281" name="Text Box 17"/>
            <p:cNvSpPr txBox="1">
              <a:spLocks noChangeArrowheads="1"/>
            </p:cNvSpPr>
            <p:nvPr/>
          </p:nvSpPr>
          <p:spPr bwMode="auto">
            <a:xfrm>
              <a:off x="813" y="3423"/>
              <a:ext cx="43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CD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282" name="Line 18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3213497" y="3901679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1284" name="Group 20"/>
          <p:cNvGrpSpPr>
            <a:grpSpLocks/>
          </p:cNvGrpSpPr>
          <p:nvPr/>
        </p:nvGrpSpPr>
        <p:grpSpPr bwMode="auto">
          <a:xfrm>
            <a:off x="3506390" y="3754043"/>
            <a:ext cx="314941" cy="708422"/>
            <a:chOff x="813" y="3138"/>
            <a:chExt cx="415" cy="595"/>
          </a:xfrm>
        </p:grpSpPr>
        <p:sp>
          <p:nvSpPr>
            <p:cNvPr id="11285" name="Text Box 21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1286" name="Text Box 22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1287" name="Line 23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1288" name="Text Box 24"/>
          <p:cNvSpPr txBox="1">
            <a:spLocks noChangeArrowheads="1"/>
          </p:cNvSpPr>
          <p:nvPr/>
        </p:nvSpPr>
        <p:spPr bwMode="auto">
          <a:xfrm>
            <a:off x="3707904" y="1635646"/>
            <a:ext cx="75052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altLang="ru-RU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дм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3059832" y="2643758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15 см</a:t>
            </a:r>
          </a:p>
        </p:txBody>
      </p:sp>
      <p:sp>
        <p:nvSpPr>
          <p:cNvPr id="11290" name="Text Box 26"/>
          <p:cNvSpPr txBox="1">
            <a:spLocks noChangeArrowheads="1"/>
          </p:cNvSpPr>
          <p:nvPr/>
        </p:nvSpPr>
        <p:spPr bwMode="auto">
          <a:xfrm>
            <a:off x="3480197" y="3807619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  <p:grpSp>
        <p:nvGrpSpPr>
          <p:cNvPr id="11291" name="Group 27"/>
          <p:cNvGrpSpPr>
            <a:grpSpLocks/>
          </p:cNvGrpSpPr>
          <p:nvPr/>
        </p:nvGrpSpPr>
        <p:grpSpPr bwMode="auto">
          <a:xfrm>
            <a:off x="5197080" y="3763568"/>
            <a:ext cx="521494" cy="708422"/>
            <a:chOff x="813" y="3138"/>
            <a:chExt cx="438" cy="595"/>
          </a:xfrm>
        </p:grpSpPr>
        <p:sp>
          <p:nvSpPr>
            <p:cNvPr id="11292" name="Text Box 28"/>
            <p:cNvSpPr txBox="1">
              <a:spLocks noChangeArrowheads="1"/>
            </p:cNvSpPr>
            <p:nvPr/>
          </p:nvSpPr>
          <p:spPr bwMode="auto">
            <a:xfrm>
              <a:off x="816" y="3138"/>
              <a:ext cx="435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CD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293" name="Text Box 29"/>
            <p:cNvSpPr txBox="1">
              <a:spLocks noChangeArrowheads="1"/>
            </p:cNvSpPr>
            <p:nvPr/>
          </p:nvSpPr>
          <p:spPr bwMode="auto">
            <a:xfrm>
              <a:off x="813" y="3423"/>
              <a:ext cx="41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AB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294" name="Line 30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1295" name="Text Box 31"/>
          <p:cNvSpPr txBox="1">
            <a:spLocks noChangeArrowheads="1"/>
          </p:cNvSpPr>
          <p:nvPr/>
        </p:nvSpPr>
        <p:spPr bwMode="auto">
          <a:xfrm>
            <a:off x="5603081" y="3918347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1296" name="Group 32"/>
          <p:cNvGrpSpPr>
            <a:grpSpLocks/>
          </p:cNvGrpSpPr>
          <p:nvPr/>
        </p:nvGrpSpPr>
        <p:grpSpPr bwMode="auto">
          <a:xfrm>
            <a:off x="5895973" y="3770711"/>
            <a:ext cx="314942" cy="708422"/>
            <a:chOff x="813" y="3138"/>
            <a:chExt cx="415" cy="595"/>
          </a:xfrm>
        </p:grpSpPr>
        <p:sp>
          <p:nvSpPr>
            <p:cNvPr id="11297" name="Text Box 33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1298" name="Text Box 34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1299" name="Line 35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1300" name="Text Box 36"/>
          <p:cNvSpPr txBox="1">
            <a:spLocks noChangeArrowheads="1"/>
          </p:cNvSpPr>
          <p:nvPr/>
        </p:nvSpPr>
        <p:spPr bwMode="auto">
          <a:xfrm>
            <a:off x="5872162" y="3807619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31938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1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1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5" grpId="0"/>
      <p:bldP spid="11276" grpId="0"/>
      <p:bldP spid="11277" grpId="0"/>
      <p:bldP spid="11278" grpId="0"/>
      <p:bldP spid="11283" grpId="0"/>
      <p:bldP spid="11288" grpId="0"/>
      <p:bldP spid="11289" grpId="0"/>
      <p:bldP spid="11290" grpId="0"/>
      <p:bldP spid="11290" grpId="1"/>
      <p:bldP spid="11295" grpId="0"/>
      <p:bldP spid="11300" grpId="0"/>
      <p:bldP spid="1130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/>
              <a:t>Найдите отношение отрезков</a:t>
            </a:r>
          </a:p>
        </p:txBody>
      </p:sp>
      <p:grpSp>
        <p:nvGrpSpPr>
          <p:cNvPr id="12325" name="Group 37"/>
          <p:cNvGrpSpPr>
            <a:grpSpLocks/>
          </p:cNvGrpSpPr>
          <p:nvPr/>
        </p:nvGrpSpPr>
        <p:grpSpPr bwMode="auto">
          <a:xfrm>
            <a:off x="2000250" y="2000250"/>
            <a:ext cx="3600450" cy="115491"/>
            <a:chOff x="720" y="1680"/>
            <a:chExt cx="3024" cy="97"/>
          </a:xfrm>
        </p:grpSpPr>
        <p:sp>
          <p:nvSpPr>
            <p:cNvPr id="12292" name="Line 4"/>
            <p:cNvSpPr>
              <a:spLocks noChangeShapeType="1"/>
            </p:cNvSpPr>
            <p:nvPr/>
          </p:nvSpPr>
          <p:spPr bwMode="auto">
            <a:xfrm>
              <a:off x="720" y="1728"/>
              <a:ext cx="302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293" name="Line 5"/>
            <p:cNvSpPr>
              <a:spLocks noChangeShapeType="1"/>
            </p:cNvSpPr>
            <p:nvPr/>
          </p:nvSpPr>
          <p:spPr bwMode="auto">
            <a:xfrm>
              <a:off x="720" y="168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294" name="Line 6"/>
            <p:cNvSpPr>
              <a:spLocks noChangeShapeType="1"/>
            </p:cNvSpPr>
            <p:nvPr/>
          </p:nvSpPr>
          <p:spPr bwMode="auto">
            <a:xfrm>
              <a:off x="3744" y="168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298" name="Line 10"/>
            <p:cNvSpPr>
              <a:spLocks noChangeShapeType="1"/>
            </p:cNvSpPr>
            <p:nvPr/>
          </p:nvSpPr>
          <p:spPr bwMode="auto">
            <a:xfrm>
              <a:off x="2441" y="1681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763688" y="1635646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А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508104" y="1635646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В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3923928" y="1635646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С</a:t>
            </a:r>
          </a:p>
        </p:txBody>
      </p:sp>
      <p:grpSp>
        <p:nvGrpSpPr>
          <p:cNvPr id="12303" name="Group 15"/>
          <p:cNvGrpSpPr>
            <a:grpSpLocks/>
          </p:cNvGrpSpPr>
          <p:nvPr/>
        </p:nvGrpSpPr>
        <p:grpSpPr bwMode="auto">
          <a:xfrm>
            <a:off x="1969296" y="3757610"/>
            <a:ext cx="504826" cy="708422"/>
            <a:chOff x="813" y="3138"/>
            <a:chExt cx="424" cy="595"/>
          </a:xfrm>
        </p:grpSpPr>
        <p:sp>
          <p:nvSpPr>
            <p:cNvPr id="12304" name="Text Box 16"/>
            <p:cNvSpPr txBox="1">
              <a:spLocks noChangeArrowheads="1"/>
            </p:cNvSpPr>
            <p:nvPr/>
          </p:nvSpPr>
          <p:spPr bwMode="auto">
            <a:xfrm>
              <a:off x="816" y="3138"/>
              <a:ext cx="42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АС</a:t>
              </a:r>
            </a:p>
          </p:txBody>
        </p:sp>
        <p:sp>
          <p:nvSpPr>
            <p:cNvPr id="12305" name="Text Box 17"/>
            <p:cNvSpPr txBox="1">
              <a:spLocks noChangeArrowheads="1"/>
            </p:cNvSpPr>
            <p:nvPr/>
          </p:nvSpPr>
          <p:spPr bwMode="auto">
            <a:xfrm>
              <a:off x="813" y="3423"/>
              <a:ext cx="42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</a:t>
              </a: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В</a:t>
              </a:r>
            </a:p>
          </p:txBody>
        </p:sp>
        <p:sp>
          <p:nvSpPr>
            <p:cNvPr id="12306" name="Line 18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2375297" y="3912394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308" name="Group 20"/>
          <p:cNvGrpSpPr>
            <a:grpSpLocks/>
          </p:cNvGrpSpPr>
          <p:nvPr/>
        </p:nvGrpSpPr>
        <p:grpSpPr bwMode="auto">
          <a:xfrm>
            <a:off x="2668190" y="3764753"/>
            <a:ext cx="314941" cy="708422"/>
            <a:chOff x="813" y="3138"/>
            <a:chExt cx="415" cy="595"/>
          </a:xfrm>
        </p:grpSpPr>
        <p:sp>
          <p:nvSpPr>
            <p:cNvPr id="12309" name="Text Box 21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2310" name="Text Box 22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2311" name="Line 23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2771800" y="1635646"/>
            <a:ext cx="7296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м</a:t>
            </a:r>
          </a:p>
        </p:txBody>
      </p:sp>
      <p:sp>
        <p:nvSpPr>
          <p:cNvPr id="12313" name="Text Box 25"/>
          <p:cNvSpPr txBox="1">
            <a:spLocks noChangeArrowheads="1"/>
          </p:cNvSpPr>
          <p:nvPr/>
        </p:nvSpPr>
        <p:spPr bwMode="auto">
          <a:xfrm>
            <a:off x="4572000" y="1635646"/>
            <a:ext cx="72968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см</a:t>
            </a:r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2652712" y="3788569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</p:txBody>
      </p:sp>
      <p:grpSp>
        <p:nvGrpSpPr>
          <p:cNvPr id="12315" name="Group 27"/>
          <p:cNvGrpSpPr>
            <a:grpSpLocks/>
          </p:cNvGrpSpPr>
          <p:nvPr/>
        </p:nvGrpSpPr>
        <p:grpSpPr bwMode="auto">
          <a:xfrm>
            <a:off x="3336131" y="3763568"/>
            <a:ext cx="501254" cy="708422"/>
            <a:chOff x="813" y="3138"/>
            <a:chExt cx="421" cy="595"/>
          </a:xfrm>
        </p:grpSpPr>
        <p:sp>
          <p:nvSpPr>
            <p:cNvPr id="12316" name="Text Box 28"/>
            <p:cNvSpPr txBox="1">
              <a:spLocks noChangeArrowheads="1"/>
            </p:cNvSpPr>
            <p:nvPr/>
          </p:nvSpPr>
          <p:spPr bwMode="auto">
            <a:xfrm>
              <a:off x="816" y="3138"/>
              <a:ext cx="4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ВС</a:t>
              </a:r>
            </a:p>
          </p:txBody>
        </p:sp>
        <p:sp>
          <p:nvSpPr>
            <p:cNvPr id="12317" name="Text Box 29"/>
            <p:cNvSpPr txBox="1">
              <a:spLocks noChangeArrowheads="1"/>
            </p:cNvSpPr>
            <p:nvPr/>
          </p:nvSpPr>
          <p:spPr bwMode="auto">
            <a:xfrm>
              <a:off x="813" y="3423"/>
              <a:ext cx="42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АС</a:t>
              </a:r>
            </a:p>
          </p:txBody>
        </p:sp>
        <p:sp>
          <p:nvSpPr>
            <p:cNvPr id="12318" name="Line 30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319" name="Text Box 31"/>
          <p:cNvSpPr txBox="1">
            <a:spLocks noChangeArrowheads="1"/>
          </p:cNvSpPr>
          <p:nvPr/>
        </p:nvSpPr>
        <p:spPr bwMode="auto">
          <a:xfrm>
            <a:off x="3742135" y="3918347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320" name="Group 32"/>
          <p:cNvGrpSpPr>
            <a:grpSpLocks/>
          </p:cNvGrpSpPr>
          <p:nvPr/>
        </p:nvGrpSpPr>
        <p:grpSpPr bwMode="auto">
          <a:xfrm>
            <a:off x="4035027" y="3770711"/>
            <a:ext cx="314941" cy="708422"/>
            <a:chOff x="813" y="3138"/>
            <a:chExt cx="415" cy="595"/>
          </a:xfrm>
        </p:grpSpPr>
        <p:sp>
          <p:nvSpPr>
            <p:cNvPr id="12321" name="Text Box 33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2322" name="Text Box 34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2323" name="Line 35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324" name="Text Box 36"/>
          <p:cNvSpPr txBox="1">
            <a:spLocks noChangeArrowheads="1"/>
          </p:cNvSpPr>
          <p:nvPr/>
        </p:nvSpPr>
        <p:spPr bwMode="auto">
          <a:xfrm>
            <a:off x="4021931" y="3818335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</p:txBody>
      </p:sp>
      <p:grpSp>
        <p:nvGrpSpPr>
          <p:cNvPr id="12326" name="Group 38"/>
          <p:cNvGrpSpPr>
            <a:grpSpLocks/>
          </p:cNvGrpSpPr>
          <p:nvPr/>
        </p:nvGrpSpPr>
        <p:grpSpPr bwMode="auto">
          <a:xfrm>
            <a:off x="4745833" y="3769516"/>
            <a:ext cx="503635" cy="708422"/>
            <a:chOff x="813" y="3138"/>
            <a:chExt cx="423" cy="595"/>
          </a:xfrm>
        </p:grpSpPr>
        <p:sp>
          <p:nvSpPr>
            <p:cNvPr id="12327" name="Text Box 39"/>
            <p:cNvSpPr txBox="1">
              <a:spLocks noChangeArrowheads="1"/>
            </p:cNvSpPr>
            <p:nvPr/>
          </p:nvSpPr>
          <p:spPr bwMode="auto">
            <a:xfrm>
              <a:off x="816" y="3138"/>
              <a:ext cx="42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АС</a:t>
              </a:r>
            </a:p>
          </p:txBody>
        </p:sp>
        <p:sp>
          <p:nvSpPr>
            <p:cNvPr id="12328" name="Text Box 40"/>
            <p:cNvSpPr txBox="1">
              <a:spLocks noChangeArrowheads="1"/>
            </p:cNvSpPr>
            <p:nvPr/>
          </p:nvSpPr>
          <p:spPr bwMode="auto">
            <a:xfrm>
              <a:off x="813" y="3423"/>
              <a:ext cx="41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АВ</a:t>
              </a:r>
            </a:p>
          </p:txBody>
        </p:sp>
        <p:sp>
          <p:nvSpPr>
            <p:cNvPr id="12329" name="Line 41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330" name="Text Box 42"/>
          <p:cNvSpPr txBox="1">
            <a:spLocks noChangeArrowheads="1"/>
          </p:cNvSpPr>
          <p:nvPr/>
        </p:nvSpPr>
        <p:spPr bwMode="auto">
          <a:xfrm>
            <a:off x="5151835" y="3924300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331" name="Group 43"/>
          <p:cNvGrpSpPr>
            <a:grpSpLocks/>
          </p:cNvGrpSpPr>
          <p:nvPr/>
        </p:nvGrpSpPr>
        <p:grpSpPr bwMode="auto">
          <a:xfrm>
            <a:off x="5444727" y="3776660"/>
            <a:ext cx="314941" cy="708422"/>
            <a:chOff x="813" y="3138"/>
            <a:chExt cx="415" cy="595"/>
          </a:xfrm>
        </p:grpSpPr>
        <p:sp>
          <p:nvSpPr>
            <p:cNvPr id="12332" name="Text Box 44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</a:t>
              </a:r>
            </a:p>
          </p:txBody>
        </p:sp>
        <p:sp>
          <p:nvSpPr>
            <p:cNvPr id="12333" name="Text Box 45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12334" name="Line 46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335" name="Text Box 47"/>
          <p:cNvSpPr txBox="1">
            <a:spLocks noChangeArrowheads="1"/>
          </p:cNvSpPr>
          <p:nvPr/>
        </p:nvSpPr>
        <p:spPr bwMode="auto">
          <a:xfrm>
            <a:off x="5432822" y="3836194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</p:txBody>
      </p:sp>
      <p:grpSp>
        <p:nvGrpSpPr>
          <p:cNvPr id="12336" name="Group 48"/>
          <p:cNvGrpSpPr>
            <a:grpSpLocks/>
          </p:cNvGrpSpPr>
          <p:nvPr/>
        </p:nvGrpSpPr>
        <p:grpSpPr bwMode="auto">
          <a:xfrm>
            <a:off x="6150770" y="3757610"/>
            <a:ext cx="497682" cy="708422"/>
            <a:chOff x="813" y="3138"/>
            <a:chExt cx="418" cy="595"/>
          </a:xfrm>
        </p:grpSpPr>
        <p:sp>
          <p:nvSpPr>
            <p:cNvPr id="12337" name="Text Box 49"/>
            <p:cNvSpPr txBox="1">
              <a:spLocks noChangeArrowheads="1"/>
            </p:cNvSpPr>
            <p:nvPr/>
          </p:nvSpPr>
          <p:spPr bwMode="auto">
            <a:xfrm>
              <a:off x="816" y="3138"/>
              <a:ext cx="414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АВ</a:t>
              </a:r>
            </a:p>
          </p:txBody>
        </p:sp>
        <p:sp>
          <p:nvSpPr>
            <p:cNvPr id="12338" name="Text Box 50"/>
            <p:cNvSpPr txBox="1">
              <a:spLocks noChangeArrowheads="1"/>
            </p:cNvSpPr>
            <p:nvPr/>
          </p:nvSpPr>
          <p:spPr bwMode="auto">
            <a:xfrm>
              <a:off x="813" y="3423"/>
              <a:ext cx="41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ВС</a:t>
              </a:r>
            </a:p>
          </p:txBody>
        </p:sp>
        <p:sp>
          <p:nvSpPr>
            <p:cNvPr id="12339" name="Line 51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340" name="Text Box 52"/>
          <p:cNvSpPr txBox="1">
            <a:spLocks noChangeArrowheads="1"/>
          </p:cNvSpPr>
          <p:nvPr/>
        </p:nvSpPr>
        <p:spPr bwMode="auto">
          <a:xfrm>
            <a:off x="6556772" y="3912394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2341" name="Group 53"/>
          <p:cNvGrpSpPr>
            <a:grpSpLocks/>
          </p:cNvGrpSpPr>
          <p:nvPr/>
        </p:nvGrpSpPr>
        <p:grpSpPr bwMode="auto">
          <a:xfrm>
            <a:off x="6849665" y="3764753"/>
            <a:ext cx="314941" cy="708422"/>
            <a:chOff x="813" y="3138"/>
            <a:chExt cx="415" cy="595"/>
          </a:xfrm>
        </p:grpSpPr>
        <p:sp>
          <p:nvSpPr>
            <p:cNvPr id="12342" name="Text Box 54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</a:t>
              </a:r>
            </a:p>
          </p:txBody>
        </p:sp>
        <p:sp>
          <p:nvSpPr>
            <p:cNvPr id="12343" name="Text Box 55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2344" name="Line 56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2345" name="Text Box 57"/>
          <p:cNvSpPr txBox="1">
            <a:spLocks noChangeArrowheads="1"/>
          </p:cNvSpPr>
          <p:nvPr/>
        </p:nvSpPr>
        <p:spPr bwMode="auto">
          <a:xfrm>
            <a:off x="6835378" y="3812382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2401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12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12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12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12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  <p:bldP spid="12301" grpId="0"/>
      <p:bldP spid="12307" grpId="0"/>
      <p:bldP spid="12312" grpId="0"/>
      <p:bldP spid="12313" grpId="0"/>
      <p:bldP spid="12314" grpId="0"/>
      <p:bldP spid="12314" grpId="1"/>
      <p:bldP spid="12319" grpId="0"/>
      <p:bldP spid="12324" grpId="0"/>
      <p:bldP spid="12324" grpId="1"/>
      <p:bldP spid="12330" grpId="0"/>
      <p:bldP spid="12335" grpId="0"/>
      <p:bldP spid="12335" grpId="1"/>
      <p:bldP spid="12340" grpId="0"/>
      <p:bldP spid="12345" grpId="0"/>
      <p:bldP spid="1234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/>
              <a:t>Найдите отношение сходственных сторон треугольников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547664" y="3435846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2339752" y="1131590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545653" y="3507854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3965973" y="4194572"/>
            <a:ext cx="4924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АВ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962401" y="4533900"/>
            <a:ext cx="5052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4037410" y="4530329"/>
            <a:ext cx="2857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368403" y="4349354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3328" name="Group 16"/>
          <p:cNvGrpSpPr>
            <a:grpSpLocks/>
          </p:cNvGrpSpPr>
          <p:nvPr/>
        </p:nvGrpSpPr>
        <p:grpSpPr bwMode="auto">
          <a:xfrm>
            <a:off x="4661296" y="4201718"/>
            <a:ext cx="314941" cy="708422"/>
            <a:chOff x="813" y="3138"/>
            <a:chExt cx="415" cy="595"/>
          </a:xfrm>
        </p:grpSpPr>
        <p:sp>
          <p:nvSpPr>
            <p:cNvPr id="13329" name="Text Box 17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3330" name="Text Box 18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3331" name="Line 19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1475656" y="2171640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4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4716016" y="2171640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10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см</a:t>
            </a:r>
          </a:p>
        </p:txBody>
      </p:sp>
      <p:sp>
        <p:nvSpPr>
          <p:cNvPr id="13334" name="Text Box 22"/>
          <p:cNvSpPr txBox="1">
            <a:spLocks noChangeArrowheads="1"/>
          </p:cNvSpPr>
          <p:nvPr/>
        </p:nvSpPr>
        <p:spPr bwMode="auto">
          <a:xfrm>
            <a:off x="4645819" y="4223148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13365" name="AutoShape 53"/>
          <p:cNvSpPr>
            <a:spLocks noChangeArrowheads="1"/>
          </p:cNvSpPr>
          <p:nvPr/>
        </p:nvSpPr>
        <p:spPr bwMode="auto">
          <a:xfrm>
            <a:off x="1991917" y="1338263"/>
            <a:ext cx="2536031" cy="2241947"/>
          </a:xfrm>
          <a:prstGeom prst="triangle">
            <a:avLst>
              <a:gd name="adj" fmla="val 27912"/>
            </a:avLst>
          </a:prstGeom>
          <a:solidFill>
            <a:srgbClr val="E2E2E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66" name="AutoShape 54"/>
          <p:cNvSpPr>
            <a:spLocks noChangeArrowheads="1"/>
          </p:cNvSpPr>
          <p:nvPr/>
        </p:nvSpPr>
        <p:spPr bwMode="auto">
          <a:xfrm>
            <a:off x="5274469" y="1562100"/>
            <a:ext cx="1938338" cy="1763316"/>
          </a:xfrm>
          <a:prstGeom prst="triangle">
            <a:avLst>
              <a:gd name="adj" fmla="val 27912"/>
            </a:avLst>
          </a:prstGeom>
          <a:solidFill>
            <a:srgbClr val="FFEEBD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67" name="Text Box 55"/>
          <p:cNvSpPr txBox="1">
            <a:spLocks noChangeArrowheads="1"/>
          </p:cNvSpPr>
          <p:nvPr/>
        </p:nvSpPr>
        <p:spPr bwMode="auto">
          <a:xfrm>
            <a:off x="4932040" y="3291830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68" name="Text Box 56"/>
          <p:cNvSpPr txBox="1">
            <a:spLocks noChangeArrowheads="1"/>
          </p:cNvSpPr>
          <p:nvPr/>
        </p:nvSpPr>
        <p:spPr bwMode="auto">
          <a:xfrm>
            <a:off x="5664994" y="1241823"/>
            <a:ext cx="3561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69" name="Text Box 57"/>
          <p:cNvSpPr txBox="1">
            <a:spLocks noChangeArrowheads="1"/>
          </p:cNvSpPr>
          <p:nvPr/>
        </p:nvSpPr>
        <p:spPr bwMode="auto">
          <a:xfrm>
            <a:off x="7210425" y="3255169"/>
            <a:ext cx="3417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3372" name="Group 60"/>
          <p:cNvGrpSpPr>
            <a:grpSpLocks/>
          </p:cNvGrpSpPr>
          <p:nvPr/>
        </p:nvGrpSpPr>
        <p:grpSpPr bwMode="auto">
          <a:xfrm>
            <a:off x="2096694" y="3195636"/>
            <a:ext cx="456010" cy="353615"/>
            <a:chOff x="2566" y="1450"/>
            <a:chExt cx="383" cy="297"/>
          </a:xfrm>
        </p:grpSpPr>
        <p:sp>
          <p:nvSpPr>
            <p:cNvPr id="13370" name="Text Box 58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72</a:t>
              </a:r>
              <a:endParaRPr kumimoji="0" lang="ru-RU" alt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3371" name="Text Box 59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3373" name="Group 61"/>
          <p:cNvGrpSpPr>
            <a:grpSpLocks/>
          </p:cNvGrpSpPr>
          <p:nvPr/>
        </p:nvGrpSpPr>
        <p:grpSpPr bwMode="auto">
          <a:xfrm>
            <a:off x="5335194" y="2971799"/>
            <a:ext cx="456010" cy="353615"/>
            <a:chOff x="2566" y="1450"/>
            <a:chExt cx="383" cy="297"/>
          </a:xfrm>
        </p:grpSpPr>
        <p:sp>
          <p:nvSpPr>
            <p:cNvPr id="13374" name="Text Box 62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72</a:t>
              </a:r>
              <a:endParaRPr kumimoji="0" lang="ru-RU" alt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3375" name="Text Box 63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3376" name="Group 64"/>
          <p:cNvGrpSpPr>
            <a:grpSpLocks/>
          </p:cNvGrpSpPr>
          <p:nvPr/>
        </p:nvGrpSpPr>
        <p:grpSpPr bwMode="auto">
          <a:xfrm>
            <a:off x="2581279" y="1589483"/>
            <a:ext cx="456010" cy="353615"/>
            <a:chOff x="2566" y="1450"/>
            <a:chExt cx="383" cy="297"/>
          </a:xfrm>
        </p:grpSpPr>
        <p:sp>
          <p:nvSpPr>
            <p:cNvPr id="13377" name="Text Box 65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68</a:t>
              </a:r>
              <a:endParaRPr kumimoji="0" lang="ru-RU" alt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3378" name="Text Box 66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3379" name="Group 67"/>
          <p:cNvGrpSpPr>
            <a:grpSpLocks/>
          </p:cNvGrpSpPr>
          <p:nvPr/>
        </p:nvGrpSpPr>
        <p:grpSpPr bwMode="auto">
          <a:xfrm>
            <a:off x="5711431" y="1791890"/>
            <a:ext cx="456010" cy="353615"/>
            <a:chOff x="2566" y="1450"/>
            <a:chExt cx="383" cy="297"/>
          </a:xfrm>
        </p:grpSpPr>
        <p:sp>
          <p:nvSpPr>
            <p:cNvPr id="13380" name="Text Box 68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68</a:t>
              </a:r>
              <a:endParaRPr kumimoji="0" lang="ru-RU" alt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3381" name="Text Box 69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3382" name="Group 70"/>
          <p:cNvGrpSpPr>
            <a:grpSpLocks/>
          </p:cNvGrpSpPr>
          <p:nvPr/>
        </p:nvGrpSpPr>
        <p:grpSpPr bwMode="auto">
          <a:xfrm>
            <a:off x="3860010" y="3162299"/>
            <a:ext cx="456010" cy="353615"/>
            <a:chOff x="2566" y="1450"/>
            <a:chExt cx="383" cy="297"/>
          </a:xfrm>
        </p:grpSpPr>
        <p:sp>
          <p:nvSpPr>
            <p:cNvPr id="13383" name="Text Box 71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40</a:t>
              </a:r>
              <a:endParaRPr kumimoji="0" lang="ru-RU" alt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3384" name="Text Box 72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3385" name="Group 73"/>
          <p:cNvGrpSpPr>
            <a:grpSpLocks/>
          </p:cNvGrpSpPr>
          <p:nvPr/>
        </p:nvGrpSpPr>
        <p:grpSpPr bwMode="auto">
          <a:xfrm>
            <a:off x="6652025" y="3003946"/>
            <a:ext cx="456010" cy="353615"/>
            <a:chOff x="2566" y="1450"/>
            <a:chExt cx="383" cy="297"/>
          </a:xfrm>
        </p:grpSpPr>
        <p:sp>
          <p:nvSpPr>
            <p:cNvPr id="13386" name="Text Box 74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40</a:t>
              </a:r>
              <a:endParaRPr kumimoji="0" lang="ru-RU" altLang="ru-RU" sz="135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3387" name="Text Box 75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3388" name="Text Box 76"/>
          <p:cNvSpPr txBox="1">
            <a:spLocks noChangeArrowheads="1"/>
          </p:cNvSpPr>
          <p:nvPr/>
        </p:nvSpPr>
        <p:spPr bwMode="auto">
          <a:xfrm>
            <a:off x="6419850" y="2099072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12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см</a:t>
            </a:r>
          </a:p>
        </p:txBody>
      </p:sp>
      <p:sp>
        <p:nvSpPr>
          <p:cNvPr id="13389" name="Text Box 77"/>
          <p:cNvSpPr txBox="1">
            <a:spLocks noChangeArrowheads="1"/>
          </p:cNvSpPr>
          <p:nvPr/>
        </p:nvSpPr>
        <p:spPr bwMode="auto">
          <a:xfrm>
            <a:off x="5913835" y="3378994"/>
            <a:ext cx="8581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11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см</a:t>
            </a:r>
          </a:p>
        </p:txBody>
      </p:sp>
      <p:sp>
        <p:nvSpPr>
          <p:cNvPr id="13391" name="Text Box 79"/>
          <p:cNvSpPr txBox="1">
            <a:spLocks noChangeArrowheads="1"/>
          </p:cNvSpPr>
          <p:nvPr/>
        </p:nvSpPr>
        <p:spPr bwMode="auto">
          <a:xfrm>
            <a:off x="4062412" y="4508897"/>
            <a:ext cx="333746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1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0959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3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3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3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33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/>
      <p:bldP spid="13321" grpId="0"/>
      <p:bldP spid="13322" grpId="0"/>
      <p:bldP spid="13325" grpId="0"/>
      <p:bldP spid="13327" grpId="0"/>
      <p:bldP spid="13332" grpId="0"/>
      <p:bldP spid="13333" grpId="0"/>
      <p:bldP spid="13334" grpId="0"/>
      <p:bldP spid="13334" grpId="1"/>
      <p:bldP spid="13367" grpId="0"/>
      <p:bldP spid="13368" grpId="0"/>
      <p:bldP spid="13369" grpId="0"/>
      <p:bldP spid="13388" grpId="0"/>
      <p:bldP spid="13389" grpId="0"/>
      <p:bldP spid="13391" grpId="0"/>
      <p:bldP spid="1339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/>
              <a:t>Найдите отношение сходственных сторон треугольников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276350" y="3602832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112419" y="1193007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198144" y="3526632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965972" y="4194572"/>
            <a:ext cx="5002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АС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962401" y="4533900"/>
            <a:ext cx="51167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МК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4037410" y="4530329"/>
            <a:ext cx="2857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4368403" y="4349354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4346" name="Group 10"/>
          <p:cNvGrpSpPr>
            <a:grpSpLocks/>
          </p:cNvGrpSpPr>
          <p:nvPr/>
        </p:nvGrpSpPr>
        <p:grpSpPr bwMode="auto">
          <a:xfrm>
            <a:off x="4661296" y="4201718"/>
            <a:ext cx="314941" cy="708422"/>
            <a:chOff x="813" y="3138"/>
            <a:chExt cx="415" cy="595"/>
          </a:xfrm>
        </p:grpSpPr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816" y="3138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</a:t>
              </a:r>
            </a:p>
          </p:txBody>
        </p:sp>
        <p:sp>
          <p:nvSpPr>
            <p:cNvPr id="14348" name="Text Box 12"/>
            <p:cNvSpPr txBox="1">
              <a:spLocks noChangeArrowheads="1"/>
            </p:cNvSpPr>
            <p:nvPr/>
          </p:nvSpPr>
          <p:spPr bwMode="auto">
            <a:xfrm>
              <a:off x="813" y="3423"/>
              <a:ext cx="412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</a:t>
              </a:r>
              <a:endPara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4349" name="Line 13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590800" y="3593306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8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499992" y="1923678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0 см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4666060" y="4233863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1497806" y="1368029"/>
            <a:ext cx="2676525" cy="2201465"/>
          </a:xfrm>
          <a:prstGeom prst="triangle">
            <a:avLst>
              <a:gd name="adj" fmla="val 96218"/>
            </a:avLst>
          </a:prstGeom>
          <a:solidFill>
            <a:srgbClr val="E2E2E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354" name="AutoShape 18"/>
          <p:cNvSpPr>
            <a:spLocks noChangeArrowheads="1"/>
          </p:cNvSpPr>
          <p:nvPr/>
        </p:nvSpPr>
        <p:spPr bwMode="auto">
          <a:xfrm rot="13181937">
            <a:off x="4961335" y="2146697"/>
            <a:ext cx="2270522" cy="1833563"/>
          </a:xfrm>
          <a:prstGeom prst="triangle">
            <a:avLst>
              <a:gd name="adj" fmla="val 95662"/>
            </a:avLst>
          </a:prstGeom>
          <a:solidFill>
            <a:srgbClr val="FFEEBD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539853" y="3126582"/>
            <a:ext cx="3561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Р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5652120" y="1275606"/>
            <a:ext cx="3417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</a:t>
            </a:r>
          </a:p>
        </p:txBody>
      </p:sp>
      <p:sp>
        <p:nvSpPr>
          <p:cNvPr id="14357" name="Text Box 21"/>
          <p:cNvSpPr txBox="1">
            <a:spLocks noChangeArrowheads="1"/>
          </p:cNvSpPr>
          <p:nvPr/>
        </p:nvSpPr>
        <p:spPr bwMode="auto">
          <a:xfrm>
            <a:off x="7502129" y="3103960"/>
            <a:ext cx="3167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</a:t>
            </a:r>
          </a:p>
        </p:txBody>
      </p:sp>
      <p:grpSp>
        <p:nvGrpSpPr>
          <p:cNvPr id="14358" name="Group 22"/>
          <p:cNvGrpSpPr>
            <a:grpSpLocks/>
          </p:cNvGrpSpPr>
          <p:nvPr/>
        </p:nvGrpSpPr>
        <p:grpSpPr bwMode="auto">
          <a:xfrm>
            <a:off x="1825231" y="3184921"/>
            <a:ext cx="456010" cy="353615"/>
            <a:chOff x="2566" y="1450"/>
            <a:chExt cx="383" cy="297"/>
          </a:xfrm>
        </p:grpSpPr>
        <p:sp>
          <p:nvSpPr>
            <p:cNvPr id="14359" name="Text Box 23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35</a:t>
              </a:r>
            </a:p>
          </p:txBody>
        </p:sp>
        <p:sp>
          <p:nvSpPr>
            <p:cNvPr id="14360" name="Text Box 24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361" name="Group 25"/>
          <p:cNvGrpSpPr>
            <a:grpSpLocks/>
          </p:cNvGrpSpPr>
          <p:nvPr/>
        </p:nvGrpSpPr>
        <p:grpSpPr bwMode="auto">
          <a:xfrm>
            <a:off x="4932763" y="2730102"/>
            <a:ext cx="456010" cy="353615"/>
            <a:chOff x="2566" y="1450"/>
            <a:chExt cx="383" cy="297"/>
          </a:xfrm>
        </p:grpSpPr>
        <p:sp>
          <p:nvSpPr>
            <p:cNvPr id="14362" name="Text Box 26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60</a:t>
              </a:r>
            </a:p>
          </p:txBody>
        </p:sp>
        <p:sp>
          <p:nvSpPr>
            <p:cNvPr id="14363" name="Text Box 27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364" name="Group 28"/>
          <p:cNvGrpSpPr>
            <a:grpSpLocks/>
          </p:cNvGrpSpPr>
          <p:nvPr/>
        </p:nvGrpSpPr>
        <p:grpSpPr bwMode="auto">
          <a:xfrm>
            <a:off x="3720706" y="1609724"/>
            <a:ext cx="456010" cy="353615"/>
            <a:chOff x="2566" y="1450"/>
            <a:chExt cx="383" cy="297"/>
          </a:xfrm>
        </p:grpSpPr>
        <p:sp>
          <p:nvSpPr>
            <p:cNvPr id="14365" name="Text Box 29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60</a:t>
              </a:r>
            </a:p>
          </p:txBody>
        </p:sp>
        <p:sp>
          <p:nvSpPr>
            <p:cNvPr id="14366" name="Text Box 30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367" name="Group 31"/>
          <p:cNvGrpSpPr>
            <a:grpSpLocks/>
          </p:cNvGrpSpPr>
          <p:nvPr/>
        </p:nvGrpSpPr>
        <p:grpSpPr bwMode="auto">
          <a:xfrm>
            <a:off x="5661425" y="1720452"/>
            <a:ext cx="456010" cy="353615"/>
            <a:chOff x="2566" y="1450"/>
            <a:chExt cx="383" cy="297"/>
          </a:xfrm>
        </p:grpSpPr>
        <p:sp>
          <p:nvSpPr>
            <p:cNvPr id="14368" name="Text Box 32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85</a:t>
              </a:r>
            </a:p>
          </p:txBody>
        </p:sp>
        <p:sp>
          <p:nvSpPr>
            <p:cNvPr id="14369" name="Text Box 33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370" name="Group 34"/>
          <p:cNvGrpSpPr>
            <a:grpSpLocks/>
          </p:cNvGrpSpPr>
          <p:nvPr/>
        </p:nvGrpSpPr>
        <p:grpSpPr bwMode="auto">
          <a:xfrm>
            <a:off x="3799288" y="3162299"/>
            <a:ext cx="456010" cy="353615"/>
            <a:chOff x="2566" y="1450"/>
            <a:chExt cx="383" cy="297"/>
          </a:xfrm>
        </p:grpSpPr>
        <p:sp>
          <p:nvSpPr>
            <p:cNvPr id="14371" name="Text Box 35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85</a:t>
              </a:r>
            </a:p>
          </p:txBody>
        </p:sp>
        <p:sp>
          <p:nvSpPr>
            <p:cNvPr id="14372" name="Text Box 36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4373" name="Group 37"/>
          <p:cNvGrpSpPr>
            <a:grpSpLocks/>
          </p:cNvGrpSpPr>
          <p:nvPr/>
        </p:nvGrpSpPr>
        <p:grpSpPr bwMode="auto">
          <a:xfrm>
            <a:off x="6843716" y="2751533"/>
            <a:ext cx="456010" cy="353615"/>
            <a:chOff x="2566" y="1450"/>
            <a:chExt cx="383" cy="297"/>
          </a:xfrm>
        </p:grpSpPr>
        <p:sp>
          <p:nvSpPr>
            <p:cNvPr id="14374" name="Text Box 38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35</a:t>
              </a:r>
            </a:p>
          </p:txBody>
        </p:sp>
        <p:sp>
          <p:nvSpPr>
            <p:cNvPr id="14375" name="Text Box 39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4376" name="Text Box 40"/>
          <p:cNvSpPr txBox="1">
            <a:spLocks noChangeArrowheads="1"/>
          </p:cNvSpPr>
          <p:nvPr/>
        </p:nvSpPr>
        <p:spPr bwMode="auto">
          <a:xfrm>
            <a:off x="6660232" y="1995686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5 см</a:t>
            </a:r>
          </a:p>
        </p:txBody>
      </p:sp>
      <p:sp>
        <p:nvSpPr>
          <p:cNvPr id="14377" name="Text Box 41"/>
          <p:cNvSpPr txBox="1">
            <a:spLocks noChangeArrowheads="1"/>
          </p:cNvSpPr>
          <p:nvPr/>
        </p:nvSpPr>
        <p:spPr bwMode="auto">
          <a:xfrm>
            <a:off x="5903119" y="3136106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7 см</a:t>
            </a:r>
          </a:p>
        </p:txBody>
      </p:sp>
      <p:sp>
        <p:nvSpPr>
          <p:cNvPr id="14378" name="Text Box 42"/>
          <p:cNvSpPr txBox="1">
            <a:spLocks noChangeArrowheads="1"/>
          </p:cNvSpPr>
          <p:nvPr/>
        </p:nvSpPr>
        <p:spPr bwMode="auto">
          <a:xfrm>
            <a:off x="4032647" y="4499372"/>
            <a:ext cx="333746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1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0008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14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  <p:bldP spid="14343" grpId="0"/>
      <p:bldP spid="14345" grpId="0"/>
      <p:bldP spid="14350" grpId="0"/>
      <p:bldP spid="14351" grpId="0"/>
      <p:bldP spid="14352" grpId="0"/>
      <p:bldP spid="14352" grpId="1"/>
      <p:bldP spid="14355" grpId="0"/>
      <p:bldP spid="14356" grpId="0"/>
      <p:bldP spid="14357" grpId="0"/>
      <p:bldP spid="14376" grpId="0"/>
      <p:bldP spid="14377" grpId="0"/>
      <p:bldP spid="14378" grpId="0"/>
      <p:bldP spid="1437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8" name="AutoShape 18"/>
          <p:cNvSpPr>
            <a:spLocks noChangeArrowheads="1"/>
          </p:cNvSpPr>
          <p:nvPr/>
        </p:nvSpPr>
        <p:spPr bwMode="auto">
          <a:xfrm rot="6363726">
            <a:off x="4943476" y="1625204"/>
            <a:ext cx="2241947" cy="2453878"/>
          </a:xfrm>
          <a:prstGeom prst="triangle">
            <a:avLst>
              <a:gd name="adj" fmla="val 67574"/>
            </a:avLst>
          </a:prstGeom>
          <a:solidFill>
            <a:srgbClr val="FFEEBD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/>
              <a:t>Найдите отношение сходственных сторон треугольников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691680" y="3507854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059832" y="1347614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693319" y="3537348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965972" y="4194572"/>
            <a:ext cx="4975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ВС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962401" y="4533900"/>
            <a:ext cx="53091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МР</a:t>
            </a: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037410" y="4530329"/>
            <a:ext cx="2857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368403" y="4349354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4661297" y="4201718"/>
            <a:ext cx="443095" cy="708422"/>
            <a:chOff x="813" y="3138"/>
            <a:chExt cx="380" cy="595"/>
          </a:xfrm>
        </p:grpSpPr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815" y="3138"/>
              <a:ext cx="37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15</a:t>
              </a:r>
            </a:p>
          </p:txBody>
        </p: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813" y="3423"/>
              <a:ext cx="37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23</a:t>
              </a:r>
            </a:p>
          </p:txBody>
        </p:sp>
        <p:sp>
          <p:nvSpPr>
            <p:cNvPr id="15373" name="Line 13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3367088" y="2353866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15</a:t>
            </a:r>
            <a:r>
              <a:rPr kumimoji="0" lang="en-US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c</a:t>
            </a: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084168" y="2067694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25 см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695825" y="4252913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15377" name="AutoShape 17"/>
          <p:cNvSpPr>
            <a:spLocks noChangeArrowheads="1"/>
          </p:cNvSpPr>
          <p:nvPr/>
        </p:nvSpPr>
        <p:spPr bwMode="auto">
          <a:xfrm>
            <a:off x="2041922" y="1741885"/>
            <a:ext cx="1699022" cy="1827609"/>
          </a:xfrm>
          <a:prstGeom prst="triangle">
            <a:avLst>
              <a:gd name="adj" fmla="val 67218"/>
            </a:avLst>
          </a:prstGeom>
          <a:solidFill>
            <a:srgbClr val="E2E2E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4369594" y="3559969"/>
            <a:ext cx="35618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Р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5148064" y="1059582"/>
            <a:ext cx="3417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К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7098507" y="3548063"/>
            <a:ext cx="31670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М</a:t>
            </a:r>
          </a:p>
        </p:txBody>
      </p:sp>
      <p:grpSp>
        <p:nvGrpSpPr>
          <p:cNvPr id="15382" name="Group 22"/>
          <p:cNvGrpSpPr>
            <a:grpSpLocks/>
          </p:cNvGrpSpPr>
          <p:nvPr/>
        </p:nvGrpSpPr>
        <p:grpSpPr bwMode="auto">
          <a:xfrm>
            <a:off x="2934894" y="2045492"/>
            <a:ext cx="456010" cy="353615"/>
            <a:chOff x="2566" y="1450"/>
            <a:chExt cx="383" cy="297"/>
          </a:xfrm>
        </p:grpSpPr>
        <p:sp>
          <p:nvSpPr>
            <p:cNvPr id="15383" name="Text Box 23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50</a:t>
              </a:r>
            </a:p>
          </p:txBody>
        </p:sp>
        <p:sp>
          <p:nvSpPr>
            <p:cNvPr id="15384" name="Text Box 24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5385" name="Group 25"/>
          <p:cNvGrpSpPr>
            <a:grpSpLocks/>
          </p:cNvGrpSpPr>
          <p:nvPr/>
        </p:nvGrpSpPr>
        <p:grpSpPr bwMode="auto">
          <a:xfrm>
            <a:off x="5094688" y="1641871"/>
            <a:ext cx="456010" cy="353615"/>
            <a:chOff x="2566" y="1450"/>
            <a:chExt cx="383" cy="297"/>
          </a:xfrm>
        </p:grpSpPr>
        <p:sp>
          <p:nvSpPr>
            <p:cNvPr id="15386" name="Text Box 26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60</a:t>
              </a:r>
            </a:p>
          </p:txBody>
        </p:sp>
        <p:sp>
          <p:nvSpPr>
            <p:cNvPr id="15387" name="Text Box 27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5388" name="Group 28"/>
          <p:cNvGrpSpPr>
            <a:grpSpLocks/>
          </p:cNvGrpSpPr>
          <p:nvPr/>
        </p:nvGrpSpPr>
        <p:grpSpPr bwMode="auto">
          <a:xfrm>
            <a:off x="3236122" y="3173015"/>
            <a:ext cx="456010" cy="353615"/>
            <a:chOff x="2566" y="1450"/>
            <a:chExt cx="383" cy="297"/>
          </a:xfrm>
        </p:grpSpPr>
        <p:sp>
          <p:nvSpPr>
            <p:cNvPr id="15389" name="Text Box 29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70</a:t>
              </a:r>
            </a:p>
          </p:txBody>
        </p:sp>
        <p:sp>
          <p:nvSpPr>
            <p:cNvPr id="15390" name="Text Box 30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5391" name="Group 31"/>
          <p:cNvGrpSpPr>
            <a:grpSpLocks/>
          </p:cNvGrpSpPr>
          <p:nvPr/>
        </p:nvGrpSpPr>
        <p:grpSpPr bwMode="auto">
          <a:xfrm>
            <a:off x="6417472" y="3173015"/>
            <a:ext cx="456010" cy="353615"/>
            <a:chOff x="2566" y="1450"/>
            <a:chExt cx="383" cy="297"/>
          </a:xfrm>
        </p:grpSpPr>
        <p:sp>
          <p:nvSpPr>
            <p:cNvPr id="15392" name="Text Box 32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50</a:t>
              </a:r>
            </a:p>
          </p:txBody>
        </p:sp>
        <p:sp>
          <p:nvSpPr>
            <p:cNvPr id="15393" name="Text Box 33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5394" name="Group 34"/>
          <p:cNvGrpSpPr>
            <a:grpSpLocks/>
          </p:cNvGrpSpPr>
          <p:nvPr/>
        </p:nvGrpSpPr>
        <p:grpSpPr bwMode="auto">
          <a:xfrm>
            <a:off x="2206231" y="3192065"/>
            <a:ext cx="456010" cy="353615"/>
            <a:chOff x="2566" y="1450"/>
            <a:chExt cx="383" cy="297"/>
          </a:xfrm>
        </p:grpSpPr>
        <p:sp>
          <p:nvSpPr>
            <p:cNvPr id="15395" name="Text Box 35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60</a:t>
              </a:r>
            </a:p>
          </p:txBody>
        </p:sp>
        <p:sp>
          <p:nvSpPr>
            <p:cNvPr id="15396" name="Text Box 36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5397" name="Group 37"/>
          <p:cNvGrpSpPr>
            <a:grpSpLocks/>
          </p:cNvGrpSpPr>
          <p:nvPr/>
        </p:nvGrpSpPr>
        <p:grpSpPr bwMode="auto">
          <a:xfrm>
            <a:off x="4705354" y="3184921"/>
            <a:ext cx="456010" cy="353615"/>
            <a:chOff x="2566" y="1450"/>
            <a:chExt cx="383" cy="297"/>
          </a:xfrm>
        </p:grpSpPr>
        <p:sp>
          <p:nvSpPr>
            <p:cNvPr id="15398" name="Text Box 38"/>
            <p:cNvSpPr txBox="1">
              <a:spLocks noChangeArrowheads="1"/>
            </p:cNvSpPr>
            <p:nvPr/>
          </p:nvSpPr>
          <p:spPr bwMode="auto">
            <a:xfrm>
              <a:off x="2566" y="1495"/>
              <a:ext cx="317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350" b="1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70</a:t>
              </a:r>
            </a:p>
          </p:txBody>
        </p:sp>
        <p:sp>
          <p:nvSpPr>
            <p:cNvPr id="15399" name="Text Box 39"/>
            <p:cNvSpPr txBox="1">
              <a:spLocks noChangeArrowheads="1"/>
            </p:cNvSpPr>
            <p:nvPr/>
          </p:nvSpPr>
          <p:spPr bwMode="auto">
            <a:xfrm>
              <a:off x="2740" y="1450"/>
              <a:ext cx="209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900" b="0" i="0" u="none" strike="noStrike" kern="1200" cap="none" spc="0" normalizeH="0" baseline="0" noProof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ru-RU" altLang="ru-RU" sz="9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5400" name="Text Box 40"/>
          <p:cNvSpPr txBox="1">
            <a:spLocks noChangeArrowheads="1"/>
          </p:cNvSpPr>
          <p:nvPr/>
        </p:nvSpPr>
        <p:spPr bwMode="auto">
          <a:xfrm>
            <a:off x="4135822" y="2067694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20 см</a:t>
            </a:r>
          </a:p>
        </p:txBody>
      </p:sp>
      <p:sp>
        <p:nvSpPr>
          <p:cNvPr id="15401" name="Text Box 41"/>
          <p:cNvSpPr txBox="1">
            <a:spLocks noChangeArrowheads="1"/>
          </p:cNvSpPr>
          <p:nvPr/>
        </p:nvSpPr>
        <p:spPr bwMode="auto">
          <a:xfrm>
            <a:off x="5510213" y="3589735"/>
            <a:ext cx="87235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23 см</a:t>
            </a:r>
          </a:p>
        </p:txBody>
      </p:sp>
      <p:sp>
        <p:nvSpPr>
          <p:cNvPr id="15402" name="Text Box 42"/>
          <p:cNvSpPr txBox="1">
            <a:spLocks noChangeArrowheads="1"/>
          </p:cNvSpPr>
          <p:nvPr/>
        </p:nvSpPr>
        <p:spPr bwMode="auto">
          <a:xfrm>
            <a:off x="4039791" y="4498181"/>
            <a:ext cx="333746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100" b="0" i="0" u="none" strike="noStrike" kern="1200" cap="none" spc="0" normalizeH="0" baseline="0" noProof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9791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7" grpId="0"/>
      <p:bldP spid="15369" grpId="0"/>
      <p:bldP spid="15374" grpId="0"/>
      <p:bldP spid="15375" grpId="0"/>
      <p:bldP spid="15376" grpId="0"/>
      <p:bldP spid="15376" grpId="1"/>
      <p:bldP spid="15379" grpId="0"/>
      <p:bldP spid="15380" grpId="0"/>
      <p:bldP spid="15381" grpId="0"/>
      <p:bldP spid="15400" grpId="0"/>
      <p:bldP spid="15401" grpId="0"/>
      <p:bldP spid="15402" grpId="0"/>
      <p:bldP spid="1540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339502"/>
            <a:ext cx="7158037" cy="792783"/>
          </a:xfrm>
        </p:spPr>
        <p:txBody>
          <a:bodyPr/>
          <a:lstStyle/>
          <a:p>
            <a:r>
              <a:rPr lang="ru-RU" altLang="ru-RU" sz="2400" b="1" dirty="0" smtClean="0"/>
              <a:t>Дано: </a:t>
            </a:r>
            <a:r>
              <a:rPr lang="en-US" altLang="ru-RU" sz="2400" b="1" dirty="0" smtClean="0"/>
              <a:t>AD</a:t>
            </a:r>
            <a:r>
              <a:rPr lang="ru-RU" altLang="ru-RU" sz="2400" b="1" dirty="0" smtClean="0"/>
              <a:t> – биссектриса </a:t>
            </a:r>
            <a:r>
              <a:rPr lang="ru-RU" altLang="ru-RU" sz="2400" b="1" smtClean="0">
                <a:latin typeface="Cambria Math" panose="02040503050406030204" pitchFamily="18" charset="0"/>
                <a:ea typeface="Cambria Math" panose="02040503050406030204" pitchFamily="18" charset="0"/>
              </a:rPr>
              <a:t>∠</a:t>
            </a:r>
            <a:r>
              <a:rPr lang="ru-RU" altLang="ru-RU" sz="2400" b="1" smtClean="0"/>
              <a:t>А </a:t>
            </a:r>
            <a:r>
              <a:rPr lang="ru-RU" altLang="ru-RU" sz="2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∆</a:t>
            </a:r>
            <a:r>
              <a:rPr lang="ru-RU" altLang="ru-RU" sz="2400" b="1" dirty="0" smtClean="0"/>
              <a:t>АВС</a:t>
            </a:r>
            <a:br>
              <a:rPr lang="ru-RU" altLang="ru-RU" sz="2400" b="1" dirty="0" smtClean="0"/>
            </a:br>
            <a:r>
              <a:rPr lang="ru-RU" altLang="ru-RU" sz="2400" b="1" dirty="0" smtClean="0"/>
              <a:t>Найти: </a:t>
            </a:r>
            <a:r>
              <a:rPr lang="en-US" altLang="ru-RU" sz="2400" b="1" dirty="0" smtClean="0"/>
              <a:t>BD</a:t>
            </a:r>
            <a:r>
              <a:rPr lang="ru-RU" altLang="ru-RU" sz="2400" b="1" dirty="0" smtClean="0"/>
              <a:t> : </a:t>
            </a:r>
            <a:r>
              <a:rPr lang="en-US" altLang="ru-RU" sz="2400" b="1" dirty="0" smtClean="0"/>
              <a:t>DC</a:t>
            </a:r>
            <a:endParaRPr lang="ru-RU" altLang="ru-RU" sz="2400" b="1" dirty="0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267744" y="3003798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923928" y="1059582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444208" y="3003798"/>
            <a:ext cx="37061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С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965972" y="4194572"/>
            <a:ext cx="5052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</a:t>
            </a:r>
            <a:r>
              <a:rPr kumimoji="0" lang="en-US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</a:t>
            </a:r>
            <a:endParaRPr kumimoji="0" lang="ru-RU" altLang="ru-RU" sz="18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962401" y="4533900"/>
            <a:ext cx="51809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DC</a:t>
            </a:r>
            <a:endParaRPr kumimoji="0" lang="ru-RU" altLang="ru-RU" sz="18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037410" y="4530329"/>
            <a:ext cx="2857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4368403" y="4349354"/>
            <a:ext cx="31931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ru-RU" sz="180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=</a:t>
            </a:r>
            <a:endParaRPr kumimoji="0" lang="ru-RU" altLang="ru-RU" sz="180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4661297" y="4201718"/>
            <a:ext cx="443095" cy="708422"/>
            <a:chOff x="813" y="3138"/>
            <a:chExt cx="380" cy="595"/>
          </a:xfrm>
        </p:grpSpPr>
        <p:sp>
          <p:nvSpPr>
            <p:cNvPr id="15371" name="Text Box 11"/>
            <p:cNvSpPr txBox="1">
              <a:spLocks noChangeArrowheads="1"/>
            </p:cNvSpPr>
            <p:nvPr/>
          </p:nvSpPr>
          <p:spPr bwMode="auto">
            <a:xfrm>
              <a:off x="815" y="3138"/>
              <a:ext cx="37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</a:t>
              </a:r>
              <a:r>
                <a:rPr kumimoji="0" lang="en-US" altLang="ru-RU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</a:t>
              </a:r>
              <a:endPara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5372" name="Text Box 12"/>
            <p:cNvSpPr txBox="1">
              <a:spLocks noChangeArrowheads="1"/>
            </p:cNvSpPr>
            <p:nvPr/>
          </p:nvSpPr>
          <p:spPr bwMode="auto">
            <a:xfrm>
              <a:off x="813" y="3423"/>
              <a:ext cx="378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16</a:t>
              </a:r>
              <a:endParaRPr kumimoji="0" lang="ru-RU" alt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5373" name="Line 13"/>
            <p:cNvSpPr>
              <a:spLocks noChangeShapeType="1"/>
            </p:cNvSpPr>
            <p:nvPr/>
          </p:nvSpPr>
          <p:spPr bwMode="auto">
            <a:xfrm>
              <a:off x="876" y="3420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50" b="0" i="0" u="none" strike="noStrike" kern="1200" cap="none" spc="0" normalizeH="0" baseline="0" noProof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2987824" y="1923678"/>
            <a:ext cx="470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12</a:t>
            </a: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716016" y="4299942"/>
            <a:ext cx="377026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700" b="0" i="0" u="none" strike="noStrike" kern="120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?</a:t>
            </a:r>
          </a:p>
        </p:txBody>
      </p:sp>
      <p:sp>
        <p:nvSpPr>
          <p:cNvPr id="15377" name="AutoShape 17"/>
          <p:cNvSpPr>
            <a:spLocks noChangeArrowheads="1"/>
          </p:cNvSpPr>
          <p:nvPr/>
        </p:nvSpPr>
        <p:spPr bwMode="auto">
          <a:xfrm>
            <a:off x="2730897" y="1419622"/>
            <a:ext cx="3682206" cy="1827609"/>
          </a:xfrm>
          <a:prstGeom prst="triangle">
            <a:avLst>
              <a:gd name="adj" fmla="val 41527"/>
            </a:avLst>
          </a:prstGeom>
          <a:solidFill>
            <a:srgbClr val="E2E2E2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350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3291830"/>
            <a:ext cx="470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2000" b="1" dirty="0" smtClean="0">
                <a:solidFill>
                  <a:srgbClr val="292929"/>
                </a:solidFill>
                <a:latin typeface="Arial" panose="020B0604020202020204" pitchFamily="34" charset="0"/>
              </a:rPr>
              <a:t>16</a:t>
            </a:r>
            <a:endParaRPr lang="ru-RU" altLang="ru-RU" sz="2000" b="1" dirty="0">
              <a:solidFill>
                <a:srgbClr val="292929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Прямая соединительная линия 3"/>
          <p:cNvCxnSpPr>
            <a:stCxn id="15377" idx="2"/>
          </p:cNvCxnSpPr>
          <p:nvPr/>
        </p:nvCxnSpPr>
        <p:spPr>
          <a:xfrm flipV="1">
            <a:off x="2730897" y="2211710"/>
            <a:ext cx="2489175" cy="10355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олилиния 45"/>
          <p:cNvSpPr/>
          <p:nvPr/>
        </p:nvSpPr>
        <p:spPr>
          <a:xfrm rot="10343294" flipV="1">
            <a:off x="3145523" y="2798109"/>
            <a:ext cx="116650" cy="214359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олилиния 46"/>
          <p:cNvSpPr/>
          <p:nvPr/>
        </p:nvSpPr>
        <p:spPr>
          <a:xfrm rot="10343294" flipV="1">
            <a:off x="3289774" y="3010595"/>
            <a:ext cx="116179" cy="217882"/>
          </a:xfrm>
          <a:custGeom>
            <a:avLst/>
            <a:gdLst>
              <a:gd name="connsiteX0" fmla="*/ 77258 w 77258"/>
              <a:gd name="connsiteY0" fmla="*/ 0 h 161925"/>
              <a:gd name="connsiteX1" fmla="*/ 10583 w 77258"/>
              <a:gd name="connsiteY1" fmla="*/ 66675 h 161925"/>
              <a:gd name="connsiteX2" fmla="*/ 1058 w 77258"/>
              <a:gd name="connsiteY2" fmla="*/ 161925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258" h="161925">
                <a:moveTo>
                  <a:pt x="77258" y="0"/>
                </a:moveTo>
                <a:cubicBezTo>
                  <a:pt x="50270" y="19844"/>
                  <a:pt x="23283" y="39688"/>
                  <a:pt x="10583" y="66675"/>
                </a:cubicBezTo>
                <a:cubicBezTo>
                  <a:pt x="-2117" y="93662"/>
                  <a:pt x="-530" y="127793"/>
                  <a:pt x="1058" y="161925"/>
                </a:cubicBezTo>
              </a:path>
            </a:pathLst>
          </a:custGeom>
          <a:ln w="38100">
            <a:solidFill>
              <a:srgbClr val="0033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85167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ru-RU" sz="2000" b="1" dirty="0" smtClean="0">
                <a:solidFill>
                  <a:srgbClr val="292929"/>
                </a:solidFill>
                <a:latin typeface="Arial" panose="020B0604020202020204" pitchFamily="34" charset="0"/>
              </a:rPr>
              <a:t>D</a:t>
            </a:r>
            <a:endParaRPr lang="ru-RU" altLang="ru-RU" sz="2000" b="1" dirty="0">
              <a:solidFill>
                <a:srgbClr val="29292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88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6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дея">
  <a:themeElements>
    <a:clrScheme name="Идея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Иде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Идея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я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я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872</Words>
  <Application>Microsoft Office PowerPoint</Application>
  <PresentationFormat>Экран (16:9)</PresentationFormat>
  <Paragraphs>402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Calibri</vt:lpstr>
      <vt:lpstr>Cambria Math</vt:lpstr>
      <vt:lpstr>Times New Roman</vt:lpstr>
      <vt:lpstr>Wingdings</vt:lpstr>
      <vt:lpstr>Тема Office</vt:lpstr>
      <vt:lpstr>Идея</vt:lpstr>
      <vt:lpstr>Урок 27 </vt:lpstr>
      <vt:lpstr>Вопросы</vt:lpstr>
      <vt:lpstr>Найдите отношение отрезков</vt:lpstr>
      <vt:lpstr>Найдите отношение отрезков</vt:lpstr>
      <vt:lpstr>Найдите отношение отрезков</vt:lpstr>
      <vt:lpstr>Найдите отношение сходственных сторон треугольников</vt:lpstr>
      <vt:lpstr>Найдите отношение сходственных сторон треугольников</vt:lpstr>
      <vt:lpstr>Найдите отношение сходственных сторон треугольников</vt:lpstr>
      <vt:lpstr>Дано: AD – биссектриса ∠А ∆АВС Найти: BD : DC</vt:lpstr>
      <vt:lpstr>Проверка домашнего задания</vt:lpstr>
      <vt:lpstr>№ 641(в)</vt:lpstr>
      <vt:lpstr> № 643(б) </vt:lpstr>
      <vt:lpstr> № 644 </vt:lpstr>
      <vt:lpstr>Презентация PowerPoint</vt:lpstr>
      <vt:lpstr>Презентация PowerPoint</vt:lpstr>
      <vt:lpstr>Презентация PowerPoint</vt:lpstr>
      <vt:lpstr>Презентация PowerPoint</vt:lpstr>
      <vt:lpstr>Решаем в классе</vt:lpstr>
      <vt:lpstr>№ 651</vt:lpstr>
      <vt:lpstr>№ 655</vt:lpstr>
      <vt:lpstr>№ 652</vt:lpstr>
      <vt:lpstr>№ 649</vt:lpstr>
      <vt:lpstr>Домашнее задание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62</cp:revision>
  <dcterms:created xsi:type="dcterms:W3CDTF">2014-09-22T07:48:19Z</dcterms:created>
  <dcterms:modified xsi:type="dcterms:W3CDTF">2024-01-06T01:17:34Z</dcterms:modified>
</cp:coreProperties>
</file>