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3" r:id="rId3"/>
    <p:sldId id="267" r:id="rId4"/>
    <p:sldId id="282" r:id="rId5"/>
    <p:sldId id="283" r:id="rId6"/>
    <p:sldId id="284" r:id="rId7"/>
    <p:sldId id="285" r:id="rId8"/>
    <p:sldId id="256" r:id="rId9"/>
    <p:sldId id="258" r:id="rId10"/>
    <p:sldId id="259" r:id="rId11"/>
    <p:sldId id="260" r:id="rId12"/>
    <p:sldId id="265" r:id="rId13"/>
    <p:sldId id="274" r:id="rId14"/>
    <p:sldId id="275" r:id="rId15"/>
    <p:sldId id="276" r:id="rId16"/>
    <p:sldId id="269" r:id="rId17"/>
    <p:sldId id="277" r:id="rId18"/>
    <p:sldId id="278" r:id="rId19"/>
    <p:sldId id="279" r:id="rId20"/>
    <p:sldId id="280" r:id="rId21"/>
    <p:sldId id="281" r:id="rId22"/>
    <p:sldId id="270" r:id="rId23"/>
    <p:sldId id="271" r:id="rId24"/>
    <p:sldId id="272" r:id="rId25"/>
    <p:sldId id="261" r:id="rId26"/>
    <p:sldId id="262" r:id="rId2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822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0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7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openxmlformats.org/officeDocument/2006/relationships/image" Target="../media/image65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105.png"/><Relationship Id="rId3" Type="http://schemas.openxmlformats.org/officeDocument/2006/relationships/image" Target="../media/image101.png"/><Relationship Id="rId12" Type="http://schemas.openxmlformats.org/officeDocument/2006/relationships/image" Target="../media/image104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88.png"/><Relationship Id="rId10" Type="http://schemas.openxmlformats.org/officeDocument/2006/relationships/image" Target="../media/image103.png"/><Relationship Id="rId9" Type="http://schemas.openxmlformats.org/officeDocument/2006/relationships/image" Target="../media/image10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13" Type="http://schemas.openxmlformats.org/officeDocument/2006/relationships/image" Target="../media/image116.png"/><Relationship Id="rId3" Type="http://schemas.openxmlformats.org/officeDocument/2006/relationships/image" Target="../media/image106.png"/><Relationship Id="rId7" Type="http://schemas.openxmlformats.org/officeDocument/2006/relationships/image" Target="../media/image110.png"/><Relationship Id="rId12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9.png"/><Relationship Id="rId11" Type="http://schemas.openxmlformats.org/officeDocument/2006/relationships/image" Target="../media/image114.png"/><Relationship Id="rId5" Type="http://schemas.openxmlformats.org/officeDocument/2006/relationships/image" Target="../media/image108.png"/><Relationship Id="rId15" Type="http://schemas.openxmlformats.org/officeDocument/2006/relationships/image" Target="../media/image118.png"/><Relationship Id="rId10" Type="http://schemas.openxmlformats.org/officeDocument/2006/relationships/image" Target="../media/image113.png"/><Relationship Id="rId4" Type="http://schemas.openxmlformats.org/officeDocument/2006/relationships/image" Target="../media/image107.png"/><Relationship Id="rId9" Type="http://schemas.openxmlformats.org/officeDocument/2006/relationships/image" Target="../media/image112.png"/><Relationship Id="rId14" Type="http://schemas.openxmlformats.org/officeDocument/2006/relationships/image" Target="../media/image11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0.png"/><Relationship Id="rId13" Type="http://schemas.openxmlformats.org/officeDocument/2006/relationships/image" Target="../media/image570.png"/><Relationship Id="rId18" Type="http://schemas.openxmlformats.org/officeDocument/2006/relationships/image" Target="../media/image620.png"/><Relationship Id="rId26" Type="http://schemas.openxmlformats.org/officeDocument/2006/relationships/image" Target="../media/image700.png"/><Relationship Id="rId3" Type="http://schemas.openxmlformats.org/officeDocument/2006/relationships/image" Target="../media/image410.png"/><Relationship Id="rId21" Type="http://schemas.openxmlformats.org/officeDocument/2006/relationships/image" Target="../media/image650.png"/><Relationship Id="rId7" Type="http://schemas.openxmlformats.org/officeDocument/2006/relationships/image" Target="../media/image450.png"/><Relationship Id="rId12" Type="http://schemas.openxmlformats.org/officeDocument/2006/relationships/image" Target="../media/image500.png"/><Relationship Id="rId17" Type="http://schemas.openxmlformats.org/officeDocument/2006/relationships/image" Target="../media/image611.png"/><Relationship Id="rId25" Type="http://schemas.openxmlformats.org/officeDocument/2006/relationships/image" Target="../media/image690.png"/><Relationship Id="rId33" Type="http://schemas.openxmlformats.org/officeDocument/2006/relationships/image" Target="../media/image77.png"/><Relationship Id="rId16" Type="http://schemas.openxmlformats.org/officeDocument/2006/relationships/image" Target="../media/image600.png"/><Relationship Id="rId20" Type="http://schemas.openxmlformats.org/officeDocument/2006/relationships/image" Target="../media/image640.png"/><Relationship Id="rId29" Type="http://schemas.openxmlformats.org/officeDocument/2006/relationships/image" Target="../media/image7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0.png"/><Relationship Id="rId11" Type="http://schemas.openxmlformats.org/officeDocument/2006/relationships/image" Target="../media/image490.png"/><Relationship Id="rId24" Type="http://schemas.openxmlformats.org/officeDocument/2006/relationships/image" Target="../media/image680.png"/><Relationship Id="rId32" Type="http://schemas.openxmlformats.org/officeDocument/2006/relationships/image" Target="../media/image76.png"/><Relationship Id="rId5" Type="http://schemas.openxmlformats.org/officeDocument/2006/relationships/image" Target="../media/image430.png"/><Relationship Id="rId15" Type="http://schemas.openxmlformats.org/officeDocument/2006/relationships/image" Target="../media/image590.png"/><Relationship Id="rId23" Type="http://schemas.openxmlformats.org/officeDocument/2006/relationships/image" Target="../media/image670.png"/><Relationship Id="rId28" Type="http://schemas.openxmlformats.org/officeDocument/2006/relationships/image" Target="../media/image720.png"/><Relationship Id="rId10" Type="http://schemas.openxmlformats.org/officeDocument/2006/relationships/image" Target="../media/image480.png"/><Relationship Id="rId19" Type="http://schemas.openxmlformats.org/officeDocument/2006/relationships/image" Target="../media/image630.png"/><Relationship Id="rId31" Type="http://schemas.openxmlformats.org/officeDocument/2006/relationships/image" Target="../media/image75.png"/><Relationship Id="rId4" Type="http://schemas.openxmlformats.org/officeDocument/2006/relationships/image" Target="../media/image420.png"/><Relationship Id="rId9" Type="http://schemas.openxmlformats.org/officeDocument/2006/relationships/image" Target="../media/image470.png"/><Relationship Id="rId14" Type="http://schemas.openxmlformats.org/officeDocument/2006/relationships/image" Target="../media/image580.png"/><Relationship Id="rId22" Type="http://schemas.openxmlformats.org/officeDocument/2006/relationships/image" Target="../media/image660.png"/><Relationship Id="rId27" Type="http://schemas.openxmlformats.org/officeDocument/2006/relationships/image" Target="../media/image710.png"/><Relationship Id="rId30" Type="http://schemas.openxmlformats.org/officeDocument/2006/relationships/image" Target="../media/image74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13" Type="http://schemas.openxmlformats.org/officeDocument/2006/relationships/image" Target="../media/image94.png"/><Relationship Id="rId18" Type="http://schemas.openxmlformats.org/officeDocument/2006/relationships/image" Target="../media/image99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12" Type="http://schemas.openxmlformats.org/officeDocument/2006/relationships/image" Target="../media/image93.png"/><Relationship Id="rId17" Type="http://schemas.openxmlformats.org/officeDocument/2006/relationships/image" Target="../media/image98.png"/><Relationship Id="rId16" Type="http://schemas.openxmlformats.org/officeDocument/2006/relationships/image" Target="../media/image9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png"/><Relationship Id="rId11" Type="http://schemas.openxmlformats.org/officeDocument/2006/relationships/image" Target="../media/image92.png"/><Relationship Id="rId5" Type="http://schemas.openxmlformats.org/officeDocument/2006/relationships/image" Target="../media/image80.png"/><Relationship Id="rId15" Type="http://schemas.openxmlformats.org/officeDocument/2006/relationships/image" Target="../media/image96.png"/><Relationship Id="rId10" Type="http://schemas.openxmlformats.org/officeDocument/2006/relationships/image" Target="../media/image91.png"/><Relationship Id="rId19" Type="http://schemas.openxmlformats.org/officeDocument/2006/relationships/image" Target="../media/image100.png"/><Relationship Id="rId4" Type="http://schemas.openxmlformats.org/officeDocument/2006/relationships/image" Target="../media/image79.png"/><Relationship Id="rId9" Type="http://schemas.openxmlformats.org/officeDocument/2006/relationships/image" Target="../media/image90.png"/><Relationship Id="rId14" Type="http://schemas.openxmlformats.org/officeDocument/2006/relationships/image" Target="../media/image9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10" Type="http://schemas.openxmlformats.org/officeDocument/2006/relationships/image" Target="../media/image3.png"/><Relationship Id="rId4" Type="http://schemas.openxmlformats.org/officeDocument/2006/relationships/image" Target="../media/image52.png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10.png"/><Relationship Id="rId18" Type="http://schemas.openxmlformats.org/officeDocument/2006/relationships/image" Target="../media/image9.png"/><Relationship Id="rId26" Type="http://schemas.openxmlformats.org/officeDocument/2006/relationships/image" Target="../media/image17.png"/><Relationship Id="rId21" Type="http://schemas.openxmlformats.org/officeDocument/2006/relationships/image" Target="../media/image12.png"/><Relationship Id="rId12" Type="http://schemas.openxmlformats.org/officeDocument/2006/relationships/image" Target="../media/image89.png"/><Relationship Id="rId17" Type="http://schemas.openxmlformats.org/officeDocument/2006/relationships/image" Target="../media/image84.png"/><Relationship Id="rId25" Type="http://schemas.openxmlformats.org/officeDocument/2006/relationships/image" Target="../media/image16.png"/><Relationship Id="rId2" Type="http://schemas.openxmlformats.org/officeDocument/2006/relationships/image" Target="../media/image8.png"/><Relationship Id="rId16" Type="http://schemas.openxmlformats.org/officeDocument/2006/relationships/image" Target="../media/image711.png"/><Relationship Id="rId20" Type="http://schemas.openxmlformats.org/officeDocument/2006/relationships/image" Target="../media/image11.png"/><Relationship Id="rId29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88.png"/><Relationship Id="rId24" Type="http://schemas.openxmlformats.org/officeDocument/2006/relationships/image" Target="../media/image15.png"/><Relationship Id="rId15" Type="http://schemas.openxmlformats.org/officeDocument/2006/relationships/image" Target="../media/image610.png"/><Relationship Id="rId23" Type="http://schemas.openxmlformats.org/officeDocument/2006/relationships/image" Target="../media/image14.png"/><Relationship Id="rId28" Type="http://schemas.openxmlformats.org/officeDocument/2006/relationships/image" Target="../media/image19.png"/><Relationship Id="rId10" Type="http://schemas.openxmlformats.org/officeDocument/2006/relationships/image" Target="../media/image87.png"/><Relationship Id="rId19" Type="http://schemas.openxmlformats.org/officeDocument/2006/relationships/image" Target="../media/image10.png"/><Relationship Id="rId31" Type="http://schemas.openxmlformats.org/officeDocument/2006/relationships/image" Target="../media/image22.png"/><Relationship Id="rId14" Type="http://schemas.openxmlformats.org/officeDocument/2006/relationships/image" Target="../media/image612.png"/><Relationship Id="rId22" Type="http://schemas.openxmlformats.org/officeDocument/2006/relationships/image" Target="../media/image13.png"/><Relationship Id="rId27" Type="http://schemas.openxmlformats.org/officeDocument/2006/relationships/image" Target="../media/image18.png"/><Relationship Id="rId30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Урок 28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Геометрия 8 класс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64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7210" y="220376"/>
            <a:ext cx="85675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рямая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параллельная одной из сторон треугольника, отсекает от него треугольник, подобный данному.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2719244" y="957448"/>
            <a:ext cx="3683818" cy="2292203"/>
            <a:chOff x="813304" y="414128"/>
            <a:chExt cx="3683818" cy="2292203"/>
          </a:xfrm>
        </p:grpSpPr>
        <p:sp>
          <p:nvSpPr>
            <p:cNvPr id="13" name="Равнобедренный треугольник 12"/>
            <p:cNvSpPr/>
            <p:nvPr/>
          </p:nvSpPr>
          <p:spPr>
            <a:xfrm>
              <a:off x="1248907" y="853378"/>
              <a:ext cx="2851517" cy="1636545"/>
            </a:xfrm>
            <a:prstGeom prst="triangle">
              <a:avLst>
                <a:gd name="adj" fmla="val 26852"/>
              </a:avLst>
            </a:pr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813304" y="2264211"/>
                  <a:ext cx="441146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b="1" i="1" dirty="0" smtClean="0">
                            <a:latin typeface="Cambria Math"/>
                            <a:cs typeface="Times New Roman" pitchFamily="18" charset="0"/>
                          </a:rPr>
                          <m:t>𝑨</m:t>
                        </m:r>
                      </m:oMath>
                    </m:oMathPara>
                  </a14:m>
                  <a:endParaRPr lang="ru-RU" sz="22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3304" y="2264211"/>
                  <a:ext cx="441146" cy="43088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t="-8571" r="-27778" b="-2857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1798468" y="414128"/>
                  <a:ext cx="458780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b="1" i="1" dirty="0" smtClean="0">
                            <a:latin typeface="Cambria Math"/>
                            <a:cs typeface="Times New Roman" pitchFamily="18" charset="0"/>
                          </a:rPr>
                          <m:t>𝑩</m:t>
                        </m:r>
                      </m:oMath>
                    </m:oMathPara>
                  </a14:m>
                  <a:endParaRPr lang="ru-RU" sz="22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98468" y="414128"/>
                  <a:ext cx="458780" cy="430887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8451" r="-25333" b="-2676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4055976" y="2275444"/>
                  <a:ext cx="441146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b="1" i="1" dirty="0" smtClean="0">
                            <a:latin typeface="Cambria Math"/>
                            <a:cs typeface="Times New Roman" pitchFamily="18" charset="0"/>
                          </a:rPr>
                          <m:t>𝑪</m:t>
                        </m:r>
                      </m:oMath>
                    </m:oMathPara>
                  </a14:m>
                  <a:endParaRPr lang="ru-RU" sz="22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55976" y="2275444"/>
                  <a:ext cx="441146" cy="430887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t="-8451" r="-27778" b="-2676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7" name="Прямая соединительная линия 16"/>
          <p:cNvCxnSpPr/>
          <p:nvPr/>
        </p:nvCxnSpPr>
        <p:spPr>
          <a:xfrm>
            <a:off x="2974792" y="2334220"/>
            <a:ext cx="3169176" cy="0"/>
          </a:xfrm>
          <a:prstGeom prst="line">
            <a:avLst/>
          </a:pr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077839" y="1934127"/>
                <a:ext cx="51328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1" dirty="0" smtClean="0">
                          <a:latin typeface="Cambria Math"/>
                          <a:cs typeface="Times New Roman" pitchFamily="18" charset="0"/>
                        </a:rPr>
                        <m:t>𝑴</m:t>
                      </m:r>
                    </m:oMath>
                  </m:oMathPara>
                </a14:m>
                <a:endParaRPr lang="ru-RU" sz="22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7839" y="1934127"/>
                <a:ext cx="513282" cy="430887"/>
              </a:xfrm>
              <a:prstGeom prst="rect">
                <a:avLst/>
              </a:prstGeom>
              <a:blipFill rotWithShape="1">
                <a:blip r:embed="rId6"/>
                <a:stretch>
                  <a:fillRect t="-8451" r="-22619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992913" y="1926302"/>
                <a:ext cx="470000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1" dirty="0" smtClean="0">
                          <a:latin typeface="Cambria Math"/>
                          <a:cs typeface="Times New Roman" pitchFamily="18" charset="0"/>
                        </a:rPr>
                        <m:t>𝑵</m:t>
                      </m:r>
                    </m:oMath>
                  </m:oMathPara>
                </a14:m>
                <a:endParaRPr lang="ru-RU" sz="22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2913" y="1926302"/>
                <a:ext cx="470000" cy="430887"/>
              </a:xfrm>
              <a:prstGeom prst="rect">
                <a:avLst/>
              </a:prstGeom>
              <a:blipFill rotWithShape="1">
                <a:blip r:embed="rId7"/>
                <a:stretch>
                  <a:fillRect t="-8451" r="-25974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583772" y="1955339"/>
                <a:ext cx="3802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  <a:cs typeface="Times New Roman" pitchFamily="18" charset="0"/>
                        </a:rPr>
                        <m:t>1</m:t>
                      </m:r>
                    </m:oMath>
                  </m:oMathPara>
                </a14:m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3772" y="1955339"/>
                <a:ext cx="380232" cy="369332"/>
              </a:xfrm>
              <a:prstGeom prst="rect">
                <a:avLst/>
              </a:prstGeom>
              <a:blipFill rotWithShape="1">
                <a:blip r:embed="rId8"/>
                <a:stretch>
                  <a:fillRect t="-8333" r="-20968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3291895" y="2629015"/>
                <a:ext cx="3802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  <a:cs typeface="Times New Roman" pitchFamily="18" charset="0"/>
                        </a:rPr>
                        <m:t>2</m:t>
                      </m:r>
                    </m:oMath>
                  </m:oMathPara>
                </a14:m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1895" y="2629015"/>
                <a:ext cx="380232" cy="369332"/>
              </a:xfrm>
              <a:prstGeom prst="rect">
                <a:avLst/>
              </a:prstGeom>
              <a:blipFill rotWithShape="1">
                <a:blip r:embed="rId9"/>
                <a:stretch>
                  <a:fillRect t="-8197" r="-22581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Полилиния 21"/>
          <p:cNvSpPr/>
          <p:nvPr/>
        </p:nvSpPr>
        <p:spPr>
          <a:xfrm rot="10343294" flipV="1">
            <a:off x="3250769" y="2851152"/>
            <a:ext cx="130440" cy="182521"/>
          </a:xfrm>
          <a:custGeom>
            <a:avLst/>
            <a:gdLst>
              <a:gd name="connsiteX0" fmla="*/ 77258 w 77258"/>
              <a:gd name="connsiteY0" fmla="*/ 0 h 161925"/>
              <a:gd name="connsiteX1" fmla="*/ 10583 w 77258"/>
              <a:gd name="connsiteY1" fmla="*/ 66675 h 161925"/>
              <a:gd name="connsiteX2" fmla="*/ 1058 w 77258"/>
              <a:gd name="connsiteY2" fmla="*/ 16192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258" h="161925">
                <a:moveTo>
                  <a:pt x="77258" y="0"/>
                </a:moveTo>
                <a:cubicBezTo>
                  <a:pt x="50270" y="19844"/>
                  <a:pt x="23283" y="39688"/>
                  <a:pt x="10583" y="66675"/>
                </a:cubicBezTo>
                <a:cubicBezTo>
                  <a:pt x="-2117" y="93662"/>
                  <a:pt x="-530" y="127793"/>
                  <a:pt x="1058" y="161925"/>
                </a:cubicBezTo>
              </a:path>
            </a:pathLst>
          </a:cu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олилиния 22"/>
          <p:cNvSpPr/>
          <p:nvPr/>
        </p:nvSpPr>
        <p:spPr>
          <a:xfrm rot="10343294" flipV="1">
            <a:off x="3561665" y="2174658"/>
            <a:ext cx="130440" cy="182521"/>
          </a:xfrm>
          <a:custGeom>
            <a:avLst/>
            <a:gdLst>
              <a:gd name="connsiteX0" fmla="*/ 77258 w 77258"/>
              <a:gd name="connsiteY0" fmla="*/ 0 h 161925"/>
              <a:gd name="connsiteX1" fmla="*/ 10583 w 77258"/>
              <a:gd name="connsiteY1" fmla="*/ 66675 h 161925"/>
              <a:gd name="connsiteX2" fmla="*/ 1058 w 77258"/>
              <a:gd name="connsiteY2" fmla="*/ 16192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258" h="161925">
                <a:moveTo>
                  <a:pt x="77258" y="0"/>
                </a:moveTo>
                <a:cubicBezTo>
                  <a:pt x="50270" y="19844"/>
                  <a:pt x="23283" y="39688"/>
                  <a:pt x="10583" y="66675"/>
                </a:cubicBezTo>
                <a:cubicBezTo>
                  <a:pt x="-2117" y="93662"/>
                  <a:pt x="-530" y="127793"/>
                  <a:pt x="1058" y="161925"/>
                </a:cubicBezTo>
              </a:path>
            </a:pathLst>
          </a:cu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Прямоугольник 23"/>
              <p:cNvSpPr/>
              <p:nvPr/>
            </p:nvSpPr>
            <p:spPr>
              <a:xfrm>
                <a:off x="1579606" y="3332212"/>
                <a:ext cx="5984789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ru-RU" sz="2200" i="1" smtClean="0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1</m:t>
                    </m:r>
                    <m:r>
                      <a:rPr lang="en-US" sz="2200" i="1">
                        <a:latin typeface="Cambria Math"/>
                        <a:ea typeface="Cambria Math"/>
                      </a:rPr>
                      <m:t>=∠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2</m:t>
                    </m:r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как соотв. при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𝑀𝑁</m:t>
                    </m:r>
                    <m:r>
                      <a:rPr lang="ru-RU" sz="220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∥</m:t>
                    </m:r>
                    <m:r>
                      <a:rPr lang="en-US" sz="2200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𝐴𝐶</m:t>
                    </m:r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и секущей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  <a:cs typeface="Times New Roman" pitchFamily="18" charset="0"/>
                      </a:rPr>
                      <m:t>𝐴𝐵</m:t>
                    </m:r>
                  </m:oMath>
                </a14:m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,  </a:t>
                </a: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2200" dirty="0"/>
              </a:p>
            </p:txBody>
          </p:sp>
        </mc:Choice>
        <mc:Fallback xmlns="">
          <p:sp>
            <p:nvSpPr>
              <p:cNvPr id="24" name="Прямоугольник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9606" y="3332212"/>
                <a:ext cx="5984789" cy="430887"/>
              </a:xfrm>
              <a:prstGeom prst="rect">
                <a:avLst/>
              </a:prstGeom>
              <a:blipFill rotWithShape="1">
                <a:blip r:embed="rId10"/>
                <a:stretch>
                  <a:fillRect t="-10000" r="-5703" b="-285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Прямоугольник 24"/>
              <p:cNvSpPr/>
              <p:nvPr/>
            </p:nvSpPr>
            <p:spPr>
              <a:xfrm>
                <a:off x="1579606" y="3763823"/>
                <a:ext cx="5984789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ru-RU" sz="2200" i="1" smtClean="0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3</m:t>
                    </m:r>
                    <m:r>
                      <a:rPr lang="en-US" sz="2200" i="1">
                        <a:latin typeface="Cambria Math"/>
                        <a:ea typeface="Cambria Math"/>
                      </a:rPr>
                      <m:t>=∠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4</m:t>
                    </m:r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как соотв. при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𝑀𝑁</m:t>
                    </m:r>
                    <m:r>
                      <a:rPr lang="ru-RU" sz="220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∥</m:t>
                    </m:r>
                    <m:r>
                      <a:rPr lang="en-US" sz="2200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𝐴𝐶</m:t>
                    </m:r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и секущей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  <a:cs typeface="Times New Roman" pitchFamily="18" charset="0"/>
                      </a:rPr>
                      <m:t>𝐵𝐶</m:t>
                    </m:r>
                  </m:oMath>
                </a14:m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2200" dirty="0"/>
              </a:p>
            </p:txBody>
          </p:sp>
        </mc:Choice>
        <mc:Fallback xmlns="">
          <p:sp>
            <p:nvSpPr>
              <p:cNvPr id="25" name="Прямоугольник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9606" y="3763823"/>
                <a:ext cx="5984789" cy="430887"/>
              </a:xfrm>
              <a:prstGeom prst="rect">
                <a:avLst/>
              </a:prstGeom>
              <a:blipFill rotWithShape="1">
                <a:blip r:embed="rId11"/>
                <a:stretch>
                  <a:fillRect t="-9859" r="-4582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Группа 26"/>
          <p:cNvGrpSpPr/>
          <p:nvPr/>
        </p:nvGrpSpPr>
        <p:grpSpPr>
          <a:xfrm rot="6837593">
            <a:off x="4691868" y="2152003"/>
            <a:ext cx="224154" cy="158529"/>
            <a:chOff x="1908423" y="910470"/>
            <a:chExt cx="346513" cy="191820"/>
          </a:xfrm>
        </p:grpSpPr>
        <p:sp>
          <p:nvSpPr>
            <p:cNvPr id="29" name="Полилиния 28"/>
            <p:cNvSpPr/>
            <p:nvPr/>
          </p:nvSpPr>
          <p:spPr>
            <a:xfrm rot="3942114" flipH="1" flipV="1">
              <a:off x="2017506" y="832526"/>
              <a:ext cx="111387" cy="267275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" name="Полилиния 29"/>
            <p:cNvSpPr/>
            <p:nvPr/>
          </p:nvSpPr>
          <p:spPr>
            <a:xfrm rot="3942114" flipH="1" flipV="1">
              <a:off x="2009172" y="856526"/>
              <a:ext cx="145015" cy="346513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1" name="Группа 30"/>
          <p:cNvGrpSpPr/>
          <p:nvPr/>
        </p:nvGrpSpPr>
        <p:grpSpPr>
          <a:xfrm rot="6837593">
            <a:off x="5585984" y="2862875"/>
            <a:ext cx="224154" cy="158529"/>
            <a:chOff x="1908423" y="910470"/>
            <a:chExt cx="346513" cy="191820"/>
          </a:xfrm>
        </p:grpSpPr>
        <p:sp>
          <p:nvSpPr>
            <p:cNvPr id="32" name="Полилиния 31"/>
            <p:cNvSpPr/>
            <p:nvPr/>
          </p:nvSpPr>
          <p:spPr>
            <a:xfrm rot="3942114" flipH="1" flipV="1">
              <a:off x="2017506" y="832526"/>
              <a:ext cx="111387" cy="267275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" name="Полилиния 32"/>
            <p:cNvSpPr/>
            <p:nvPr/>
          </p:nvSpPr>
          <p:spPr>
            <a:xfrm rot="3942114" flipH="1" flipV="1">
              <a:off x="2009172" y="856526"/>
              <a:ext cx="145015" cy="346513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4373665" y="1972287"/>
                <a:ext cx="3802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  <a:cs typeface="Times New Roman" pitchFamily="18" charset="0"/>
                        </a:rPr>
                        <m:t>3</m:t>
                      </m:r>
                    </m:oMath>
                  </m:oMathPara>
                </a14:m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3665" y="1972287"/>
                <a:ext cx="380232" cy="369332"/>
              </a:xfrm>
              <a:prstGeom prst="rect">
                <a:avLst/>
              </a:prstGeom>
              <a:blipFill rotWithShape="1">
                <a:blip r:embed="rId12"/>
                <a:stretch>
                  <a:fillRect t="-8333" r="-20635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5267617" y="2665765"/>
                <a:ext cx="3802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  <a:cs typeface="Times New Roman" pitchFamily="18" charset="0"/>
                        </a:rPr>
                        <m:t>4</m:t>
                      </m:r>
                    </m:oMath>
                  </m:oMathPara>
                </a14:m>
                <a:endParaRPr lang="ru-RU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7617" y="2665765"/>
                <a:ext cx="380232" cy="369332"/>
              </a:xfrm>
              <a:prstGeom prst="rect">
                <a:avLst/>
              </a:prstGeom>
              <a:blipFill rotWithShape="1">
                <a:blip r:embed="rId13"/>
                <a:stretch>
                  <a:fillRect t="-8197" r="-22581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Прямоугольник 35"/>
              <p:cNvSpPr/>
              <p:nvPr/>
            </p:nvSpPr>
            <p:spPr>
              <a:xfrm>
                <a:off x="1572534" y="4171186"/>
                <a:ext cx="6208495" cy="4531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следовательно,</a:t>
                </a: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400" b="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𝑀𝐵𝑁</m:t>
                    </m:r>
                    <m:r>
                      <a:rPr lang="en-US" sz="2400" b="0" i="1">
                        <a:latin typeface="Cambria Math"/>
                        <a:ea typeface="Cambria Math"/>
                      </a:rPr>
                      <m:t>~∆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𝐴𝐵𝐶</m:t>
                    </m:r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по 1-му признаку</a:t>
                </a: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2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6" name="Прямоугольник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2534" y="4171186"/>
                <a:ext cx="6208495" cy="453137"/>
              </a:xfrm>
              <a:prstGeom prst="rect">
                <a:avLst/>
              </a:prstGeom>
              <a:blipFill rotWithShape="1">
                <a:blip r:embed="rId14"/>
                <a:stretch>
                  <a:fillRect l="-786" t="-2667" r="-2063" b="-25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7825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19" grpId="0"/>
      <p:bldP spid="20" grpId="0"/>
      <p:bldP spid="21" grpId="0"/>
      <p:bldP spid="22" grpId="0" animBg="1"/>
      <p:bldP spid="23" grpId="0" animBg="1"/>
      <p:bldP spid="24" grpId="0"/>
      <p:bldP spid="25" grpId="0"/>
      <p:bldP spid="34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5254" y="220950"/>
            <a:ext cx="731349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рямоугольные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треугольники подобны по острому углу.</a:t>
            </a:r>
          </a:p>
        </p:txBody>
      </p:sp>
      <p:sp>
        <p:nvSpPr>
          <p:cNvPr id="3" name="Прямоугольный треугольник 2"/>
          <p:cNvSpPr/>
          <p:nvPr/>
        </p:nvSpPr>
        <p:spPr>
          <a:xfrm>
            <a:off x="1475655" y="1491630"/>
            <a:ext cx="2844309" cy="1782105"/>
          </a:xfrm>
          <a:prstGeom prst="rtTriangle">
            <a:avLst/>
          </a:prstGeom>
          <a:noFill/>
          <a:ln w="38100"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265548" y="1060743"/>
                <a:ext cx="441146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1" dirty="0" smtClean="0">
                          <a:latin typeface="Cambria Math"/>
                          <a:cs typeface="Times New Roman" pitchFamily="18" charset="0"/>
                        </a:rPr>
                        <m:t>𝑨</m:t>
                      </m:r>
                    </m:oMath>
                  </m:oMathPara>
                </a14:m>
                <a:endParaRPr lang="ru-RU" sz="22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5548" y="1060743"/>
                <a:ext cx="441146" cy="430887"/>
              </a:xfrm>
              <a:prstGeom prst="rect">
                <a:avLst/>
              </a:prstGeom>
              <a:blipFill rotWithShape="1">
                <a:blip r:embed="rId3"/>
                <a:stretch>
                  <a:fillRect t="-8451" r="-26389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304510" y="3045517"/>
                <a:ext cx="458780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1" dirty="0" smtClean="0">
                          <a:latin typeface="Cambria Math"/>
                          <a:cs typeface="Times New Roman" pitchFamily="18" charset="0"/>
                        </a:rPr>
                        <m:t>𝑩</m:t>
                      </m:r>
                    </m:oMath>
                  </m:oMathPara>
                </a14:m>
                <a:endParaRPr lang="ru-RU" sz="22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4510" y="3045517"/>
                <a:ext cx="458780" cy="430887"/>
              </a:xfrm>
              <a:prstGeom prst="rect">
                <a:avLst/>
              </a:prstGeom>
              <a:blipFill rotWithShape="1">
                <a:blip r:embed="rId4"/>
                <a:stretch>
                  <a:fillRect t="-8571" r="-26667" b="-285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024984" y="3040380"/>
                <a:ext cx="441146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1" dirty="0" smtClean="0">
                          <a:latin typeface="Cambria Math"/>
                          <a:cs typeface="Times New Roman" pitchFamily="18" charset="0"/>
                        </a:rPr>
                        <m:t>𝑪</m:t>
                      </m:r>
                    </m:oMath>
                  </m:oMathPara>
                </a14:m>
                <a:endParaRPr lang="ru-RU" sz="22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984" y="3040380"/>
                <a:ext cx="441146" cy="430887"/>
              </a:xfrm>
              <a:prstGeom prst="rect">
                <a:avLst/>
              </a:prstGeom>
              <a:blipFill rotWithShape="1">
                <a:blip r:embed="rId5"/>
                <a:stretch>
                  <a:fillRect t="-8571" r="-26027" b="-285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Прямоугольный треугольник 14"/>
          <p:cNvSpPr/>
          <p:nvPr/>
        </p:nvSpPr>
        <p:spPr>
          <a:xfrm>
            <a:off x="5721764" y="1799577"/>
            <a:ext cx="2350668" cy="1472814"/>
          </a:xfrm>
          <a:prstGeom prst="rtTriangle">
            <a:avLst/>
          </a:prstGeom>
          <a:noFill/>
          <a:ln w="38100"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438390" y="1374445"/>
                <a:ext cx="57631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1" i="1" dirty="0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2200" b="1" i="1" dirty="0" smtClean="0">
                              <a:latin typeface="Cambria Math"/>
                              <a:cs typeface="Times New Roman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2200" b="1" i="1" dirty="0" smtClean="0"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22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8390" y="1374445"/>
                <a:ext cx="576312" cy="430887"/>
              </a:xfrm>
              <a:prstGeom prst="rect">
                <a:avLst/>
              </a:prstGeom>
              <a:blipFill rotWithShape="1">
                <a:blip r:embed="rId6"/>
                <a:stretch>
                  <a:fillRect t="-8451" r="-20000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8072432" y="3056947"/>
                <a:ext cx="593945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1" i="1" dirty="0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2200" b="1" i="1" dirty="0" smtClean="0">
                              <a:latin typeface="Cambria Math"/>
                              <a:cs typeface="Times New Roman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sz="2200" b="1" i="1" dirty="0" smtClean="0"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22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2432" y="3056947"/>
                <a:ext cx="593945" cy="430887"/>
              </a:xfrm>
              <a:prstGeom prst="rect">
                <a:avLst/>
              </a:prstGeom>
              <a:blipFill rotWithShape="1">
                <a:blip r:embed="rId7"/>
                <a:stretch>
                  <a:fillRect t="-8451" r="-19388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140709" y="3053177"/>
                <a:ext cx="57631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200" b="1" i="1" dirty="0" smtClean="0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2200" b="1" i="1" dirty="0" smtClean="0">
                              <a:latin typeface="Cambria Math"/>
                              <a:cs typeface="Times New Roman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sz="2200" b="1" i="1" dirty="0" smtClean="0"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22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0709" y="3053177"/>
                <a:ext cx="576312" cy="430887"/>
              </a:xfrm>
              <a:prstGeom prst="rect">
                <a:avLst/>
              </a:prstGeom>
              <a:blipFill rotWithShape="1">
                <a:blip r:embed="rId8"/>
                <a:stretch>
                  <a:fillRect t="-8451" r="-20000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Прямоугольник 18"/>
          <p:cNvSpPr/>
          <p:nvPr/>
        </p:nvSpPr>
        <p:spPr>
          <a:xfrm>
            <a:off x="5720493" y="3050542"/>
            <a:ext cx="216024" cy="216024"/>
          </a:xfrm>
          <a:prstGeom prst="rect">
            <a:avLst/>
          </a:prstGeom>
          <a:noFill/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476898" y="3058747"/>
            <a:ext cx="216024" cy="216024"/>
          </a:xfrm>
          <a:prstGeom prst="rect">
            <a:avLst/>
          </a:prstGeom>
          <a:noFill/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олилиния 21"/>
          <p:cNvSpPr/>
          <p:nvPr/>
        </p:nvSpPr>
        <p:spPr>
          <a:xfrm rot="2530248" flipH="1" flipV="1">
            <a:off x="5787096" y="1869400"/>
            <a:ext cx="92055" cy="230125"/>
          </a:xfrm>
          <a:custGeom>
            <a:avLst/>
            <a:gdLst>
              <a:gd name="connsiteX0" fmla="*/ 77258 w 77258"/>
              <a:gd name="connsiteY0" fmla="*/ 0 h 161925"/>
              <a:gd name="connsiteX1" fmla="*/ 10583 w 77258"/>
              <a:gd name="connsiteY1" fmla="*/ 66675 h 161925"/>
              <a:gd name="connsiteX2" fmla="*/ 1058 w 77258"/>
              <a:gd name="connsiteY2" fmla="*/ 16192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258" h="161925">
                <a:moveTo>
                  <a:pt x="77258" y="0"/>
                </a:moveTo>
                <a:cubicBezTo>
                  <a:pt x="50270" y="19844"/>
                  <a:pt x="23283" y="39688"/>
                  <a:pt x="10583" y="66675"/>
                </a:cubicBezTo>
                <a:cubicBezTo>
                  <a:pt x="-2117" y="93662"/>
                  <a:pt x="-530" y="127793"/>
                  <a:pt x="1058" y="161925"/>
                </a:cubicBezTo>
              </a:path>
            </a:pathLst>
          </a:cu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олилиния 23"/>
          <p:cNvSpPr/>
          <p:nvPr/>
        </p:nvSpPr>
        <p:spPr>
          <a:xfrm rot="2530248" flipH="1" flipV="1">
            <a:off x="1525524" y="1556460"/>
            <a:ext cx="92055" cy="230125"/>
          </a:xfrm>
          <a:custGeom>
            <a:avLst/>
            <a:gdLst>
              <a:gd name="connsiteX0" fmla="*/ 77258 w 77258"/>
              <a:gd name="connsiteY0" fmla="*/ 0 h 161925"/>
              <a:gd name="connsiteX1" fmla="*/ 10583 w 77258"/>
              <a:gd name="connsiteY1" fmla="*/ 66675 h 161925"/>
              <a:gd name="connsiteX2" fmla="*/ 1058 w 77258"/>
              <a:gd name="connsiteY2" fmla="*/ 16192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258" h="161925">
                <a:moveTo>
                  <a:pt x="77258" y="0"/>
                </a:moveTo>
                <a:cubicBezTo>
                  <a:pt x="50270" y="19844"/>
                  <a:pt x="23283" y="39688"/>
                  <a:pt x="10583" y="66675"/>
                </a:cubicBezTo>
                <a:cubicBezTo>
                  <a:pt x="-2117" y="93662"/>
                  <a:pt x="-530" y="127793"/>
                  <a:pt x="1058" y="161925"/>
                </a:cubicBezTo>
              </a:path>
            </a:pathLst>
          </a:cu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Прямоугольник 24"/>
              <p:cNvSpPr/>
              <p:nvPr/>
            </p:nvSpPr>
            <p:spPr>
              <a:xfrm>
                <a:off x="2398713" y="4056886"/>
                <a:ext cx="4346575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ru-RU" sz="2200" b="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200" b="0" i="1" smtClean="0">
                        <a:latin typeface="Cambria Math"/>
                        <a:ea typeface="Cambria Math"/>
                      </a:rPr>
                      <m:t>𝐴𝐵𝐶</m:t>
                    </m:r>
                    <m:r>
                      <a:rPr lang="en-US" sz="2200" b="0" i="1">
                        <a:latin typeface="Cambria Math"/>
                        <a:ea typeface="Cambria Math"/>
                      </a:rPr>
                      <m:t>~∆</m:t>
                    </m:r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200" b="0" i="1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200" b="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200" b="0" i="1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sz="2200" b="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200" b="0" i="1"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sz="2200" b="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по 1-му признаку </a:t>
                </a:r>
                <a:endParaRPr lang="ru-RU" sz="2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5" name="Прямоугольник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8713" y="4056886"/>
                <a:ext cx="4346575" cy="430887"/>
              </a:xfrm>
              <a:prstGeom prst="rect">
                <a:avLst/>
              </a:prstGeom>
              <a:blipFill rotWithShape="1">
                <a:blip r:embed="rId9"/>
                <a:stretch>
                  <a:fillRect t="-7042" r="-3361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1816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12" grpId="0"/>
      <p:bldP spid="13" grpId="0"/>
      <p:bldP spid="14" grpId="0"/>
      <p:bldP spid="15" grpId="0" animBg="1"/>
      <p:bldP spid="16" grpId="0"/>
      <p:bldP spid="17" grpId="0"/>
      <p:bldP spid="18" grpId="0"/>
      <p:bldP spid="19" grpId="0" animBg="1"/>
      <p:bldP spid="20" grpId="0" animBg="1"/>
      <p:bldP spid="22" grpId="0" animBg="1"/>
      <p:bldP spid="24" grpId="0" animBg="1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6509611" y="700269"/>
            <a:ext cx="1904344" cy="1821183"/>
            <a:chOff x="5276012" y="2175092"/>
            <a:chExt cx="1904344" cy="1821183"/>
          </a:xfrm>
        </p:grpSpPr>
        <p:sp>
          <p:nvSpPr>
            <p:cNvPr id="13" name="Равнобедренный треугольник 12"/>
            <p:cNvSpPr/>
            <p:nvPr/>
          </p:nvSpPr>
          <p:spPr>
            <a:xfrm>
              <a:off x="5276012" y="2175092"/>
              <a:ext cx="1904344" cy="1785323"/>
            </a:xfrm>
            <a:prstGeom prst="triangle">
              <a:avLst>
                <a:gd name="adj" fmla="val 16542"/>
              </a:avLst>
            </a:pr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Прямоугольник 14"/>
                <p:cNvSpPr/>
                <p:nvPr/>
              </p:nvSpPr>
              <p:spPr>
                <a:xfrm>
                  <a:off x="5284977" y="3648756"/>
                  <a:ext cx="554960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latin typeface="Cambria Math"/>
                          </a:rPr>
                          <m:t>𝟖𝟎</m:t>
                        </m:r>
                        <m:r>
                          <a:rPr lang="en-US" sz="1600" b="1" i="1" smtClean="0">
                            <a:latin typeface="Cambria Math"/>
                            <a:ea typeface="Cambria Math"/>
                          </a:rPr>
                          <m:t>°</m:t>
                        </m:r>
                      </m:oMath>
                    </m:oMathPara>
                  </a14:m>
                  <a:endParaRPr lang="ru-RU" sz="1600" b="1" dirty="0"/>
                </a:p>
              </p:txBody>
            </p:sp>
          </mc:Choice>
          <mc:Fallback xmlns="">
            <p:sp>
              <p:nvSpPr>
                <p:cNvPr id="15" name="Прямоугольник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84977" y="3648756"/>
                  <a:ext cx="554960" cy="338554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t="-5455" r="-9890" b="-2363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Прямоугольник 15"/>
                <p:cNvSpPr/>
                <p:nvPr/>
              </p:nvSpPr>
              <p:spPr>
                <a:xfrm>
                  <a:off x="6485585" y="3657721"/>
                  <a:ext cx="554960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latin typeface="Cambria Math"/>
                          </a:rPr>
                          <m:t>𝟓𝟎</m:t>
                        </m:r>
                        <m:r>
                          <a:rPr lang="en-US" sz="1600" b="1" i="1" smtClean="0">
                            <a:latin typeface="Cambria Math"/>
                            <a:ea typeface="Cambria Math"/>
                          </a:rPr>
                          <m:t>°</m:t>
                        </m:r>
                      </m:oMath>
                    </m:oMathPara>
                  </a14:m>
                  <a:endParaRPr lang="ru-RU" sz="1600" b="1" dirty="0"/>
                </a:p>
              </p:txBody>
            </p:sp>
          </mc:Choice>
          <mc:Fallback xmlns="">
            <p:sp>
              <p:nvSpPr>
                <p:cNvPr id="16" name="Прямоугольник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85585" y="3657721"/>
                  <a:ext cx="554960" cy="338554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5357" r="-9890" b="-21429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Группа 17"/>
          <p:cNvGrpSpPr/>
          <p:nvPr/>
        </p:nvGrpSpPr>
        <p:grpSpPr>
          <a:xfrm>
            <a:off x="613292" y="381361"/>
            <a:ext cx="2304256" cy="2187114"/>
            <a:chOff x="971600" y="915566"/>
            <a:chExt cx="2304256" cy="2187114"/>
          </a:xfrm>
        </p:grpSpPr>
        <p:sp>
          <p:nvSpPr>
            <p:cNvPr id="10" name="Равнобедренный треугольник 9"/>
            <p:cNvSpPr/>
            <p:nvPr/>
          </p:nvSpPr>
          <p:spPr>
            <a:xfrm>
              <a:off x="971600" y="915566"/>
              <a:ext cx="2304256" cy="2160240"/>
            </a:xfrm>
            <a:prstGeom prst="triangle">
              <a:avLst>
                <a:gd name="adj" fmla="val 16542"/>
              </a:avLst>
            </a:pr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Прямоугольник 13"/>
                <p:cNvSpPr/>
                <p:nvPr/>
              </p:nvSpPr>
              <p:spPr>
                <a:xfrm>
                  <a:off x="983722" y="2764126"/>
                  <a:ext cx="554960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latin typeface="Cambria Math"/>
                          </a:rPr>
                          <m:t>𝟖𝟎</m:t>
                        </m:r>
                        <m:r>
                          <a:rPr lang="en-US" sz="1600" b="1" i="1" smtClean="0">
                            <a:latin typeface="Cambria Math"/>
                            <a:ea typeface="Cambria Math"/>
                          </a:rPr>
                          <m:t>°</m:t>
                        </m:r>
                      </m:oMath>
                    </m:oMathPara>
                  </a14:m>
                  <a:endParaRPr lang="ru-RU" sz="1600" b="1" dirty="0"/>
                </a:p>
              </p:txBody>
            </p:sp>
          </mc:Choice>
          <mc:Fallback xmlns="">
            <p:sp>
              <p:nvSpPr>
                <p:cNvPr id="14" name="Прямоугольник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3722" y="2764126"/>
                  <a:ext cx="554960" cy="338554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t="-5455" r="-8791" b="-2363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Прямоугольник 16"/>
                <p:cNvSpPr/>
                <p:nvPr/>
              </p:nvSpPr>
              <p:spPr>
                <a:xfrm>
                  <a:off x="1201605" y="1196495"/>
                  <a:ext cx="554960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latin typeface="Cambria Math"/>
                          </a:rPr>
                          <m:t>𝟓𝟎</m:t>
                        </m:r>
                        <m:r>
                          <a:rPr lang="en-US" sz="1600" b="1" i="1" smtClean="0">
                            <a:latin typeface="Cambria Math"/>
                            <a:ea typeface="Cambria Math"/>
                          </a:rPr>
                          <m:t>°</m:t>
                        </m:r>
                      </m:oMath>
                    </m:oMathPara>
                  </a14:m>
                  <a:endParaRPr lang="ru-RU" sz="1600" b="1" dirty="0"/>
                </a:p>
              </p:txBody>
            </p:sp>
          </mc:Choice>
          <mc:Fallback xmlns="">
            <p:sp>
              <p:nvSpPr>
                <p:cNvPr id="17" name="Прямоугольник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01605" y="1196495"/>
                  <a:ext cx="554960" cy="338554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t="-5455" r="-9890" b="-2363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9" name="TextBox 18"/>
          <p:cNvSpPr txBox="1"/>
          <p:nvPr/>
        </p:nvSpPr>
        <p:spPr>
          <a:xfrm>
            <a:off x="1329082" y="2585033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a)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3217965" y="1013750"/>
            <a:ext cx="3269633" cy="1378533"/>
            <a:chOff x="3151290" y="1264770"/>
            <a:chExt cx="3269633" cy="1378533"/>
          </a:xfrm>
        </p:grpSpPr>
        <p:sp>
          <p:nvSpPr>
            <p:cNvPr id="20" name="Равнобедренный треугольник 19"/>
            <p:cNvSpPr/>
            <p:nvPr/>
          </p:nvSpPr>
          <p:spPr>
            <a:xfrm rot="1455814">
              <a:off x="3151290" y="1264770"/>
              <a:ext cx="3269633" cy="1134489"/>
            </a:xfrm>
            <a:custGeom>
              <a:avLst/>
              <a:gdLst>
                <a:gd name="connsiteX0" fmla="*/ 0 w 2551393"/>
                <a:gd name="connsiteY0" fmla="*/ 1224136 h 1224136"/>
                <a:gd name="connsiteX1" fmla="*/ 0 w 2551393"/>
                <a:gd name="connsiteY1" fmla="*/ 0 h 1224136"/>
                <a:gd name="connsiteX2" fmla="*/ 2551393 w 2551393"/>
                <a:gd name="connsiteY2" fmla="*/ 1224136 h 1224136"/>
                <a:gd name="connsiteX3" fmla="*/ 0 w 2551393"/>
                <a:gd name="connsiteY3" fmla="*/ 1224136 h 1224136"/>
                <a:gd name="connsiteX0" fmla="*/ 555812 w 3107205"/>
                <a:gd name="connsiteY0" fmla="*/ 1179313 h 1179313"/>
                <a:gd name="connsiteX1" fmla="*/ 0 w 3107205"/>
                <a:gd name="connsiteY1" fmla="*/ 0 h 1179313"/>
                <a:gd name="connsiteX2" fmla="*/ 3107205 w 3107205"/>
                <a:gd name="connsiteY2" fmla="*/ 1179313 h 1179313"/>
                <a:gd name="connsiteX3" fmla="*/ 555812 w 3107205"/>
                <a:gd name="connsiteY3" fmla="*/ 1179313 h 1179313"/>
                <a:gd name="connsiteX0" fmla="*/ 616615 w 3168008"/>
                <a:gd name="connsiteY0" fmla="*/ 1134489 h 1134489"/>
                <a:gd name="connsiteX1" fmla="*/ 0 w 3168008"/>
                <a:gd name="connsiteY1" fmla="*/ 0 h 1134489"/>
                <a:gd name="connsiteX2" fmla="*/ 3168008 w 3168008"/>
                <a:gd name="connsiteY2" fmla="*/ 1134489 h 1134489"/>
                <a:gd name="connsiteX3" fmla="*/ 616615 w 3168008"/>
                <a:gd name="connsiteY3" fmla="*/ 1134489 h 1134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8008" h="1134489">
                  <a:moveTo>
                    <a:pt x="616615" y="1134489"/>
                  </a:moveTo>
                  <a:lnTo>
                    <a:pt x="0" y="0"/>
                  </a:lnTo>
                  <a:lnTo>
                    <a:pt x="3168008" y="1134489"/>
                  </a:lnTo>
                  <a:lnTo>
                    <a:pt x="616615" y="1134489"/>
                  </a:lnTo>
                  <a:close/>
                </a:path>
              </a:pathLst>
            </a:cu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Прямоугольник 21"/>
                <p:cNvSpPr/>
                <p:nvPr/>
              </p:nvSpPr>
              <p:spPr>
                <a:xfrm>
                  <a:off x="3624230" y="1677637"/>
                  <a:ext cx="678391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latin typeface="Cambria Math"/>
                          </a:rPr>
                          <m:t>𝟏𝟐𝟎</m:t>
                        </m:r>
                        <m:r>
                          <a:rPr lang="en-US" sz="1600" b="1" i="1" smtClean="0">
                            <a:latin typeface="Cambria Math"/>
                            <a:ea typeface="Cambria Math"/>
                          </a:rPr>
                          <m:t>°</m:t>
                        </m:r>
                      </m:oMath>
                    </m:oMathPara>
                  </a14:m>
                  <a:endParaRPr lang="ru-RU" sz="1600" b="1" dirty="0"/>
                </a:p>
              </p:txBody>
            </p:sp>
          </mc:Choice>
          <mc:Fallback xmlns="">
            <p:sp>
              <p:nvSpPr>
                <p:cNvPr id="22" name="Прямоугольник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24230" y="1677637"/>
                  <a:ext cx="678391" cy="338554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t="-5357" r="-7143" b="-21429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Прямоугольник 22"/>
                <p:cNvSpPr/>
                <p:nvPr/>
              </p:nvSpPr>
              <p:spPr>
                <a:xfrm>
                  <a:off x="4923075" y="2304749"/>
                  <a:ext cx="554960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latin typeface="Cambria Math"/>
                          </a:rPr>
                          <m:t>𝟐𝟎</m:t>
                        </m:r>
                        <m:r>
                          <a:rPr lang="en-US" sz="1600" b="1" i="1" smtClean="0">
                            <a:latin typeface="Cambria Math"/>
                            <a:ea typeface="Cambria Math"/>
                          </a:rPr>
                          <m:t>°</m:t>
                        </m:r>
                      </m:oMath>
                    </m:oMathPara>
                  </a14:m>
                  <a:endParaRPr lang="ru-RU" sz="1600" b="1" dirty="0"/>
                </a:p>
              </p:txBody>
            </p:sp>
          </mc:Choice>
          <mc:Fallback xmlns="">
            <p:sp>
              <p:nvSpPr>
                <p:cNvPr id="23" name="Прямоугольник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23075" y="2304749"/>
                  <a:ext cx="554960" cy="338554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t="-5455" r="-8791" b="-2363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0" name="Группа 29"/>
          <p:cNvGrpSpPr/>
          <p:nvPr/>
        </p:nvGrpSpPr>
        <p:grpSpPr>
          <a:xfrm>
            <a:off x="661902" y="2795249"/>
            <a:ext cx="3269633" cy="1355685"/>
            <a:chOff x="766677" y="3214359"/>
            <a:chExt cx="3269633" cy="1355685"/>
          </a:xfrm>
        </p:grpSpPr>
        <p:sp>
          <p:nvSpPr>
            <p:cNvPr id="27" name="Равнобедренный треугольник 19"/>
            <p:cNvSpPr/>
            <p:nvPr/>
          </p:nvSpPr>
          <p:spPr>
            <a:xfrm rot="20602245">
              <a:off x="766677" y="3214359"/>
              <a:ext cx="3269633" cy="1134489"/>
            </a:xfrm>
            <a:custGeom>
              <a:avLst/>
              <a:gdLst>
                <a:gd name="connsiteX0" fmla="*/ 0 w 2551393"/>
                <a:gd name="connsiteY0" fmla="*/ 1224136 h 1224136"/>
                <a:gd name="connsiteX1" fmla="*/ 0 w 2551393"/>
                <a:gd name="connsiteY1" fmla="*/ 0 h 1224136"/>
                <a:gd name="connsiteX2" fmla="*/ 2551393 w 2551393"/>
                <a:gd name="connsiteY2" fmla="*/ 1224136 h 1224136"/>
                <a:gd name="connsiteX3" fmla="*/ 0 w 2551393"/>
                <a:gd name="connsiteY3" fmla="*/ 1224136 h 1224136"/>
                <a:gd name="connsiteX0" fmla="*/ 555812 w 3107205"/>
                <a:gd name="connsiteY0" fmla="*/ 1179313 h 1179313"/>
                <a:gd name="connsiteX1" fmla="*/ 0 w 3107205"/>
                <a:gd name="connsiteY1" fmla="*/ 0 h 1179313"/>
                <a:gd name="connsiteX2" fmla="*/ 3107205 w 3107205"/>
                <a:gd name="connsiteY2" fmla="*/ 1179313 h 1179313"/>
                <a:gd name="connsiteX3" fmla="*/ 555812 w 3107205"/>
                <a:gd name="connsiteY3" fmla="*/ 1179313 h 1179313"/>
                <a:gd name="connsiteX0" fmla="*/ 616615 w 3168008"/>
                <a:gd name="connsiteY0" fmla="*/ 1134489 h 1134489"/>
                <a:gd name="connsiteX1" fmla="*/ 0 w 3168008"/>
                <a:gd name="connsiteY1" fmla="*/ 0 h 1134489"/>
                <a:gd name="connsiteX2" fmla="*/ 3168008 w 3168008"/>
                <a:gd name="connsiteY2" fmla="*/ 1134489 h 1134489"/>
                <a:gd name="connsiteX3" fmla="*/ 616615 w 3168008"/>
                <a:gd name="connsiteY3" fmla="*/ 1134489 h 1134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8008" h="1134489">
                  <a:moveTo>
                    <a:pt x="616615" y="1134489"/>
                  </a:moveTo>
                  <a:lnTo>
                    <a:pt x="0" y="0"/>
                  </a:lnTo>
                  <a:lnTo>
                    <a:pt x="3168008" y="1134489"/>
                  </a:lnTo>
                  <a:lnTo>
                    <a:pt x="616615" y="1134489"/>
                  </a:lnTo>
                  <a:close/>
                </a:path>
              </a:pathLst>
            </a:cu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5" name="Группа 24"/>
            <p:cNvGrpSpPr/>
            <p:nvPr/>
          </p:nvGrpSpPr>
          <p:grpSpPr>
            <a:xfrm>
              <a:off x="852262" y="3705948"/>
              <a:ext cx="1197491" cy="864096"/>
              <a:chOff x="852262" y="3714913"/>
              <a:chExt cx="1197491" cy="86409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Прямоугольник 27"/>
                  <p:cNvSpPr/>
                  <p:nvPr/>
                </p:nvSpPr>
                <p:spPr>
                  <a:xfrm>
                    <a:off x="1371362" y="4240455"/>
                    <a:ext cx="678391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1" i="1" smtClean="0">
                              <a:latin typeface="Cambria Math"/>
                            </a:rPr>
                            <m:t>𝟏𝟐𝟎</m:t>
                          </m:r>
                          <m:r>
                            <a:rPr lang="en-US" sz="1600" b="1" i="1" smtClean="0">
                              <a:latin typeface="Cambria Math"/>
                              <a:ea typeface="Cambria Math"/>
                            </a:rPr>
                            <m:t>°</m:t>
                          </m:r>
                        </m:oMath>
                      </m:oMathPara>
                    </a14:m>
                    <a:endParaRPr lang="ru-RU" sz="1600" b="1" dirty="0"/>
                  </a:p>
                </p:txBody>
              </p:sp>
            </mc:Choice>
            <mc:Fallback xmlns="">
              <p:sp>
                <p:nvSpPr>
                  <p:cNvPr id="28" name="Прямоугольник 2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371362" y="4240455"/>
                    <a:ext cx="678391" cy="338554"/>
                  </a:xfrm>
                  <a:prstGeom prst="rect">
                    <a:avLst/>
                  </a:prstGeom>
                  <a:blipFill rotWithShape="1">
                    <a:blip r:embed="rId9"/>
                    <a:stretch>
                      <a:fillRect t="-5357" r="-7207" b="-21429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Прямоугольник 28"/>
                  <p:cNvSpPr/>
                  <p:nvPr/>
                </p:nvSpPr>
                <p:spPr>
                  <a:xfrm>
                    <a:off x="852262" y="3714913"/>
                    <a:ext cx="554960" cy="33855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b="1" i="1" smtClean="0">
                              <a:latin typeface="Cambria Math"/>
                            </a:rPr>
                            <m:t>𝟒𝟎</m:t>
                          </m:r>
                          <m:r>
                            <a:rPr lang="en-US" sz="1600" b="1" i="1" smtClean="0">
                              <a:latin typeface="Cambria Math"/>
                              <a:ea typeface="Cambria Math"/>
                            </a:rPr>
                            <m:t>°</m:t>
                          </m:r>
                        </m:oMath>
                      </m:oMathPara>
                    </a14:m>
                    <a:endParaRPr lang="ru-RU" sz="1600" b="1" dirty="0"/>
                  </a:p>
                </p:txBody>
              </p:sp>
            </mc:Choice>
            <mc:Fallback xmlns="">
              <p:sp>
                <p:nvSpPr>
                  <p:cNvPr id="29" name="Прямоугольник 2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2262" y="3714913"/>
                    <a:ext cx="554960" cy="338554"/>
                  </a:xfrm>
                  <a:prstGeom prst="rect">
                    <a:avLst/>
                  </a:prstGeom>
                  <a:blipFill rotWithShape="1">
                    <a:blip r:embed="rId10"/>
                    <a:stretch>
                      <a:fillRect t="-5357" r="-8791" b="-21429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31" name="Прямоугольный треугольник 30"/>
          <p:cNvSpPr/>
          <p:nvPr/>
        </p:nvSpPr>
        <p:spPr>
          <a:xfrm>
            <a:off x="4452406" y="3023168"/>
            <a:ext cx="2261228" cy="1282922"/>
          </a:xfrm>
          <a:prstGeom prst="rtTriangle">
            <a:avLst/>
          </a:prstGeom>
          <a:noFill/>
          <a:ln w="38100"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ый треугольник 32"/>
          <p:cNvSpPr/>
          <p:nvPr/>
        </p:nvSpPr>
        <p:spPr>
          <a:xfrm rot="10800000">
            <a:off x="6715060" y="3208574"/>
            <a:ext cx="1698895" cy="963878"/>
          </a:xfrm>
          <a:prstGeom prst="rtTriangle">
            <a:avLst/>
          </a:prstGeom>
          <a:noFill/>
          <a:ln w="38100"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452406" y="4083643"/>
            <a:ext cx="216024" cy="216024"/>
          </a:xfrm>
          <a:prstGeom prst="rect">
            <a:avLst/>
          </a:prstGeom>
          <a:noFill/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8197931" y="3208074"/>
            <a:ext cx="216024" cy="216024"/>
          </a:xfrm>
          <a:prstGeom prst="rect">
            <a:avLst/>
          </a:prstGeom>
          <a:noFill/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Прямоугольник 35"/>
              <p:cNvSpPr/>
              <p:nvPr/>
            </p:nvSpPr>
            <p:spPr>
              <a:xfrm>
                <a:off x="5828946" y="4003175"/>
                <a:ext cx="55496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/>
                        </a:rPr>
                        <m:t>𝟑𝟎</m:t>
                      </m:r>
                      <m:r>
                        <a:rPr lang="en-US" sz="1600" b="1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1600" b="1" dirty="0"/>
              </a:p>
            </p:txBody>
          </p:sp>
        </mc:Choice>
        <mc:Fallback xmlns="">
          <p:sp>
            <p:nvSpPr>
              <p:cNvPr id="36" name="Прямоугольник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8946" y="4003175"/>
                <a:ext cx="554960" cy="338554"/>
              </a:xfrm>
              <a:prstGeom prst="rect">
                <a:avLst/>
              </a:prstGeom>
              <a:blipFill rotWithShape="1">
                <a:blip r:embed="rId11"/>
                <a:stretch>
                  <a:fillRect t="-5455" r="-9890" b="-236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Прямоугольник 36"/>
              <p:cNvSpPr/>
              <p:nvPr/>
            </p:nvSpPr>
            <p:spPr>
              <a:xfrm>
                <a:off x="7164224" y="3219537"/>
                <a:ext cx="55496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/>
                        </a:rPr>
                        <m:t>𝟑𝟎</m:t>
                      </m:r>
                      <m:r>
                        <a:rPr lang="en-US" sz="1600" b="1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1600" b="1" dirty="0"/>
              </a:p>
            </p:txBody>
          </p:sp>
        </mc:Choice>
        <mc:Fallback xmlns="">
          <p:sp>
            <p:nvSpPr>
              <p:cNvPr id="37" name="Прямоугольник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4224" y="3219537"/>
                <a:ext cx="554960" cy="338554"/>
              </a:xfrm>
              <a:prstGeom prst="rect">
                <a:avLst/>
              </a:prstGeom>
              <a:blipFill rotWithShape="1">
                <a:blip r:embed="rId12"/>
                <a:stretch>
                  <a:fillRect t="-5357" r="-9890" b="-214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/>
          <p:cNvSpPr txBox="1"/>
          <p:nvPr/>
        </p:nvSpPr>
        <p:spPr>
          <a:xfrm>
            <a:off x="4824829" y="2586825"/>
            <a:ext cx="442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343934" y="2582800"/>
            <a:ext cx="420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333956" y="4345458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19555" y="4347292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47483" y="4345192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Прямоугольник 46"/>
              <p:cNvSpPr/>
              <p:nvPr/>
            </p:nvSpPr>
            <p:spPr>
              <a:xfrm>
                <a:off x="3563888" y="700269"/>
                <a:ext cx="55496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/>
                        </a:rPr>
                        <m:t>𝟒𝟎</m:t>
                      </m:r>
                      <m:r>
                        <a:rPr lang="en-US" sz="1600" b="1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1600" b="1" dirty="0"/>
              </a:p>
            </p:txBody>
          </p:sp>
        </mc:Choice>
        <mc:Fallback xmlns="">
          <p:sp>
            <p:nvSpPr>
              <p:cNvPr id="47" name="Прямоугольник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700269"/>
                <a:ext cx="554960" cy="338554"/>
              </a:xfrm>
              <a:prstGeom prst="rect">
                <a:avLst/>
              </a:prstGeom>
              <a:blipFill rotWithShape="1">
                <a:blip r:embed="rId13"/>
                <a:stretch>
                  <a:fillRect t="-5455" r="-8791" b="-236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8841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1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  <p:bldP spid="40" grpId="0"/>
      <p:bldP spid="41" grpId="0"/>
      <p:bldP spid="42" grpId="0"/>
      <p:bldP spid="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95486"/>
            <a:ext cx="83477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Укажите пары подобных треугольников: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rcRect t="21533" r="60668" b="4564"/>
          <a:stretch/>
        </p:blipFill>
        <p:spPr>
          <a:xfrm>
            <a:off x="2267744" y="1707654"/>
            <a:ext cx="3720021" cy="295232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835696" y="987574"/>
            <a:ext cx="51125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а) на </a:t>
            </a:r>
            <a:r>
              <a:rPr lang="ru-RU" sz="3200" b="1" dirty="0"/>
              <a:t>рисунке 31.1 </a:t>
            </a:r>
            <a:r>
              <a:rPr lang="en-US" sz="3200" b="1" dirty="0" smtClean="0"/>
              <a:t> </a:t>
            </a:r>
            <a:r>
              <a:rPr lang="ru-RU" sz="3200" b="1" dirty="0" smtClean="0"/>
              <a:t>ВС</a:t>
            </a:r>
            <a:r>
              <a:rPr lang="en-US" sz="3200" b="1" dirty="0" smtClean="0"/>
              <a:t> </a:t>
            </a:r>
            <a:r>
              <a:rPr lang="en-US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ǁ</a:t>
            </a:r>
            <a:r>
              <a:rPr lang="ru-RU" sz="3200" b="1" dirty="0" smtClean="0"/>
              <a:t> А</a:t>
            </a:r>
            <a:r>
              <a:rPr lang="en-US" sz="3200" b="1" dirty="0" smtClean="0"/>
              <a:t>D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27587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333" t="-1000" r="53666" b="32667"/>
          <a:stretch/>
        </p:blipFill>
        <p:spPr>
          <a:xfrm>
            <a:off x="2627784" y="1059582"/>
            <a:ext cx="3488432" cy="383104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8101" y="20598"/>
            <a:ext cx="83477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Укажите пары подобных треугольников: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31540" y="411510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/>
              <a:t>б)</a:t>
            </a:r>
            <a:r>
              <a:rPr lang="en-US" sz="3200" b="1" dirty="0" smtClean="0"/>
              <a:t> </a:t>
            </a:r>
            <a:r>
              <a:rPr lang="ru-RU" sz="3200" b="1" dirty="0" smtClean="0"/>
              <a:t>на </a:t>
            </a:r>
            <a:r>
              <a:rPr lang="ru-RU" sz="3200" b="1" dirty="0"/>
              <a:t>рисунке </a:t>
            </a:r>
            <a:r>
              <a:rPr lang="ru-RU" sz="3200" b="1" dirty="0" smtClean="0"/>
              <a:t>31.2</a:t>
            </a:r>
            <a:r>
              <a:rPr lang="en-US" sz="3200" b="1" dirty="0" smtClean="0"/>
              <a:t>  </a:t>
            </a:r>
            <a:r>
              <a:rPr lang="ru-RU" sz="3200" b="1" dirty="0" smtClean="0"/>
              <a:t>АВС</a:t>
            </a:r>
            <a:r>
              <a:rPr lang="en-US" sz="3200" b="1" dirty="0" smtClean="0"/>
              <a:t>D</a:t>
            </a:r>
            <a:r>
              <a:rPr lang="ru-RU" sz="3200" b="1" dirty="0" smtClean="0"/>
              <a:t> </a:t>
            </a:r>
            <a:r>
              <a:rPr lang="ru-RU" sz="3200" b="1" dirty="0"/>
              <a:t>— параллелограмм;</a:t>
            </a:r>
          </a:p>
        </p:txBody>
      </p:sp>
    </p:spTree>
    <p:extLst>
      <p:ext uri="{BB962C8B-B14F-4D97-AF65-F5344CB8AC3E}">
        <p14:creationId xmlns:p14="http://schemas.microsoft.com/office/powerpoint/2010/main" val="75620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8101" y="123478"/>
            <a:ext cx="83477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Укажите пары подобных треугольников: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555526"/>
            <a:ext cx="51125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/>
              <a:t> </a:t>
            </a:r>
            <a:r>
              <a:rPr lang="ru-RU" sz="3200" b="1" dirty="0" smtClean="0"/>
              <a:t>в)</a:t>
            </a:r>
            <a:r>
              <a:rPr lang="en-US" sz="3200" b="1" dirty="0" smtClean="0"/>
              <a:t> </a:t>
            </a:r>
            <a:r>
              <a:rPr lang="ru-RU" sz="3200" b="1" dirty="0" smtClean="0"/>
              <a:t>на </a:t>
            </a:r>
            <a:r>
              <a:rPr lang="ru-RU" sz="3200" b="1" dirty="0"/>
              <a:t>рисунке </a:t>
            </a:r>
            <a:r>
              <a:rPr lang="ru-RU" sz="3200" b="1" dirty="0" smtClean="0"/>
              <a:t>31.3</a:t>
            </a:r>
            <a:r>
              <a:rPr lang="en-US" sz="3200" b="1" dirty="0" smtClean="0"/>
              <a:t> </a:t>
            </a:r>
            <a:r>
              <a:rPr lang="ru-RU" sz="3200" b="1" dirty="0" smtClean="0"/>
              <a:t>М</a:t>
            </a:r>
            <a:r>
              <a:rPr lang="en-US" sz="3200" b="1" dirty="0" smtClean="0"/>
              <a:t>N </a:t>
            </a:r>
            <a:r>
              <a:rPr lang="en-US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ǁ </a:t>
            </a:r>
            <a:r>
              <a:rPr lang="ru-RU" sz="3200" b="1" dirty="0" smtClean="0"/>
              <a:t>АВ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1333" b="46889"/>
          <a:stretch/>
        </p:blipFill>
        <p:spPr>
          <a:xfrm>
            <a:off x="2771800" y="1347614"/>
            <a:ext cx="3390703" cy="349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00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</a:rPr>
              <a:t>Решаем в классе</a:t>
            </a:r>
            <a:endParaRPr lang="ru-RU" sz="4000" b="1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63638"/>
            <a:ext cx="8496944" cy="2664296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600" b="1" dirty="0" smtClean="0">
                <a:ea typeface="Cambria Math" panose="02040503050406030204" pitchFamily="18" charset="0"/>
              </a:rPr>
              <a:t>Учебник  стр. 16</a:t>
            </a:r>
            <a:r>
              <a:rPr lang="en-US" sz="3600" b="1" dirty="0" smtClean="0">
                <a:ea typeface="Cambria Math" panose="02040503050406030204" pitchFamily="18" charset="0"/>
              </a:rPr>
              <a:t>9</a:t>
            </a:r>
            <a:r>
              <a:rPr lang="ru-RU" sz="3600" b="1" dirty="0" smtClean="0">
                <a:ea typeface="Cambria Math" panose="02040503050406030204" pitchFamily="18" charset="0"/>
              </a:rPr>
              <a:t> -17</a:t>
            </a:r>
            <a:r>
              <a:rPr lang="en-US" sz="3600" b="1" dirty="0" smtClean="0">
                <a:ea typeface="Cambria Math" panose="02040503050406030204" pitchFamily="18" charset="0"/>
              </a:rPr>
              <a:t>0</a:t>
            </a:r>
            <a:endParaRPr lang="ru-RU" sz="3600" b="1" dirty="0" smtClean="0">
              <a:ea typeface="Cambria Math" panose="02040503050406030204" pitchFamily="18" charset="0"/>
            </a:endParaRPr>
          </a:p>
          <a:p>
            <a:pPr marL="0" lvl="0" indent="0" algn="ctr">
              <a:lnSpc>
                <a:spcPct val="150000"/>
              </a:lnSpc>
              <a:buNone/>
            </a:pPr>
            <a:r>
              <a:rPr lang="ru-RU" sz="3600" b="1" dirty="0" smtClean="0">
                <a:ea typeface="Cambria Math" panose="02040503050406030204" pitchFamily="18" charset="0"/>
              </a:rPr>
              <a:t> </a:t>
            </a:r>
            <a:r>
              <a:rPr lang="ru-RU" sz="3600" b="1" dirty="0">
                <a:ea typeface="Cambria Math" panose="02040503050406030204" pitchFamily="18" charset="0"/>
              </a:rPr>
              <a:t>№ </a:t>
            </a:r>
            <a:r>
              <a:rPr lang="ru-RU" sz="3600" b="1" dirty="0" smtClean="0">
                <a:ea typeface="Cambria Math" panose="02040503050406030204" pitchFamily="18" charset="0"/>
              </a:rPr>
              <a:t>6</a:t>
            </a:r>
            <a:r>
              <a:rPr lang="en-US" sz="3600" b="1" dirty="0" smtClean="0">
                <a:ea typeface="Cambria Math" panose="02040503050406030204" pitchFamily="18" charset="0"/>
              </a:rPr>
              <a:t>57</a:t>
            </a:r>
            <a:r>
              <a:rPr lang="ru-RU" sz="3600" b="1" dirty="0" smtClean="0">
                <a:ea typeface="Cambria Math" panose="02040503050406030204" pitchFamily="18" charset="0"/>
              </a:rPr>
              <a:t>, </a:t>
            </a:r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</a:rPr>
              <a:t>№ </a:t>
            </a: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</a:rPr>
              <a:t>65</a:t>
            </a:r>
            <a:r>
              <a:rPr lang="en-US" sz="3600" b="1" dirty="0" smtClean="0">
                <a:solidFill>
                  <a:prstClr val="black"/>
                </a:solidFill>
                <a:ea typeface="Cambria Math" panose="02040503050406030204" pitchFamily="18" charset="0"/>
              </a:rPr>
              <a:t>8(</a:t>
            </a: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</a:rPr>
              <a:t>а</a:t>
            </a:r>
            <a:r>
              <a:rPr lang="en-US" sz="3600" b="1" dirty="0" smtClean="0">
                <a:solidFill>
                  <a:prstClr val="black"/>
                </a:solidFill>
                <a:ea typeface="Cambria Math" panose="02040503050406030204" pitchFamily="18" charset="0"/>
              </a:rPr>
              <a:t>)</a:t>
            </a: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</a:rPr>
              <a:t>, </a:t>
            </a:r>
            <a:r>
              <a:rPr lang="ru-RU" sz="3600" b="1" dirty="0" smtClean="0">
                <a:ea typeface="Cambria Math" panose="02040503050406030204" pitchFamily="18" charset="0"/>
              </a:rPr>
              <a:t>№ 6</a:t>
            </a:r>
            <a:r>
              <a:rPr lang="en-US" sz="3600" b="1" dirty="0" smtClean="0">
                <a:ea typeface="Cambria Math" panose="02040503050406030204" pitchFamily="18" charset="0"/>
              </a:rPr>
              <a:t>5</a:t>
            </a:r>
            <a:r>
              <a:rPr lang="ru-RU" sz="3600" b="1" dirty="0" smtClean="0">
                <a:ea typeface="Cambria Math" panose="02040503050406030204" pitchFamily="18" charset="0"/>
              </a:rPr>
              <a:t>9(а, б), </a:t>
            </a:r>
          </a:p>
          <a:p>
            <a:pPr marL="0" lvl="0" indent="0" algn="ctr">
              <a:lnSpc>
                <a:spcPct val="150000"/>
              </a:lnSpc>
              <a:buNone/>
            </a:pPr>
            <a:r>
              <a:rPr lang="ru-RU" sz="3600" b="1" dirty="0" smtClean="0">
                <a:ea typeface="Cambria Math" panose="02040503050406030204" pitchFamily="18" charset="0"/>
              </a:rPr>
              <a:t>№ 660 (устно)</a:t>
            </a:r>
            <a:endParaRPr lang="ru-RU" sz="3600" b="1" dirty="0"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3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№ 6</a:t>
            </a:r>
            <a:r>
              <a:rPr lang="en-US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57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7022" b="61353"/>
          <a:stretch/>
        </p:blipFill>
        <p:spPr>
          <a:xfrm>
            <a:off x="5652120" y="690449"/>
            <a:ext cx="2982797" cy="3762602"/>
          </a:xfrm>
        </p:spPr>
      </p:pic>
      <p:sp>
        <p:nvSpPr>
          <p:cNvPr id="5" name="TextBox 4"/>
          <p:cNvSpPr txBox="1"/>
          <p:nvPr/>
        </p:nvSpPr>
        <p:spPr>
          <a:xfrm>
            <a:off x="8172400" y="1131590"/>
            <a:ext cx="325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х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83568" y="1203598"/>
                <a:ext cx="3600400" cy="62247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х </m:t>
                        </m:r>
                      </m:num>
                      <m:den>
                        <m:r>
                          <a:rPr lang="ru-RU" sz="2800" b="1" i="1" smtClean="0">
                            <a:latin typeface="Cambria Math" panose="02040503050406030204" pitchFamily="18" charset="0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ru-RU" sz="2800" b="1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latin typeface="Cambria Math" panose="02040503050406030204" pitchFamily="18" charset="0"/>
                          </a:rPr>
                          <m:t>𝟔</m:t>
                        </m:r>
                      </m:num>
                      <m:den>
                        <m:r>
                          <a:rPr lang="ru-RU" sz="2800" b="1" i="1" smtClean="0">
                            <a:latin typeface="Cambria Math" panose="02040503050406030204" pitchFamily="18" charset="0"/>
                          </a:rPr>
                          <m:t>𝟖</m:t>
                        </m:r>
                      </m:den>
                    </m:f>
                    <m:r>
                      <a:rPr lang="ru-RU" sz="2800" b="1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ru-RU" sz="28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ru-RU" sz="24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203598"/>
                <a:ext cx="3600400" cy="622478"/>
              </a:xfrm>
              <a:prstGeom prst="rect">
                <a:avLst/>
              </a:prstGeom>
              <a:blipFill>
                <a:blip r:embed="rId4"/>
                <a:stretch>
                  <a:fillRect t="-971" b="-194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 6"/>
          <p:cNvSpPr/>
          <p:nvPr/>
        </p:nvSpPr>
        <p:spPr>
          <a:xfrm>
            <a:off x="7020272" y="3003798"/>
            <a:ext cx="325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</a:rPr>
              <a:t>х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2550223"/>
            <a:ext cx="7729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</a:rPr>
              <a:t>х</a:t>
            </a:r>
            <a:r>
              <a:rPr lang="ru-RU" sz="2400" b="1" dirty="0" smtClean="0">
                <a:solidFill>
                  <a:prstClr val="black"/>
                </a:solidFill>
              </a:rPr>
              <a:t> = 6</a:t>
            </a:r>
            <a:endParaRPr lang="ru-RU" sz="2400" b="1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611560" y="3147814"/>
                <a:ext cx="1691873" cy="7148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i="0" dirty="0" smtClean="0">
                            <a:solidFill>
                              <a:prstClr val="black"/>
                            </a:solidFill>
                          </a:rPr>
                          <m:t>у</m:t>
                        </m:r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 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𝟐𝟖</m:t>
                        </m:r>
                      </m:num>
                      <m:den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den>
                    </m:f>
                    <m:r>
                      <a:rPr lang="ru-RU" sz="2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a:rPr lang="ru-RU" sz="2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ru-RU" sz="24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ru-RU" sz="28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3147814"/>
                <a:ext cx="1691873" cy="714811"/>
              </a:xfrm>
              <a:prstGeom prst="rect">
                <a:avLst/>
              </a:prstGeom>
              <a:blipFill>
                <a:blip r:embed="rId5"/>
                <a:stretch>
                  <a:fillRect b="-101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2195736" y="1131590"/>
                <a:ext cx="1854995" cy="7148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 sz="2400" b="1" dirty="0">
                        <a:solidFill>
                          <a:prstClr val="black"/>
                        </a:solidFill>
                      </a:rPr>
                      <m:t>х</m:t>
                    </m:r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∙ </m:t>
                        </m:r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num>
                      <m:den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 = 9</a:t>
                </a:r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1131590"/>
                <a:ext cx="1854995" cy="714811"/>
              </a:xfrm>
              <a:prstGeom prst="rect">
                <a:avLst/>
              </a:prstGeom>
              <a:blipFill>
                <a:blip r:embed="rId6"/>
                <a:stretch>
                  <a:fillRect r="-5592" b="-1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2267744" y="3147814"/>
                <a:ext cx="2042547" cy="7148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 sz="2400" b="1" dirty="0">
                        <a:solidFill>
                          <a:prstClr val="black"/>
                        </a:solidFill>
                      </a:rPr>
                      <m:t>у</m:t>
                    </m:r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𝟐𝟖</m:t>
                        </m:r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∙ </m:t>
                        </m:r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num>
                      <m:den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 = 21</a:t>
                </a:r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3147814"/>
                <a:ext cx="2042547" cy="714811"/>
              </a:xfrm>
              <a:prstGeom prst="rect">
                <a:avLst/>
              </a:prstGeom>
              <a:blipFill>
                <a:blip r:embed="rId7"/>
                <a:stretch>
                  <a:fillRect r="-4776" b="-101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0785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7236296" y="987574"/>
            <a:ext cx="144016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152" y="123478"/>
            <a:ext cx="2170584" cy="36004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№ 65</a:t>
            </a:r>
            <a:r>
              <a:rPr lang="en-US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8(</a:t>
            </a:r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а</a:t>
            </a:r>
            <a:r>
              <a:rPr lang="en-US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67494"/>
                <a:ext cx="5158024" cy="403244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000" b="1" dirty="0" smtClean="0"/>
                  <a:t>Дано: </a:t>
                </a:r>
                <a:r>
                  <a:rPr lang="en-US" sz="2000" b="1" dirty="0" smtClean="0"/>
                  <a:t>ABCD – </a:t>
                </a:r>
                <a:r>
                  <a:rPr lang="ru-RU" sz="2000" b="1" dirty="0" smtClean="0"/>
                  <a:t>параллелограмм,</a:t>
                </a:r>
                <a:endParaRPr lang="en-US" sz="2000" b="1" dirty="0" smtClean="0"/>
              </a:p>
              <a:p>
                <a:pPr marL="0" indent="0">
                  <a:buNone/>
                </a:pPr>
                <a:r>
                  <a:rPr lang="en-US" sz="2000" b="1" dirty="0"/>
                  <a:t> </a:t>
                </a:r>
                <a:r>
                  <a:rPr lang="en-US" sz="2000" b="1" dirty="0" smtClean="0"/>
                  <a:t>           E </a:t>
                </a:r>
                <a:r>
                  <a:rPr lang="en-US" sz="20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∊ 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CD</a:t>
                </a:r>
                <a:r>
                  <a:rPr lang="en-US" sz="20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</a:t>
                </a:r>
                <a:r>
                  <a:rPr lang="en-US" sz="2000" b="1" dirty="0">
                    <a:solidFill>
                      <a:prstClr val="black"/>
                    </a:solidFill>
                  </a:rPr>
                  <a:t> 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AE </a:t>
                </a:r>
                <a:r>
                  <a:rPr lang="en-US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∩ 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BC = F</a:t>
                </a:r>
                <a:endParaRPr lang="ru-RU" sz="2000" b="1" dirty="0" smtClean="0">
                  <a:solidFill>
                    <a:prstClr val="black"/>
                  </a:solidFill>
                </a:endParaRPr>
              </a:p>
              <a:p>
                <a:pPr marL="0" indent="0">
                  <a:buNone/>
                </a:pPr>
                <a:r>
                  <a:rPr lang="ru-RU" sz="20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          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DE = 8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см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, EC = 4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см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, </a:t>
                </a:r>
                <a:endParaRPr lang="ru-RU" sz="2000" b="1" dirty="0" smtClean="0">
                  <a:solidFill>
                    <a:prstClr val="black"/>
                  </a:solidFill>
                </a:endParaRPr>
              </a:p>
              <a:p>
                <a:pPr marL="0" indent="0">
                  <a:buNone/>
                </a:pPr>
                <a:r>
                  <a:rPr lang="ru-RU" sz="20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          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BC = 7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см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, AE =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10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см.</a:t>
                </a:r>
              </a:p>
              <a:p>
                <a:pPr marL="0" indent="0">
                  <a:buNone/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Найти: 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EF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и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 FC</a:t>
                </a:r>
                <a:endParaRPr lang="ru-RU" sz="2000" b="1" dirty="0" smtClean="0">
                  <a:solidFill>
                    <a:prstClr val="black"/>
                  </a:solidFill>
                </a:endParaRPr>
              </a:p>
              <a:p>
                <a:pPr marL="0" indent="0">
                  <a:buNone/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Решение: </a:t>
                </a:r>
                <a:endParaRPr lang="en-US" sz="2000" b="1" dirty="0" smtClean="0">
                  <a:solidFill>
                    <a:prstClr val="black"/>
                  </a:solidFill>
                </a:endParaRPr>
              </a:p>
              <a:p>
                <a:pPr marL="0" indent="0">
                  <a:buNone/>
                </a:pPr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∆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AED </a:t>
                </a:r>
                <a:r>
                  <a:rPr lang="en-US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∿ ∆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FE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С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по 1 ППТ 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AE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FE</m:t>
                        </m:r>
                      </m:den>
                    </m:f>
                    <m:r>
                      <a:rPr lang="ru-RU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ru-RU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ED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E</m:t>
                        </m:r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С</m:t>
                        </m:r>
                      </m:den>
                    </m:f>
                    <m:r>
                      <a:rPr lang="ru-RU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ru-RU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AD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F</m:t>
                        </m:r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С</m:t>
                        </m:r>
                      </m:den>
                    </m:f>
                  </m:oMath>
                </a14:m>
                <a:endParaRPr lang="ru-RU" sz="2000" b="1" dirty="0" smtClean="0">
                  <a:solidFill>
                    <a:prstClr val="black"/>
                  </a:solidFill>
                </a:endParaRPr>
              </a:p>
              <a:p>
                <a:pPr marL="0" indent="0">
                  <a:buNone/>
                </a:pPr>
                <a:endParaRPr lang="ru-RU" sz="2400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67494"/>
                <a:ext cx="5158024" cy="4032448"/>
              </a:xfrm>
              <a:blipFill>
                <a:blip r:embed="rId2"/>
                <a:stretch>
                  <a:fillRect l="-1182" t="-9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араллелограмм 3"/>
          <p:cNvSpPr/>
          <p:nvPr/>
        </p:nvSpPr>
        <p:spPr>
          <a:xfrm flipH="1">
            <a:off x="6084168" y="1006927"/>
            <a:ext cx="1656184" cy="1584176"/>
          </a:xfrm>
          <a:prstGeom prst="parallelogram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6516216" y="771550"/>
            <a:ext cx="1728192" cy="18002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084168" y="2310140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796136" y="627534"/>
            <a:ext cx="3577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</a:rPr>
              <a:t>В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236296" y="627534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</a:rPr>
              <a:t>С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740352" y="2427734"/>
            <a:ext cx="378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 smtClean="0">
                <a:solidFill>
                  <a:prstClr val="black"/>
                </a:solidFill>
              </a:rPr>
              <a:t>D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524328" y="1419622"/>
            <a:ext cx="3353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 smtClean="0">
                <a:solidFill>
                  <a:prstClr val="black"/>
                </a:solidFill>
              </a:rPr>
              <a:t>E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812360" y="627534"/>
            <a:ext cx="3257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 smtClean="0">
                <a:solidFill>
                  <a:prstClr val="black"/>
                </a:solidFill>
              </a:rPr>
              <a:t>F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60232" y="2283718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ru-RU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7596336" y="91556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 smtClean="0">
                <a:solidFill>
                  <a:prstClr val="black"/>
                </a:solidFill>
              </a:rPr>
              <a:t>2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236296" y="170765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 smtClean="0">
                <a:solidFill>
                  <a:prstClr val="black"/>
                </a:solidFill>
              </a:rPr>
              <a:t>3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380312" y="113159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 smtClean="0">
                <a:solidFill>
                  <a:prstClr val="black"/>
                </a:solidFill>
              </a:rPr>
              <a:t>4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668344" y="1851670"/>
            <a:ext cx="615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8</a:t>
            </a:r>
            <a:r>
              <a:rPr lang="ru-RU" b="1" dirty="0">
                <a:solidFill>
                  <a:prstClr val="black"/>
                </a:solidFill>
              </a:rPr>
              <a:t> см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876256" y="2571750"/>
            <a:ext cx="615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7</a:t>
            </a:r>
            <a:r>
              <a:rPr lang="ru-RU" b="1" dirty="0">
                <a:solidFill>
                  <a:prstClr val="black"/>
                </a:solidFill>
              </a:rPr>
              <a:t> см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6804248" y="1131590"/>
            <a:ext cx="615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4</a:t>
            </a:r>
            <a:r>
              <a:rPr lang="ru-RU" b="1" dirty="0">
                <a:solidFill>
                  <a:prstClr val="black"/>
                </a:solidFill>
              </a:rPr>
              <a:t> см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444208" y="1635646"/>
            <a:ext cx="732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10</a:t>
            </a:r>
            <a:r>
              <a:rPr lang="ru-RU" b="1" dirty="0">
                <a:solidFill>
                  <a:prstClr val="black"/>
                </a:solidFill>
              </a:rPr>
              <a:t> см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Прямоугольник 32"/>
              <p:cNvSpPr/>
              <p:nvPr/>
            </p:nvSpPr>
            <p:spPr>
              <a:xfrm>
                <a:off x="323528" y="3219822"/>
                <a:ext cx="5544616" cy="5770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AE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FE</m:t>
                        </m:r>
                      </m:den>
                    </m:f>
                    <m:r>
                      <a:rPr lang="ru-RU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ED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E</m:t>
                        </m:r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С</m:t>
                        </m:r>
                      </m:den>
                    </m:f>
                    <m:r>
                      <m:rPr>
                        <m:nor/>
                      </m:rPr>
                      <a:rPr lang="ru-RU" sz="2000" b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m:rPr>
                        <m:nor/>
                      </m:rPr>
                      <a:rPr lang="ru-RU" sz="2000" b="1" i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 b="1" dirty="0">
                        <a:solidFill>
                          <a:prstClr val="black"/>
                        </a:solidFill>
                      </a:rPr>
                      <m:t>FE</m:t>
                    </m:r>
                    <m:r>
                      <a:rPr lang="ru-RU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AE</m:t>
                        </m:r>
                        <m:r>
                          <a:rPr lang="en-US" sz="20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nor/>
                          </m:rPr>
                          <a:rPr lang="en-US" sz="2000" b="1" i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E</m:t>
                        </m:r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С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ED</m:t>
                        </m:r>
                      </m:den>
                    </m:f>
                    <m:r>
                      <a:rPr lang="ru-RU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1" i="0" dirty="0" smtClean="0">
                            <a:solidFill>
                              <a:prstClr val="black"/>
                            </a:solidFill>
                          </a:rPr>
                          <m:t>10 </m:t>
                        </m:r>
                        <m:r>
                          <a:rPr lang="en-US" sz="2000" b="1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sz="20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000" b="1" i="0" dirty="0" smtClean="0">
                            <a:solidFill>
                              <a:prstClr val="black"/>
                            </a:solidFill>
                          </a:rPr>
                          <m:t>4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1" i="0" dirty="0" smtClean="0">
                            <a:solidFill>
                              <a:prstClr val="black"/>
                            </a:solidFill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000" dirty="0" smtClean="0"/>
                  <a:t> </a:t>
                </a:r>
                <a:r>
                  <a:rPr lang="ru-RU" sz="2000" b="1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1" dirty="0" smtClean="0">
                    <a:solidFill>
                      <a:prstClr val="black"/>
                    </a:solidFill>
                  </a:rPr>
                  <a:t>5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см</a:t>
                </a:r>
                <a:endParaRPr lang="ru-RU" sz="2000" dirty="0"/>
              </a:p>
            </p:txBody>
          </p:sp>
        </mc:Choice>
        <mc:Fallback xmlns="">
          <p:sp>
            <p:nvSpPr>
              <p:cNvPr id="33" name="Прямоугольник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219822"/>
                <a:ext cx="5544616" cy="577017"/>
              </a:xfrm>
              <a:prstGeom prst="rect">
                <a:avLst/>
              </a:prstGeom>
              <a:blipFill>
                <a:blip r:embed="rId3"/>
                <a:stretch>
                  <a:fillRect b="-6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Прямоугольник 33"/>
              <p:cNvSpPr/>
              <p:nvPr/>
            </p:nvSpPr>
            <p:spPr>
              <a:xfrm>
                <a:off x="323528" y="4011910"/>
                <a:ext cx="4680520" cy="57490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AE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FE</m:t>
                        </m:r>
                      </m:den>
                    </m:f>
                    <m:r>
                      <a:rPr lang="ru-RU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1" i="0" dirty="0" smtClean="0">
                            <a:solidFill>
                              <a:prstClr val="black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D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1" i="0" dirty="0" smtClean="0">
                            <a:solidFill>
                              <a:prstClr val="black"/>
                            </a:solidFill>
                          </a:rPr>
                          <m:t>F</m:t>
                        </m:r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С</m:t>
                        </m:r>
                      </m:den>
                    </m:f>
                    <m:r>
                      <m:rPr>
                        <m:nor/>
                      </m:rPr>
                      <a:rPr lang="ru-RU" sz="2000" b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 </m:t>
                    </m:r>
                    <m:r>
                      <m:rPr>
                        <m:nor/>
                      </m:rPr>
                      <a:rPr lang="en-US" sz="2000" b="1" dirty="0">
                        <a:solidFill>
                          <a:prstClr val="black"/>
                        </a:solidFill>
                      </a:rPr>
                      <m:t>F</m:t>
                    </m:r>
                    <m:r>
                      <m:rPr>
                        <m:nor/>
                      </m:rPr>
                      <a:rPr lang="en-US" sz="2000" b="1" i="0" dirty="0" smtClean="0">
                        <a:solidFill>
                          <a:prstClr val="black"/>
                        </a:solidFill>
                      </a:rPr>
                      <m:t>C</m:t>
                    </m:r>
                    <m:r>
                      <a:rPr lang="ru-RU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1" i="0" dirty="0" smtClean="0">
                            <a:solidFill>
                              <a:prstClr val="black"/>
                            </a:solidFill>
                          </a:rPr>
                          <m:t>F</m:t>
                        </m:r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E</m:t>
                        </m:r>
                        <m:r>
                          <m:rPr>
                            <m:nor/>
                          </m:rPr>
                          <a:rPr lang="en-US" sz="2000" b="1" i="0" dirty="0" smtClean="0">
                            <a:solidFill>
                              <a:prstClr val="black"/>
                            </a:solidFill>
                          </a:rPr>
                          <m:t> </m:t>
                        </m:r>
                        <m:r>
                          <a:rPr lang="en-US" sz="2000" b="1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nor/>
                          </m:rPr>
                          <a:rPr lang="en-US" sz="2000" b="1" i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000" b="1" i="0" dirty="0" smtClean="0">
                            <a:solidFill>
                              <a:prstClr val="black"/>
                            </a:solidFill>
                          </a:rPr>
                          <m:t>AD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1" i="0" dirty="0" smtClean="0">
                            <a:solidFill>
                              <a:prstClr val="black"/>
                            </a:solidFill>
                          </a:rPr>
                          <m:t>AE</m:t>
                        </m:r>
                      </m:den>
                    </m:f>
                    <m:r>
                      <a:rPr lang="ru-RU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1" i="0" dirty="0" smtClean="0">
                            <a:solidFill>
                              <a:prstClr val="black"/>
                            </a:solidFill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 </m:t>
                        </m:r>
                        <m:r>
                          <a:rPr lang="en-US" sz="2000" b="1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 </m:t>
                        </m:r>
                        <m:r>
                          <m:rPr>
                            <m:nor/>
                          </m:rPr>
                          <a:rPr lang="en-US" sz="2000" b="1" i="0" dirty="0" smtClean="0">
                            <a:solidFill>
                              <a:prstClr val="black"/>
                            </a:solidFill>
                          </a:rPr>
                          <m:t>7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1" i="0" dirty="0" smtClean="0">
                            <a:solidFill>
                              <a:prstClr val="black"/>
                            </a:solidFill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 </a:t>
                </a:r>
                <a:r>
                  <a:rPr lang="ru-RU" sz="2000" b="1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1" dirty="0" smtClean="0">
                    <a:solidFill>
                      <a:prstClr val="black"/>
                    </a:solidFill>
                  </a:rPr>
                  <a:t>3,5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см</a:t>
                </a:r>
                <a:endParaRPr lang="ru-RU" sz="2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4" name="Прямоугольник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011910"/>
                <a:ext cx="4680520" cy="574901"/>
              </a:xfrm>
              <a:prstGeom prst="rect">
                <a:avLst/>
              </a:prstGeom>
              <a:blipFill>
                <a:blip r:embed="rId4"/>
                <a:stretch>
                  <a:fillRect b="-74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Прямоугольник 34"/>
          <p:cNvSpPr/>
          <p:nvPr/>
        </p:nvSpPr>
        <p:spPr>
          <a:xfrm>
            <a:off x="5364088" y="4443958"/>
            <a:ext cx="32251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000" b="1" dirty="0" smtClean="0">
                <a:solidFill>
                  <a:prstClr val="black"/>
                </a:solidFill>
              </a:rPr>
              <a:t>Ответ: </a:t>
            </a:r>
            <a:r>
              <a:rPr lang="en-US" sz="2000" b="1" dirty="0" smtClean="0">
                <a:solidFill>
                  <a:prstClr val="black"/>
                </a:solidFill>
              </a:rPr>
              <a:t>EF </a:t>
            </a:r>
            <a:r>
              <a:rPr lang="ru-RU" sz="2000" b="1" dirty="0" smtClean="0">
                <a:solidFill>
                  <a:prstClr val="black"/>
                </a:solidFill>
              </a:rPr>
              <a:t>= 5 см,</a:t>
            </a:r>
            <a:r>
              <a:rPr lang="en-US" sz="2000" b="1" dirty="0" smtClean="0">
                <a:solidFill>
                  <a:prstClr val="black"/>
                </a:solidFill>
              </a:rPr>
              <a:t> FC</a:t>
            </a:r>
            <a:r>
              <a:rPr lang="ru-RU" sz="2000" b="1" dirty="0" smtClean="0">
                <a:solidFill>
                  <a:prstClr val="black"/>
                </a:solidFill>
              </a:rPr>
              <a:t> = 3,5 см</a:t>
            </a:r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94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205979"/>
            <a:ext cx="2530624" cy="493563"/>
          </a:xfrm>
        </p:spPr>
        <p:txBody>
          <a:bodyPr>
            <a:normAutofit fontScale="90000"/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/>
            </a:r>
            <a:b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</a:b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№ </a:t>
            </a:r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6</a:t>
            </a:r>
            <a:r>
              <a:rPr lang="en-US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5</a:t>
            </a:r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9(а, б</a:t>
            </a: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)</a:t>
            </a:r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/>
            </a:r>
            <a:b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</a:br>
            <a:endParaRPr lang="ru-RU" dirty="0"/>
          </a:p>
        </p:txBody>
      </p:sp>
      <p:sp>
        <p:nvSpPr>
          <p:cNvPr id="6" name="Трапеция 5"/>
          <p:cNvSpPr/>
          <p:nvPr/>
        </p:nvSpPr>
        <p:spPr>
          <a:xfrm>
            <a:off x="6300192" y="1350448"/>
            <a:ext cx="1800200" cy="1221302"/>
          </a:xfrm>
          <a:prstGeom prst="trapezoid">
            <a:avLst>
              <a:gd name="adj" fmla="val 44065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876256" y="1347614"/>
            <a:ext cx="1224136" cy="12241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6300192" y="1347614"/>
            <a:ext cx="1296144" cy="12241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6588224" y="915566"/>
            <a:ext cx="3706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</a:rPr>
              <a:t>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452320" y="915566"/>
            <a:ext cx="3577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</a:rPr>
              <a:t>В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100392" y="2340917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</a:rPr>
              <a:t>С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308304" y="1491630"/>
            <a:ext cx="3930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</a:rPr>
              <a:t>О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940152" y="2340917"/>
            <a:ext cx="378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>
                <a:solidFill>
                  <a:prstClr val="black"/>
                </a:solidFill>
              </a:rPr>
              <a:t>D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7544" y="339502"/>
            <a:ext cx="51125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000" b="1" dirty="0">
                <a:solidFill>
                  <a:prstClr val="black"/>
                </a:solidFill>
              </a:rPr>
              <a:t>Дано: </a:t>
            </a:r>
            <a:r>
              <a:rPr lang="en-US" sz="2000" b="1" dirty="0">
                <a:solidFill>
                  <a:prstClr val="black"/>
                </a:solidFill>
              </a:rPr>
              <a:t>ABCD – </a:t>
            </a:r>
            <a:r>
              <a:rPr lang="ru-RU" sz="2000" b="1" dirty="0" smtClean="0">
                <a:solidFill>
                  <a:prstClr val="black"/>
                </a:solidFill>
              </a:rPr>
              <a:t>трапеция,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dirty="0" smtClean="0">
                <a:solidFill>
                  <a:prstClr val="black"/>
                </a:solidFill>
              </a:rPr>
              <a:t>A</a:t>
            </a:r>
            <a:r>
              <a:rPr lang="ru-RU" sz="2000" b="1" dirty="0" smtClean="0">
                <a:solidFill>
                  <a:prstClr val="black"/>
                </a:solidFill>
              </a:rPr>
              <a:t>С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∩ </a:t>
            </a:r>
            <a:r>
              <a:rPr lang="en-US" sz="2000" b="1" dirty="0" smtClean="0">
                <a:solidFill>
                  <a:prstClr val="black"/>
                </a:solidFill>
              </a:rPr>
              <a:t>BD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>
                <a:solidFill>
                  <a:prstClr val="black"/>
                </a:solidFill>
              </a:rPr>
              <a:t>= </a:t>
            </a:r>
            <a:r>
              <a:rPr lang="ru-RU" sz="2000" b="1" dirty="0" smtClean="0">
                <a:solidFill>
                  <a:prstClr val="black"/>
                </a:solidFill>
              </a:rPr>
              <a:t>О</a:t>
            </a:r>
          </a:p>
          <a:p>
            <a:pPr>
              <a:spcBef>
                <a:spcPct val="20000"/>
              </a:spcBef>
            </a:pP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</a:rPr>
              <a:t>           ОВ = 4 см, О</a:t>
            </a:r>
            <a:r>
              <a:rPr lang="en-US" sz="2000" b="1" dirty="0">
                <a:solidFill>
                  <a:prstClr val="black"/>
                </a:solidFill>
              </a:rPr>
              <a:t>D</a:t>
            </a:r>
            <a:r>
              <a:rPr lang="ru-RU" sz="2000" b="1" dirty="0" smtClean="0">
                <a:solidFill>
                  <a:prstClr val="black"/>
                </a:solidFill>
              </a:rPr>
              <a:t> = 10 см, </a:t>
            </a:r>
            <a:r>
              <a:rPr lang="en-US" sz="2000" b="1" dirty="0">
                <a:solidFill>
                  <a:prstClr val="black"/>
                </a:solidFill>
              </a:rPr>
              <a:t>D</a:t>
            </a:r>
            <a:r>
              <a:rPr lang="ru-RU" sz="2000" b="1" dirty="0" smtClean="0">
                <a:solidFill>
                  <a:prstClr val="black"/>
                </a:solidFill>
              </a:rPr>
              <a:t>С = 25 см </a:t>
            </a:r>
          </a:p>
          <a:p>
            <a:pPr>
              <a:spcBef>
                <a:spcPct val="20000"/>
              </a:spcBef>
            </a:pPr>
            <a:r>
              <a:rPr lang="ru-RU" sz="2000" b="1" dirty="0" smtClean="0">
                <a:solidFill>
                  <a:prstClr val="black"/>
                </a:solidFill>
              </a:rPr>
              <a:t>Найти: АВ</a:t>
            </a:r>
          </a:p>
          <a:p>
            <a:pPr>
              <a:spcBef>
                <a:spcPct val="20000"/>
              </a:spcBef>
            </a:pPr>
            <a:r>
              <a:rPr lang="ru-RU" sz="2000" b="1" dirty="0" smtClean="0">
                <a:solidFill>
                  <a:prstClr val="black"/>
                </a:solidFill>
              </a:rPr>
              <a:t>Решение:</a:t>
            </a:r>
          </a:p>
          <a:p>
            <a:pPr>
              <a:spcBef>
                <a:spcPct val="20000"/>
              </a:spcBef>
            </a:pPr>
            <a:endParaRPr lang="ru-RU" sz="2000" b="1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236296" y="127560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1</a:t>
            </a:r>
            <a:endParaRPr lang="ru-RU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444208" y="2223365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</a:rPr>
              <a:t>2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092280" y="141962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</a:rPr>
              <a:t>3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092280" y="163564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</a:rPr>
              <a:t>4</a:t>
            </a:r>
            <a:endParaRPr lang="ru-RU" b="1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угольник 21"/>
              <p:cNvSpPr/>
              <p:nvPr/>
            </p:nvSpPr>
            <p:spPr>
              <a:xfrm>
                <a:off x="467544" y="1779662"/>
                <a:ext cx="5400600" cy="5746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∆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A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ОВ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∿ </a:t>
                </a:r>
                <a:r>
                  <a:rPr lang="en-US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∆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СО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D 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по 1 ППТ </a:t>
                </a:r>
                <a:r>
                  <a:rPr lang="ru-RU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О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С</m:t>
                        </m:r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О</m:t>
                        </m:r>
                      </m:den>
                    </m:f>
                    <m:r>
                      <a:rPr lang="ru-RU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ОВ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О</m:t>
                        </m:r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D</m:t>
                        </m:r>
                      </m:den>
                    </m:f>
                    <m:r>
                      <a:rPr lang="ru-RU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В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С</m:t>
                        </m:r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D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2" name="Прямоугольник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779662"/>
                <a:ext cx="5400600" cy="574644"/>
              </a:xfrm>
              <a:prstGeom prst="rect">
                <a:avLst/>
              </a:prstGeom>
              <a:blipFill>
                <a:blip r:embed="rId2"/>
                <a:stretch>
                  <a:fillRect l="-1242" b="-74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Прямоугольник 22"/>
              <p:cNvSpPr/>
              <p:nvPr/>
            </p:nvSpPr>
            <p:spPr>
              <a:xfrm>
                <a:off x="323528" y="2715766"/>
                <a:ext cx="1584176" cy="6633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ru-RU" sz="2000" b="1" dirty="0">
                              <a:solidFill>
                                <a:prstClr val="black"/>
                              </a:solidFill>
                            </a:rPr>
                            <m:t>ОВ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ru-RU" sz="2000" b="1" dirty="0">
                              <a:solidFill>
                                <a:prstClr val="black"/>
                              </a:solidFill>
                            </a:rPr>
                            <m:t>О</m:t>
                          </m:r>
                          <m:r>
                            <m:rPr>
                              <m:nor/>
                            </m:rPr>
                            <a:rPr lang="en-US" sz="2000" b="1" dirty="0">
                              <a:solidFill>
                                <a:prstClr val="black"/>
                              </a:solidFill>
                            </a:rPr>
                            <m:t>D</m:t>
                          </m:r>
                        </m:den>
                      </m:f>
                      <m:r>
                        <a:rPr lang="ru-RU" sz="2000" b="1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ru-RU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000" b="1" dirty="0">
                              <a:solidFill>
                                <a:prstClr val="black"/>
                              </a:solidFill>
                            </a:rPr>
                            <m:t>A</m:t>
                          </m:r>
                          <m:r>
                            <m:rPr>
                              <m:nor/>
                            </m:rPr>
                            <a:rPr lang="ru-RU" sz="2000" b="1" dirty="0">
                              <a:solidFill>
                                <a:prstClr val="black"/>
                              </a:solidFill>
                            </a:rPr>
                            <m:t>В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ru-RU" sz="2000" b="1" dirty="0">
                              <a:solidFill>
                                <a:prstClr val="black"/>
                              </a:solidFill>
                            </a:rPr>
                            <m:t>С</m:t>
                          </m:r>
                          <m:r>
                            <m:rPr>
                              <m:nor/>
                            </m:rPr>
                            <a:rPr lang="en-US" sz="2000" b="1" dirty="0">
                              <a:solidFill>
                                <a:prstClr val="black"/>
                              </a:solidFill>
                            </a:rPr>
                            <m:t>D</m:t>
                          </m:r>
                        </m:den>
                      </m:f>
                    </m:oMath>
                  </m:oMathPara>
                </a14:m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3" name="Прямоугольник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2715766"/>
                <a:ext cx="1584176" cy="6633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Прямоугольник 23"/>
              <p:cNvSpPr/>
              <p:nvPr/>
            </p:nvSpPr>
            <p:spPr>
              <a:xfrm>
                <a:off x="1835696" y="2787774"/>
                <a:ext cx="4248472" cy="5770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spcBef>
                    <a:spcPct val="20000"/>
                  </a:spcBef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 sz="2000" b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m:rPr>
                        <m:nor/>
                      </m:rPr>
                      <a:rPr lang="ru-RU" sz="2000" b="1" i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ru-RU" sz="2000" b="1" dirty="0" smtClean="0">
                        <a:solidFill>
                          <a:prstClr val="black"/>
                        </a:solidFill>
                      </a:rPr>
                      <m:t>АВ</m:t>
                    </m:r>
                  </m:oMath>
                </a14:m>
                <a:r>
                  <a:rPr lang="ru-RU" sz="2000" b="1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ru-RU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ОВ</m:t>
                        </m:r>
                        <m:r>
                          <a:rPr lang="en-US" sz="2000" b="1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1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С</m:t>
                        </m:r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D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О</m:t>
                        </m:r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D</m:t>
                        </m:r>
                      </m:den>
                    </m:f>
                    <m:r>
                      <a:rPr lang="ru-RU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 </m:t>
                        </m:r>
                        <m:r>
                          <a:rPr lang="en-US" sz="2000" b="1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 </m:t>
                        </m:r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25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 </a:t>
                </a:r>
                <a:r>
                  <a:rPr lang="ru-RU" sz="2000" b="1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000" b="1" dirty="0" smtClean="0">
                    <a:solidFill>
                      <a:prstClr val="black"/>
                    </a:solidFill>
                  </a:rPr>
                  <a:t>10 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см</a:t>
                </a:r>
                <a:endParaRPr lang="ru-RU" sz="2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4" name="Прямоугольник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2787774"/>
                <a:ext cx="4248472" cy="577017"/>
              </a:xfrm>
              <a:prstGeom prst="rect">
                <a:avLst/>
              </a:prstGeom>
              <a:blipFill>
                <a:blip r:embed="rId4"/>
                <a:stretch>
                  <a:fillRect b="-6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Прямоугольник 24"/>
          <p:cNvSpPr/>
          <p:nvPr/>
        </p:nvSpPr>
        <p:spPr>
          <a:xfrm>
            <a:off x="539552" y="3723878"/>
            <a:ext cx="20915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000" b="1" dirty="0">
                <a:solidFill>
                  <a:prstClr val="black"/>
                </a:solidFill>
              </a:rPr>
              <a:t>Ответ: </a:t>
            </a:r>
            <a:r>
              <a:rPr lang="ru-RU" sz="2000" b="1" dirty="0" smtClean="0">
                <a:solidFill>
                  <a:prstClr val="black"/>
                </a:solidFill>
              </a:rPr>
              <a:t>АВ </a:t>
            </a:r>
            <a:r>
              <a:rPr lang="ru-RU" sz="2000" b="1" dirty="0">
                <a:solidFill>
                  <a:prstClr val="black"/>
                </a:solidFill>
              </a:rPr>
              <a:t>= </a:t>
            </a:r>
            <a:r>
              <a:rPr lang="ru-RU" sz="2000" b="1" dirty="0" smtClean="0">
                <a:solidFill>
                  <a:prstClr val="black"/>
                </a:solidFill>
              </a:rPr>
              <a:t>10 </a:t>
            </a:r>
            <a:r>
              <a:rPr lang="ru-RU" sz="2000" b="1" dirty="0">
                <a:solidFill>
                  <a:prstClr val="black"/>
                </a:solidFill>
              </a:rPr>
              <a:t>см</a:t>
            </a:r>
          </a:p>
        </p:txBody>
      </p:sp>
    </p:spTree>
    <p:extLst>
      <p:ext uri="{BB962C8B-B14F-4D97-AF65-F5344CB8AC3E}">
        <p14:creationId xmlns:p14="http://schemas.microsoft.com/office/powerpoint/2010/main" val="3507887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287524" y="1131590"/>
                <a:ext cx="8568952" cy="31729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b="1" dirty="0" smtClean="0"/>
                  <a:t>1. </a:t>
                </a:r>
                <a:r>
                  <a:rPr lang="ru-RU" sz="2800" b="1" dirty="0" smtClean="0"/>
                  <a:t>Дано</a:t>
                </a:r>
                <a:r>
                  <a:rPr lang="ru-RU" sz="2800" b="1" dirty="0"/>
                  <a:t>: </a:t>
                </a:r>
                <a:r>
                  <a:rPr lang="ru-RU" sz="28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∆</a:t>
                </a:r>
                <a:r>
                  <a:rPr lang="ru-RU" sz="2800" b="1" dirty="0" smtClean="0"/>
                  <a:t>АВС</a:t>
                </a:r>
                <a:r>
                  <a:rPr lang="en-US" sz="2800" b="1" dirty="0" smtClean="0"/>
                  <a:t> </a:t>
                </a:r>
                <a:r>
                  <a:rPr lang="ru-RU" sz="28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∿</a:t>
                </a:r>
                <a:r>
                  <a:rPr lang="en-US" sz="28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ru-RU" sz="28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∆ </a:t>
                </a:r>
                <a:r>
                  <a:rPr lang="ru-RU" sz="2800" b="1" dirty="0" smtClean="0"/>
                  <a:t>А</a:t>
                </a:r>
                <a:r>
                  <a:rPr lang="ru-RU" sz="28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₁</a:t>
                </a:r>
                <a:r>
                  <a:rPr lang="ru-RU" sz="2800" b="1" dirty="0" smtClean="0"/>
                  <a:t>В</a:t>
                </a:r>
                <a:r>
                  <a:rPr lang="ru-RU" sz="28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₁</a:t>
                </a:r>
                <a:r>
                  <a:rPr lang="ru-RU" sz="2800" b="1" dirty="0" smtClean="0"/>
                  <a:t>С</a:t>
                </a:r>
                <a:r>
                  <a:rPr lang="ru-RU" sz="28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₁</a:t>
                </a:r>
                <a:r>
                  <a:rPr lang="ru-RU" sz="2800" b="1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800" b="1" i="1" smtClean="0">
                            <a:latin typeface="Cambria Math" panose="02040503050406030204" pitchFamily="18" charset="0"/>
                          </a:rPr>
                          <m:t>Р</m:t>
                        </m:r>
                      </m:e>
                      <m:sub>
                        <m:r>
                          <a:rPr lang="ru-RU" sz="2800" b="1" i="1" smtClean="0">
                            <a:latin typeface="Cambria Math" panose="02040503050406030204" pitchFamily="18" charset="0"/>
                          </a:rPr>
                          <m:t>АВС</m:t>
                        </m:r>
                      </m:sub>
                    </m:sSub>
                    <m:r>
                      <a:rPr lang="ru-RU" sz="28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800" b="1" dirty="0" smtClean="0"/>
                  <a:t>= </a:t>
                </a:r>
                <a:r>
                  <a:rPr lang="ru-RU" sz="2800" b="1" dirty="0"/>
                  <a:t>16 см,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800" b="1" i="1" smtClean="0">
                            <a:latin typeface="Cambria Math" panose="02040503050406030204" pitchFamily="18" charset="0"/>
                          </a:rPr>
                          <m:t>Р</m:t>
                        </m:r>
                      </m:e>
                      <m:sub>
                        <m:r>
                          <a:rPr lang="ru-RU" sz="2800" b="1" i="1" smtClean="0">
                            <a:latin typeface="Cambria Math" panose="02040503050406030204" pitchFamily="18" charset="0"/>
                          </a:rPr>
                          <m:t>А₁В₁С₁</m:t>
                        </m:r>
                      </m:sub>
                    </m:sSub>
                  </m:oMath>
                </a14:m>
                <a:r>
                  <a:rPr lang="ru-RU" sz="2800" b="1" dirty="0" smtClean="0"/>
                  <a:t> </a:t>
                </a:r>
                <a:r>
                  <a:rPr lang="ru-RU" sz="2800" b="1" dirty="0"/>
                  <a:t>= 48 см. </a:t>
                </a:r>
                <a:r>
                  <a:rPr lang="en-US" sz="2800" b="1" dirty="0" smtClean="0"/>
                  <a:t> </a:t>
                </a:r>
              </a:p>
              <a:p>
                <a:r>
                  <a:rPr lang="en-US" sz="2800" b="1" dirty="0"/>
                  <a:t> </a:t>
                </a:r>
                <a:r>
                  <a:rPr lang="en-US" sz="2800" b="1" dirty="0" smtClean="0"/>
                  <a:t>   </a:t>
                </a:r>
                <a:r>
                  <a:rPr lang="ru-RU" sz="2800" b="1" dirty="0" smtClean="0"/>
                  <a:t>Найти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АВС</m:t>
                        </m:r>
                      </m:sub>
                    </m:sSub>
                  </m:oMath>
                </a14:m>
                <a:r>
                  <a:rPr lang="ru-RU" sz="2800" b="1" dirty="0" smtClean="0"/>
                  <a:t>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А₁В₁С₁</m:t>
                        </m:r>
                      </m:sub>
                    </m:sSub>
                  </m:oMath>
                </a14:m>
                <a:r>
                  <a:rPr lang="ru-RU" sz="2800" b="1" dirty="0" smtClean="0"/>
                  <a:t>  </a:t>
                </a:r>
                <a:endParaRPr lang="ru-RU" sz="2800" b="1" dirty="0"/>
              </a:p>
              <a:p>
                <a:r>
                  <a:rPr lang="ru-RU" sz="2800" b="1" dirty="0" smtClean="0"/>
                  <a:t>2.</a:t>
                </a:r>
                <a:r>
                  <a:rPr lang="en-US" sz="2800" b="1" dirty="0" smtClean="0"/>
                  <a:t> </a:t>
                </a:r>
                <a:r>
                  <a:rPr lang="ru-RU" sz="2800" b="1" dirty="0" smtClean="0"/>
                  <a:t>Дано</a:t>
                </a:r>
                <a:r>
                  <a:rPr lang="ru-RU" sz="2800" b="1" dirty="0"/>
                  <a:t>: </a:t>
                </a:r>
                <a:r>
                  <a:rPr lang="ru-RU" sz="28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∆</a:t>
                </a:r>
                <a:r>
                  <a:rPr lang="ru-RU" sz="2800" b="1" dirty="0" smtClean="0">
                    <a:solidFill>
                      <a:prstClr val="black"/>
                    </a:solidFill>
                  </a:rPr>
                  <a:t>АВС</a:t>
                </a:r>
                <a:r>
                  <a:rPr lang="en-US" sz="28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∿</a:t>
                </a:r>
                <a:r>
                  <a:rPr lang="en-US" sz="2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ru-RU" sz="2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∆ </a:t>
                </a:r>
                <a:r>
                  <a:rPr lang="ru-RU" sz="2800" b="1" dirty="0">
                    <a:solidFill>
                      <a:prstClr val="black"/>
                    </a:solidFill>
                  </a:rPr>
                  <a:t>А</a:t>
                </a:r>
                <a:r>
                  <a:rPr lang="ru-RU" sz="28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₁</a:t>
                </a:r>
                <a:r>
                  <a:rPr lang="ru-RU" sz="2800" b="1" dirty="0">
                    <a:solidFill>
                      <a:prstClr val="black"/>
                    </a:solidFill>
                  </a:rPr>
                  <a:t>В</a:t>
                </a:r>
                <a:r>
                  <a:rPr lang="ru-RU" sz="28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₁</a:t>
                </a:r>
                <a:r>
                  <a:rPr lang="ru-RU" sz="2800" b="1" dirty="0">
                    <a:solidFill>
                      <a:prstClr val="black"/>
                    </a:solidFill>
                  </a:rPr>
                  <a:t>С</a:t>
                </a:r>
                <a:r>
                  <a:rPr lang="ru-RU" sz="28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₁</a:t>
                </a:r>
                <a:r>
                  <a:rPr lang="ru-RU" sz="2800" b="1" dirty="0">
                    <a:solidFill>
                      <a:prstClr val="black"/>
                    </a:solidFill>
                  </a:rPr>
                  <a:t>,</a:t>
                </a:r>
                <a:r>
                  <a:rPr lang="en-US" sz="2800" b="1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АВС</m:t>
                        </m:r>
                      </m:sub>
                    </m:sSub>
                  </m:oMath>
                </a14:m>
                <a:r>
                  <a:rPr lang="en-US" sz="2800" b="1" dirty="0" smtClean="0"/>
                  <a:t> </a:t>
                </a:r>
                <a:r>
                  <a:rPr lang="ru-RU" sz="2800" b="1" dirty="0" smtClean="0"/>
                  <a:t>= </a:t>
                </a:r>
                <a:r>
                  <a:rPr lang="ru-RU" sz="2800" b="1" dirty="0"/>
                  <a:t>49 </a:t>
                </a:r>
                <a:r>
                  <a:rPr lang="ru-RU" sz="2800" b="1" dirty="0" smtClean="0"/>
                  <a:t>см</a:t>
                </a:r>
                <a:r>
                  <a:rPr lang="ru-RU" sz="28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800" b="1" dirty="0" smtClean="0"/>
                  <a:t>, АВ</a:t>
                </a:r>
                <a:r>
                  <a:rPr lang="en-US" sz="2800" b="1" dirty="0" smtClean="0"/>
                  <a:t> </a:t>
                </a:r>
                <a:r>
                  <a:rPr lang="ru-RU" sz="2800" b="1" dirty="0" smtClean="0"/>
                  <a:t>:</a:t>
                </a:r>
                <a:r>
                  <a:rPr lang="en-US" sz="2800" b="1" dirty="0" smtClean="0"/>
                  <a:t> </a:t>
                </a:r>
                <a:r>
                  <a:rPr lang="ru-RU" sz="2800" b="1" dirty="0" smtClean="0"/>
                  <a:t>А</a:t>
                </a:r>
                <a:r>
                  <a:rPr lang="ru-RU" sz="28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₁</a:t>
                </a:r>
                <a:r>
                  <a:rPr lang="ru-RU" sz="2800" b="1" dirty="0" smtClean="0"/>
                  <a:t>В</a:t>
                </a:r>
                <a:r>
                  <a:rPr lang="ru-RU" sz="28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₁</a:t>
                </a:r>
                <a:r>
                  <a:rPr lang="ru-RU" sz="2800" b="1" dirty="0" smtClean="0"/>
                  <a:t> </a:t>
                </a:r>
                <a:r>
                  <a:rPr lang="ru-RU" sz="2800" b="1" dirty="0"/>
                  <a:t>= </a:t>
                </a:r>
                <a:r>
                  <a:rPr lang="ru-RU" sz="2800" b="1" dirty="0" smtClean="0"/>
                  <a:t>2 : 1</a:t>
                </a:r>
                <a:r>
                  <a:rPr lang="ru-RU" sz="2800" b="1" dirty="0"/>
                  <a:t>. </a:t>
                </a:r>
                <a:endParaRPr lang="en-US" sz="2800" b="1" dirty="0" smtClean="0"/>
              </a:p>
              <a:p>
                <a:r>
                  <a:rPr lang="en-US" sz="2800" b="1" dirty="0"/>
                  <a:t> </a:t>
                </a:r>
                <a:r>
                  <a:rPr lang="en-US" sz="2800" b="1" dirty="0" smtClean="0"/>
                  <a:t>   </a:t>
                </a:r>
                <a:r>
                  <a:rPr lang="ru-RU" sz="2800" b="1" dirty="0" smtClean="0"/>
                  <a:t>Найти</a:t>
                </a:r>
                <a:r>
                  <a:rPr lang="en-US" sz="2800" b="1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А₁В₁С₁</m:t>
                        </m:r>
                      </m:sub>
                    </m:sSub>
                  </m:oMath>
                </a14:m>
                <a:endParaRPr lang="ru-RU" sz="2800" b="1" dirty="0"/>
              </a:p>
              <a:p>
                <a:r>
                  <a:rPr lang="ru-RU" sz="2800" b="1" dirty="0" smtClean="0"/>
                  <a:t>3.</a:t>
                </a:r>
                <a:r>
                  <a:rPr lang="en-US" sz="2800" b="1" dirty="0" smtClean="0"/>
                  <a:t> </a:t>
                </a:r>
                <a:r>
                  <a:rPr lang="ru-RU" sz="2800" b="1" dirty="0" smtClean="0"/>
                  <a:t>Сформулируйте </a:t>
                </a:r>
                <a:r>
                  <a:rPr lang="ru-RU" sz="2800" b="1" dirty="0"/>
                  <a:t>определение подобных </a:t>
                </a:r>
                <a:r>
                  <a:rPr lang="en-US" sz="2800" b="1" dirty="0" smtClean="0"/>
                  <a:t> </a:t>
                </a:r>
              </a:p>
              <a:p>
                <a:r>
                  <a:rPr lang="en-US" sz="2800" b="1" dirty="0"/>
                  <a:t> </a:t>
                </a:r>
                <a:r>
                  <a:rPr lang="en-US" sz="2800" b="1" dirty="0" smtClean="0"/>
                  <a:t>   </a:t>
                </a:r>
                <a:r>
                  <a:rPr lang="ru-RU" sz="2800" b="1" dirty="0" smtClean="0"/>
                  <a:t>треугольников.</a:t>
                </a:r>
                <a:r>
                  <a:rPr lang="en-US" sz="2800" b="1" dirty="0" smtClean="0"/>
                  <a:t> </a:t>
                </a:r>
                <a:r>
                  <a:rPr lang="ru-RU" sz="2800" b="1" dirty="0" smtClean="0"/>
                  <a:t>Как </a:t>
                </a:r>
                <a:r>
                  <a:rPr lang="ru-RU" sz="2800" b="1" dirty="0"/>
                  <a:t>относятся их периметры и </a:t>
                </a:r>
                <a:endParaRPr lang="en-US" sz="2800" b="1" dirty="0" smtClean="0"/>
              </a:p>
              <a:p>
                <a:r>
                  <a:rPr lang="en-US" sz="2800" b="1" dirty="0"/>
                  <a:t> </a:t>
                </a:r>
                <a:r>
                  <a:rPr lang="en-US" sz="2800" b="1" dirty="0" smtClean="0"/>
                  <a:t>   </a:t>
                </a:r>
                <a:r>
                  <a:rPr lang="ru-RU" sz="2800" b="1" dirty="0" smtClean="0"/>
                  <a:t>площади</a:t>
                </a:r>
                <a:r>
                  <a:rPr lang="ru-RU" sz="2800" b="1" dirty="0"/>
                  <a:t>?</a:t>
                </a: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524" y="1131590"/>
                <a:ext cx="8568952" cy="3172985"/>
              </a:xfrm>
              <a:prstGeom prst="rect">
                <a:avLst/>
              </a:prstGeom>
              <a:blipFill>
                <a:blip r:embed="rId2"/>
                <a:stretch>
                  <a:fillRect l="-1422" t="-2308" r="-2276" b="-46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 6"/>
          <p:cNvSpPr/>
          <p:nvPr/>
        </p:nvSpPr>
        <p:spPr>
          <a:xfrm>
            <a:off x="2920907" y="123478"/>
            <a:ext cx="33021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000099"/>
                </a:solidFill>
                <a:ea typeface="+mj-ea"/>
                <a:cs typeface="+mj-cs"/>
              </a:rPr>
              <a:t>Решаем </a:t>
            </a:r>
            <a:r>
              <a:rPr lang="ru-RU" sz="4000" b="1" dirty="0" smtClean="0">
                <a:solidFill>
                  <a:srgbClr val="000099"/>
                </a:solidFill>
                <a:ea typeface="+mj-ea"/>
                <a:cs typeface="+mj-cs"/>
              </a:rPr>
              <a:t>устно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638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205979"/>
            <a:ext cx="2530624" cy="493563"/>
          </a:xfrm>
        </p:spPr>
        <p:txBody>
          <a:bodyPr>
            <a:normAutofit fontScale="90000"/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/>
            </a:r>
            <a:b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</a:b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№ </a:t>
            </a:r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6</a:t>
            </a:r>
            <a:r>
              <a:rPr lang="en-US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5</a:t>
            </a:r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9(а, б</a:t>
            </a: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)</a:t>
            </a:r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/>
            </a:r>
            <a:b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</a:br>
            <a:endParaRPr lang="ru-RU" dirty="0"/>
          </a:p>
        </p:txBody>
      </p:sp>
      <p:sp>
        <p:nvSpPr>
          <p:cNvPr id="6" name="Трапеция 5"/>
          <p:cNvSpPr/>
          <p:nvPr/>
        </p:nvSpPr>
        <p:spPr>
          <a:xfrm>
            <a:off x="6300192" y="1350448"/>
            <a:ext cx="1800200" cy="1221302"/>
          </a:xfrm>
          <a:prstGeom prst="trapezoid">
            <a:avLst>
              <a:gd name="adj" fmla="val 44065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876256" y="1347614"/>
            <a:ext cx="1224136" cy="12241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6300192" y="1347614"/>
            <a:ext cx="1296144" cy="12241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6588224" y="915566"/>
            <a:ext cx="3706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</a:rPr>
              <a:t>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452320" y="915566"/>
            <a:ext cx="3577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</a:rPr>
              <a:t>В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100392" y="2340917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</a:rPr>
              <a:t>С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308304" y="1491630"/>
            <a:ext cx="3930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</a:rPr>
              <a:t>О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940152" y="2340917"/>
            <a:ext cx="378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>
                <a:solidFill>
                  <a:prstClr val="black"/>
                </a:solidFill>
              </a:rPr>
              <a:t>D</a:t>
            </a:r>
            <a:endParaRPr lang="ru-RU" sz="2400" b="1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467544" y="339502"/>
                <a:ext cx="5112568" cy="20897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ct val="20000"/>
                  </a:spcBef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Дано: </a:t>
                </a:r>
                <a:r>
                  <a:rPr lang="en-US" sz="2000" b="1" dirty="0">
                    <a:solidFill>
                      <a:prstClr val="black"/>
                    </a:solidFill>
                  </a:rPr>
                  <a:t>ABCD –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трапеция,</a:t>
                </a:r>
                <a:r>
                  <a:rPr lang="en-US" sz="2000" b="1" dirty="0">
                    <a:solidFill>
                      <a:prstClr val="black"/>
                    </a:solidFill>
                  </a:rPr>
                  <a:t> 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A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С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∩ 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BD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sz="2000" b="1" dirty="0">
                    <a:solidFill>
                      <a:prstClr val="black"/>
                    </a:solidFill>
                  </a:rPr>
                  <a:t>=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О</a:t>
                </a:r>
              </a:p>
              <a:p>
                <a:pPr>
                  <a:spcBef>
                    <a:spcPct val="20000"/>
                  </a:spcBef>
                </a:pPr>
                <a:r>
                  <a:rPr lang="ru-RU" sz="20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          АВ = а, 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D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С = 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b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</a:t>
                </a:r>
              </a:p>
              <a:p>
                <a:pPr>
                  <a:spcBef>
                    <a:spcPct val="20000"/>
                  </a:spcBef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Найти: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О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ОС</m:t>
                        </m:r>
                      </m:den>
                    </m:f>
                    <m:r>
                      <a:rPr lang="ru-RU" sz="20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и</m:t>
                    </m:r>
                    <m:r>
                      <a:rPr lang="ru-RU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ВО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О</m:t>
                        </m:r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D</m:t>
                        </m:r>
                      </m:den>
                    </m:f>
                    <m:r>
                      <a:rPr lang="ru-RU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ru-RU" sz="2000" b="1" dirty="0" smtClean="0">
                  <a:solidFill>
                    <a:prstClr val="black"/>
                  </a:solidFill>
                </a:endParaRPr>
              </a:p>
              <a:p>
                <a:pPr>
                  <a:spcBef>
                    <a:spcPct val="20000"/>
                  </a:spcBef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Решение: </a:t>
                </a:r>
                <a:endParaRPr lang="ru-RU" sz="2000" b="1" dirty="0">
                  <a:solidFill>
                    <a:prstClr val="black"/>
                  </a:solidFill>
                </a:endParaRPr>
              </a:p>
              <a:p>
                <a:pPr lvl="0">
                  <a:spcBef>
                    <a:spcPct val="20000"/>
                  </a:spcBef>
                </a:pPr>
                <a:endParaRPr lang="en-US" sz="20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339502"/>
                <a:ext cx="5112568" cy="2089739"/>
              </a:xfrm>
              <a:prstGeom prst="rect">
                <a:avLst/>
              </a:prstGeom>
              <a:blipFill>
                <a:blip r:embed="rId2"/>
                <a:stretch>
                  <a:fillRect l="-1313" t="-23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Прямоугольник 2"/>
          <p:cNvSpPr/>
          <p:nvPr/>
        </p:nvSpPr>
        <p:spPr>
          <a:xfrm>
            <a:off x="7236296" y="1275606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>
                <a:solidFill>
                  <a:prstClr val="black"/>
                </a:solidFill>
              </a:rPr>
              <a:t>1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44208" y="2240288"/>
            <a:ext cx="3050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</a:rPr>
              <a:t>2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92280" y="141962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</a:rPr>
              <a:t>3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92280" y="170765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</a:rPr>
              <a:t>4</a:t>
            </a:r>
            <a:endParaRPr lang="ru-RU" b="1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467544" y="2139702"/>
                <a:ext cx="5112568" cy="5770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ru-RU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∆</a:t>
                </a:r>
                <a:r>
                  <a:rPr lang="en-US" sz="2000" b="1" dirty="0">
                    <a:solidFill>
                      <a:prstClr val="black"/>
                    </a:solidFill>
                  </a:rPr>
                  <a:t>A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ОВ</a:t>
                </a:r>
                <a:r>
                  <a:rPr lang="en-US" sz="2000" b="1" dirty="0">
                    <a:solidFill>
                      <a:prstClr val="black"/>
                    </a:solidFill>
                  </a:rPr>
                  <a:t> </a:t>
                </a:r>
                <a:r>
                  <a:rPr lang="en-US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∿ ∆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СО</a:t>
                </a:r>
                <a:r>
                  <a:rPr lang="en-US" sz="2000" b="1" dirty="0">
                    <a:solidFill>
                      <a:prstClr val="black"/>
                    </a:solidFill>
                  </a:rPr>
                  <a:t>D 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по 1 ППТ </a:t>
                </a:r>
                <a:r>
                  <a:rPr lang="ru-RU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О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СО</m:t>
                        </m:r>
                      </m:den>
                    </m:f>
                    <m:r>
                      <a:rPr lang="ru-RU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ОВ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О</m:t>
                        </m:r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D</m:t>
                        </m:r>
                      </m:den>
                    </m:f>
                    <m:r>
                      <a:rPr lang="ru-RU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В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С</m:t>
                        </m:r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D</m:t>
                        </m:r>
                      </m:den>
                    </m:f>
                  </m:oMath>
                </a14:m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139702"/>
                <a:ext cx="5112568" cy="577017"/>
              </a:xfrm>
              <a:prstGeom prst="rect">
                <a:avLst/>
              </a:prstGeom>
              <a:blipFill>
                <a:blip r:embed="rId3"/>
                <a:stretch>
                  <a:fillRect l="-1313" b="-6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539552" y="2859782"/>
                <a:ext cx="1825756" cy="6633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000" b="1" dirty="0">
                              <a:solidFill>
                                <a:prstClr val="black"/>
                              </a:solidFill>
                            </a:rPr>
                            <m:t>A</m:t>
                          </m:r>
                          <m:r>
                            <m:rPr>
                              <m:nor/>
                            </m:rPr>
                            <a:rPr lang="ru-RU" sz="2000" b="1" dirty="0">
                              <a:solidFill>
                                <a:prstClr val="black"/>
                              </a:solidFill>
                            </a:rPr>
                            <m:t>О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ru-RU" sz="2000" b="1" dirty="0">
                              <a:solidFill>
                                <a:prstClr val="black"/>
                              </a:solidFill>
                            </a:rPr>
                            <m:t>СО</m:t>
                          </m:r>
                        </m:den>
                      </m:f>
                      <m:r>
                        <a:rPr lang="ru-RU" sz="2000" b="1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ru-RU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ru-RU" sz="2000" b="1" dirty="0">
                              <a:solidFill>
                                <a:prstClr val="black"/>
                              </a:solidFill>
                            </a:rPr>
                            <m:t>ОВ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ru-RU" sz="2000" b="1" dirty="0">
                              <a:solidFill>
                                <a:prstClr val="black"/>
                              </a:solidFill>
                            </a:rPr>
                            <m:t>О</m:t>
                          </m:r>
                          <m:r>
                            <m:rPr>
                              <m:nor/>
                            </m:rPr>
                            <a:rPr lang="en-US" sz="2000" b="1" dirty="0">
                              <a:solidFill>
                                <a:prstClr val="black"/>
                              </a:solidFill>
                            </a:rPr>
                            <m:t>D</m:t>
                          </m:r>
                        </m:den>
                      </m:f>
                      <m:r>
                        <a:rPr lang="ru-RU" sz="2000" b="1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ru-RU" sz="20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ru-RU" sz="2000" b="1" i="0" dirty="0" smtClean="0">
                              <a:solidFill>
                                <a:prstClr val="black"/>
                              </a:solidFill>
                            </a:rPr>
                            <m:t>а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000" b="1" i="0" dirty="0" smtClean="0">
                              <a:solidFill>
                                <a:prstClr val="black"/>
                              </a:solidFill>
                            </a:rPr>
                            <m:t>b</m:t>
                          </m:r>
                        </m:den>
                      </m:f>
                    </m:oMath>
                  </m:oMathPara>
                </a14:m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859782"/>
                <a:ext cx="1825756" cy="6633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0623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9542"/>
            <a:ext cx="8229600" cy="3394472"/>
          </a:xfrm>
        </p:spPr>
        <p:txBody>
          <a:bodyPr/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</a:rPr>
              <a:t>№ 660 (устно)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858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</a:rPr>
              <a:t>Домашнее задание</a:t>
            </a:r>
            <a:endParaRPr lang="ru-RU" sz="4000" b="1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ru-RU" sz="3600" b="1" dirty="0" smtClean="0">
                <a:ea typeface="Cambria Math" panose="02040503050406030204" pitchFamily="18" charset="0"/>
              </a:rPr>
              <a:t>Учебник </a:t>
            </a: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</a:rPr>
              <a:t> </a:t>
            </a:r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</a:rPr>
              <a:t>стр. </a:t>
            </a: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</a:rPr>
              <a:t>169 -170</a:t>
            </a:r>
            <a:endParaRPr lang="ru-RU" sz="3600" b="1" dirty="0" smtClean="0">
              <a:ea typeface="Cambria Math" panose="02040503050406030204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</a:rPr>
              <a:t>п. </a:t>
            </a: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</a:rPr>
              <a:t>66; </a:t>
            </a:r>
            <a:r>
              <a:rPr lang="ru-RU" sz="3600" b="1" dirty="0" smtClean="0">
                <a:ea typeface="Cambria Math" panose="02040503050406030204" pitchFamily="18" charset="0"/>
              </a:rPr>
              <a:t>№ 658(б), № 659(в), № 661</a:t>
            </a:r>
            <a:endParaRPr lang="ru-RU" sz="3600" b="1" dirty="0"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11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23694" y="422176"/>
            <a:ext cx="85375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Первый признак подобия треугольников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два угла одного треугольника соответственно равны двум углам другого треугольника, то такие треугольники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подобны.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 flipH="1">
            <a:off x="2126419" y="1931284"/>
            <a:ext cx="2651589" cy="1831299"/>
            <a:chOff x="5691264" y="1486936"/>
            <a:chExt cx="2410535" cy="1664817"/>
          </a:xfrm>
        </p:grpSpPr>
        <p:sp>
          <p:nvSpPr>
            <p:cNvPr id="14" name="Прямоугольный треугольник 13"/>
            <p:cNvSpPr/>
            <p:nvPr/>
          </p:nvSpPr>
          <p:spPr>
            <a:xfrm rot="9592614">
              <a:off x="6181060" y="2061678"/>
              <a:ext cx="1407333" cy="1090075"/>
            </a:xfrm>
            <a:prstGeom prst="rtTriangle">
              <a:avLst/>
            </a:pr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7683095" y="2676569"/>
                  <a:ext cx="41870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latin typeface="Cambria Math"/>
                            <a:cs typeface="Times New Roman" pitchFamily="18" charset="0"/>
                          </a:rPr>
                          <m:t>𝑨</m:t>
                        </m:r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83095" y="2676569"/>
                  <a:ext cx="418704" cy="400110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t="-6849" r="-17333" b="-13699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7144977" y="1486936"/>
                  <a:ext cx="43473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latin typeface="Cambria Math"/>
                            <a:cs typeface="Times New Roman" pitchFamily="18" charset="0"/>
                          </a:rPr>
                          <m:t>𝑩</m:t>
                        </m:r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4977" y="1486936"/>
                  <a:ext cx="434734" cy="40011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t="-7576" r="-21127" b="-2575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5691264" y="2106338"/>
                  <a:ext cx="40908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latin typeface="Cambria Math"/>
                            <a:cs typeface="Times New Roman" pitchFamily="18" charset="0"/>
                          </a:rPr>
                          <m:t>𝑪</m:t>
                        </m:r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91264" y="2106338"/>
                  <a:ext cx="409086" cy="400110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t="-6944" r="-16216" b="-1527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Группа 17"/>
          <p:cNvGrpSpPr/>
          <p:nvPr/>
        </p:nvGrpSpPr>
        <p:grpSpPr>
          <a:xfrm>
            <a:off x="4839271" y="2007900"/>
            <a:ext cx="2165753" cy="1497525"/>
            <a:chOff x="6745139" y="3044376"/>
            <a:chExt cx="1968866" cy="1361386"/>
          </a:xfrm>
        </p:grpSpPr>
        <p:sp>
          <p:nvSpPr>
            <p:cNvPr id="19" name="Прямоугольный треугольник 18"/>
            <p:cNvSpPr/>
            <p:nvPr/>
          </p:nvSpPr>
          <p:spPr>
            <a:xfrm rot="11855415" flipH="1">
              <a:off x="7206713" y="3568705"/>
              <a:ext cx="961227" cy="744535"/>
            </a:xfrm>
            <a:prstGeom prst="rtTriangle">
              <a:avLst/>
            </a:pr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6745139" y="4005652"/>
                  <a:ext cx="54155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5139" y="4005652"/>
                  <a:ext cx="541559" cy="400110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t="-6944" r="-11224" b="-1527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7085245" y="3044376"/>
                  <a:ext cx="55758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𝑩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85245" y="3044376"/>
                  <a:ext cx="557589" cy="400110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t="-7692" r="-17582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8182065" y="3487807"/>
                  <a:ext cx="53194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82065" y="3487807"/>
                  <a:ext cx="531940" cy="400110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t="-6849" r="-12500" b="-13699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3" name="Полилиния 22"/>
          <p:cNvSpPr/>
          <p:nvPr/>
        </p:nvSpPr>
        <p:spPr>
          <a:xfrm rot="10343294" flipV="1">
            <a:off x="2639250" y="3217809"/>
            <a:ext cx="118582" cy="165928"/>
          </a:xfrm>
          <a:custGeom>
            <a:avLst/>
            <a:gdLst>
              <a:gd name="connsiteX0" fmla="*/ 77258 w 77258"/>
              <a:gd name="connsiteY0" fmla="*/ 0 h 161925"/>
              <a:gd name="connsiteX1" fmla="*/ 10583 w 77258"/>
              <a:gd name="connsiteY1" fmla="*/ 66675 h 161925"/>
              <a:gd name="connsiteX2" fmla="*/ 1058 w 77258"/>
              <a:gd name="connsiteY2" fmla="*/ 16192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258" h="161925">
                <a:moveTo>
                  <a:pt x="77258" y="0"/>
                </a:moveTo>
                <a:cubicBezTo>
                  <a:pt x="50270" y="19844"/>
                  <a:pt x="23283" y="39688"/>
                  <a:pt x="10583" y="66675"/>
                </a:cubicBezTo>
                <a:cubicBezTo>
                  <a:pt x="-2117" y="93662"/>
                  <a:pt x="-530" y="127793"/>
                  <a:pt x="1058" y="161925"/>
                </a:cubicBezTo>
              </a:path>
            </a:pathLst>
          </a:cu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олилиния 23"/>
          <p:cNvSpPr/>
          <p:nvPr/>
        </p:nvSpPr>
        <p:spPr>
          <a:xfrm rot="10343294" flipV="1">
            <a:off x="5341442" y="2988181"/>
            <a:ext cx="89093" cy="165928"/>
          </a:xfrm>
          <a:custGeom>
            <a:avLst/>
            <a:gdLst>
              <a:gd name="connsiteX0" fmla="*/ 77258 w 77258"/>
              <a:gd name="connsiteY0" fmla="*/ 0 h 161925"/>
              <a:gd name="connsiteX1" fmla="*/ 10583 w 77258"/>
              <a:gd name="connsiteY1" fmla="*/ 66675 h 161925"/>
              <a:gd name="connsiteX2" fmla="*/ 1058 w 77258"/>
              <a:gd name="connsiteY2" fmla="*/ 16192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258" h="161925">
                <a:moveTo>
                  <a:pt x="77258" y="0"/>
                </a:moveTo>
                <a:cubicBezTo>
                  <a:pt x="50270" y="19844"/>
                  <a:pt x="23283" y="39688"/>
                  <a:pt x="10583" y="66675"/>
                </a:cubicBezTo>
                <a:cubicBezTo>
                  <a:pt x="-2117" y="93662"/>
                  <a:pt x="-530" y="127793"/>
                  <a:pt x="1058" y="161925"/>
                </a:cubicBezTo>
              </a:path>
            </a:pathLst>
          </a:cu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5" name="Группа 24"/>
          <p:cNvGrpSpPr/>
          <p:nvPr/>
        </p:nvGrpSpPr>
        <p:grpSpPr>
          <a:xfrm rot="20188134">
            <a:off x="2861334" y="2390117"/>
            <a:ext cx="298349" cy="158529"/>
            <a:chOff x="1908423" y="910470"/>
            <a:chExt cx="346513" cy="191820"/>
          </a:xfrm>
        </p:grpSpPr>
        <p:sp>
          <p:nvSpPr>
            <p:cNvPr id="26" name="Полилиния 25"/>
            <p:cNvSpPr/>
            <p:nvPr/>
          </p:nvSpPr>
          <p:spPr>
            <a:xfrm rot="3942114" flipH="1" flipV="1">
              <a:off x="2017506" y="832526"/>
              <a:ext cx="111387" cy="267275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Полилиния 26"/>
            <p:cNvSpPr/>
            <p:nvPr/>
          </p:nvSpPr>
          <p:spPr>
            <a:xfrm rot="3942114" flipH="1" flipV="1">
              <a:off x="2009172" y="856526"/>
              <a:ext cx="145015" cy="346513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8" name="Группа 27"/>
          <p:cNvGrpSpPr/>
          <p:nvPr/>
        </p:nvGrpSpPr>
        <p:grpSpPr>
          <a:xfrm rot="20188134">
            <a:off x="5450287" y="2482481"/>
            <a:ext cx="224154" cy="131015"/>
            <a:chOff x="1908423" y="910470"/>
            <a:chExt cx="346513" cy="191820"/>
          </a:xfrm>
        </p:grpSpPr>
        <p:sp>
          <p:nvSpPr>
            <p:cNvPr id="29" name="Полилиния 28"/>
            <p:cNvSpPr/>
            <p:nvPr/>
          </p:nvSpPr>
          <p:spPr>
            <a:xfrm rot="3942114" flipH="1" flipV="1">
              <a:off x="2017506" y="832526"/>
              <a:ext cx="111387" cy="267275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" name="Полилиния 29"/>
            <p:cNvSpPr/>
            <p:nvPr/>
          </p:nvSpPr>
          <p:spPr>
            <a:xfrm rot="3942114" flipH="1" flipV="1">
              <a:off x="2009172" y="856526"/>
              <a:ext cx="145015" cy="346513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Прямоугольник 42"/>
              <p:cNvSpPr/>
              <p:nvPr/>
            </p:nvSpPr>
            <p:spPr>
              <a:xfrm>
                <a:off x="3506709" y="3727308"/>
                <a:ext cx="21305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b="1" i="1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𝑨𝑩𝑪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~∆</m:t>
                      </m:r>
                      <m:sSub>
                        <m:sSubPr>
                          <m:ctrlPr>
                            <a:rPr lang="en-US" sz="2000" b="1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𝑨</m:t>
                          </m:r>
                        </m:e>
                        <m:sub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sz="2000" b="1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𝑩</m:t>
                          </m:r>
                        </m:e>
                        <m:sub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sz="2000" b="1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2000" b="1" dirty="0"/>
              </a:p>
            </p:txBody>
          </p:sp>
        </mc:Choice>
        <mc:Fallback xmlns="">
          <p:sp>
            <p:nvSpPr>
              <p:cNvPr id="43" name="Прямоугольник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6709" y="3727308"/>
                <a:ext cx="2130583" cy="400110"/>
              </a:xfrm>
              <a:prstGeom prst="rect">
                <a:avLst/>
              </a:prstGeom>
              <a:blipFill rotWithShape="1">
                <a:blip r:embed="rId13"/>
                <a:stretch>
                  <a:fillRect t="-7576" r="-4000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Прямоугольник 1"/>
          <p:cNvSpPr/>
          <p:nvPr/>
        </p:nvSpPr>
        <p:spPr>
          <a:xfrm>
            <a:off x="899592" y="3886"/>
            <a:ext cx="70407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Arial Unicode MS" panose="020B0604020202020204" pitchFamily="34" charset="-128"/>
              </a:rPr>
              <a:t>Сформулируйте первый признак подобия </a:t>
            </a:r>
            <a:r>
              <a:rPr lang="ru-RU" sz="2000" b="1" dirty="0" smtClean="0">
                <a:solidFill>
                  <a:srgbClr val="000000"/>
                </a:solidFill>
                <a:latin typeface="Arial Unicode MS" panose="020B0604020202020204" pitchFamily="34" charset="-128"/>
              </a:rPr>
              <a:t>треугольников.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651243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3" grpId="0" animBg="1"/>
      <p:bldP spid="24" grpId="0" animBg="1"/>
      <p:bldP spid="4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37210" y="139105"/>
            <a:ext cx="85675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рямая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параллельная одной из сторон треугольника, отсекает от него треугольник, подобный данному.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2765171" y="805167"/>
            <a:ext cx="3613658" cy="1409921"/>
            <a:chOff x="2757344" y="3308030"/>
            <a:chExt cx="3613658" cy="1409921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2757344" y="3308030"/>
              <a:ext cx="3613658" cy="1409921"/>
              <a:chOff x="851404" y="157718"/>
              <a:chExt cx="3613658" cy="2710990"/>
            </a:xfrm>
          </p:grpSpPr>
          <p:sp>
            <p:nvSpPr>
              <p:cNvPr id="18" name="Равнобедренный треугольник 17"/>
              <p:cNvSpPr/>
              <p:nvPr/>
            </p:nvSpPr>
            <p:spPr>
              <a:xfrm>
                <a:off x="1248907" y="853378"/>
                <a:ext cx="2851517" cy="1636545"/>
              </a:xfrm>
              <a:prstGeom prst="triangle">
                <a:avLst>
                  <a:gd name="adj" fmla="val 26852"/>
                </a:avLst>
              </a:prstGeom>
              <a:noFill/>
              <a:ln w="38100">
                <a:solidFill>
                  <a:srgbClr val="0033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851404" y="2099378"/>
                    <a:ext cx="418704" cy="76933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1" i="1" dirty="0" smtClean="0">
                              <a:latin typeface="Cambria Math"/>
                              <a:cs typeface="Times New Roman" pitchFamily="18" charset="0"/>
                            </a:rPr>
                            <m:t>𝑨</m:t>
                          </m:r>
                        </m:oMath>
                      </m:oMathPara>
                    </a14:m>
                    <a:endParaRPr lang="ru-RU" sz="2000" b="1" i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9" name="TextBox 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1404" y="2099378"/>
                    <a:ext cx="418704" cy="769330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 t="-7692" r="-23529" b="-27692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1798468" y="157718"/>
                    <a:ext cx="434734" cy="76933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1" i="1" dirty="0" smtClean="0">
                              <a:latin typeface="Cambria Math"/>
                              <a:cs typeface="Times New Roman" pitchFamily="18" charset="0"/>
                            </a:rPr>
                            <m:t>𝑩</m:t>
                          </m:r>
                        </m:oMath>
                      </m:oMathPara>
                    </a14:m>
                    <a:endParaRPr lang="ru-RU" sz="2000" b="1" i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0" name="TextBox 1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98468" y="157718"/>
                    <a:ext cx="434734" cy="769330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 t="-7576" r="-21127" b="-25758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4055976" y="2073984"/>
                    <a:ext cx="409086" cy="76933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b="1" i="1" dirty="0" smtClean="0">
                              <a:latin typeface="Cambria Math"/>
                              <a:cs typeface="Times New Roman" pitchFamily="18" charset="0"/>
                            </a:rPr>
                            <m:t>𝑪</m:t>
                          </m:r>
                        </m:oMath>
                      </m:oMathPara>
                    </a14:m>
                    <a:endParaRPr lang="ru-RU" sz="2000" b="1" i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1" name="TextBox 2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055976" y="2073984"/>
                    <a:ext cx="409086" cy="769330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 t="-7692" r="-23881" b="-27692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5" name="Прямая соединительная линия 14"/>
            <p:cNvCxnSpPr/>
            <p:nvPr/>
          </p:nvCxnSpPr>
          <p:spPr>
            <a:xfrm>
              <a:off x="2769034" y="4095390"/>
              <a:ext cx="3169176" cy="0"/>
            </a:xfrm>
            <a:prstGeom prst="line">
              <a:avLst/>
            </a:pr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3174935" y="3727134"/>
                  <a:ext cx="48282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latin typeface="Cambria Math"/>
                            <a:cs typeface="Times New Roman" pitchFamily="18" charset="0"/>
                          </a:rPr>
                          <m:t>𝑴</m:t>
                        </m:r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74935" y="3727134"/>
                  <a:ext cx="482824" cy="400110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t="-7692" r="-20253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4821375" y="3728259"/>
                  <a:ext cx="444352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latin typeface="Cambria Math"/>
                            <a:cs typeface="Times New Roman" pitchFamily="18" charset="0"/>
                          </a:rPr>
                          <m:t>𝑵</m:t>
                        </m:r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21375" y="3728259"/>
                  <a:ext cx="444352" cy="40011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t="-7576" r="-21918" b="-2575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угольник 21"/>
              <p:cNvSpPr/>
              <p:nvPr/>
            </p:nvSpPr>
            <p:spPr>
              <a:xfrm>
                <a:off x="3638091" y="2176160"/>
                <a:ext cx="186781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b="1" i="1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𝑴𝑩𝑵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~∆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𝑨𝑩𝑪</m:t>
                      </m:r>
                    </m:oMath>
                  </m:oMathPara>
                </a14:m>
                <a:endParaRPr lang="ru-RU" sz="2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2" name="Прямоугольник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8091" y="2176160"/>
                <a:ext cx="1867819" cy="400110"/>
              </a:xfrm>
              <a:prstGeom prst="rect">
                <a:avLst/>
              </a:prstGeom>
              <a:blipFill rotWithShape="1">
                <a:blip r:embed="rId8"/>
                <a:stretch>
                  <a:fillRect t="-7576" r="-3268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Прямоугольник 22"/>
          <p:cNvSpPr/>
          <p:nvPr/>
        </p:nvSpPr>
        <p:spPr>
          <a:xfrm>
            <a:off x="894678" y="2565668"/>
            <a:ext cx="735464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рямоугольные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треугольники подобны по острому углу.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1063097" y="2887093"/>
            <a:ext cx="7017807" cy="1656845"/>
            <a:chOff x="1449606" y="3254943"/>
            <a:chExt cx="7017807" cy="1656845"/>
          </a:xfrm>
        </p:grpSpPr>
        <p:sp>
          <p:nvSpPr>
            <p:cNvPr id="24" name="Прямоугольный треугольник 23"/>
            <p:cNvSpPr/>
            <p:nvPr/>
          </p:nvSpPr>
          <p:spPr>
            <a:xfrm>
              <a:off x="1852332" y="3614789"/>
              <a:ext cx="2350668" cy="1106547"/>
            </a:xfrm>
            <a:prstGeom prst="rtTriangle">
              <a:avLst/>
            </a:pr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1649652" y="3254943"/>
                  <a:ext cx="41870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latin typeface="Cambria Math"/>
                            <a:cs typeface="Times New Roman" pitchFamily="18" charset="0"/>
                          </a:rPr>
                          <m:t>𝑨</m:t>
                        </m:r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49652" y="3254943"/>
                  <a:ext cx="418704" cy="400110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t="-7692" r="-23188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4187632" y="4499742"/>
                  <a:ext cx="43473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latin typeface="Cambria Math"/>
                            <a:cs typeface="Times New Roman" pitchFamily="18" charset="0"/>
                          </a:rPr>
                          <m:t>𝑩</m:t>
                        </m:r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87632" y="4499742"/>
                  <a:ext cx="434734" cy="400110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t="-7692" r="-21127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1449606" y="4511678"/>
                  <a:ext cx="40908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latin typeface="Cambria Math"/>
                            <a:cs typeface="Times New Roman" pitchFamily="18" charset="0"/>
                          </a:rPr>
                          <m:t>𝑪</m:t>
                        </m:r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49606" y="4511678"/>
                  <a:ext cx="409086" cy="400110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t="-7692" r="-23881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Прямоугольный треугольник 27"/>
            <p:cNvSpPr/>
            <p:nvPr/>
          </p:nvSpPr>
          <p:spPr>
            <a:xfrm>
              <a:off x="6014191" y="3652374"/>
              <a:ext cx="1942701" cy="914502"/>
            </a:xfrm>
            <a:prstGeom prst="rtTriangle">
              <a:avLst/>
            </a:pr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5778342" y="3296256"/>
                  <a:ext cx="54155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78342" y="3296256"/>
                  <a:ext cx="541559" cy="400110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t="-7576" r="-19101" b="-2575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7909824" y="4352367"/>
                  <a:ext cx="55758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𝑩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09824" y="4352367"/>
                  <a:ext cx="557589" cy="400110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 t="-7692" r="-17391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5564250" y="4358029"/>
                  <a:ext cx="53194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64250" y="4358029"/>
                  <a:ext cx="531940" cy="400110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t="-7692" r="-18182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Прямоугольник 31"/>
            <p:cNvSpPr/>
            <p:nvPr/>
          </p:nvSpPr>
          <p:spPr>
            <a:xfrm>
              <a:off x="6022226" y="4342060"/>
              <a:ext cx="216024" cy="216024"/>
            </a:xfrm>
            <a:prstGeom prst="rect">
              <a:avLst/>
            </a:prstGeom>
            <a:noFill/>
            <a:ln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1852332" y="4497014"/>
              <a:ext cx="216024" cy="216024"/>
            </a:xfrm>
            <a:prstGeom prst="rect">
              <a:avLst/>
            </a:prstGeom>
            <a:noFill/>
            <a:ln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" name="Полилиния 33"/>
            <p:cNvSpPr/>
            <p:nvPr/>
          </p:nvSpPr>
          <p:spPr>
            <a:xfrm rot="2530248" flipH="1" flipV="1">
              <a:off x="6079523" y="3711547"/>
              <a:ext cx="92055" cy="230125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5" name="Полилиния 34"/>
            <p:cNvSpPr/>
            <p:nvPr/>
          </p:nvSpPr>
          <p:spPr>
            <a:xfrm rot="2530248" flipH="1" flipV="1">
              <a:off x="1927189" y="3675990"/>
              <a:ext cx="92055" cy="230125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3506709" y="4494538"/>
                <a:ext cx="21305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b="1" i="1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𝑨𝑩𝑪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~∆</m:t>
                      </m:r>
                      <m:sSub>
                        <m:sSubPr>
                          <m:ctrlPr>
                            <a:rPr lang="en-US" sz="2000" b="1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𝑨</m:t>
                          </m:r>
                        </m:e>
                        <m:sub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sz="2000" b="1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𝑩</m:t>
                          </m:r>
                        </m:e>
                        <m:sub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sz="2000" b="1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2000" b="1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6709" y="4494538"/>
                <a:ext cx="2130583" cy="400110"/>
              </a:xfrm>
              <a:prstGeom prst="rect">
                <a:avLst/>
              </a:prstGeom>
              <a:blipFill rotWithShape="1">
                <a:blip r:embed="rId15"/>
                <a:stretch>
                  <a:fillRect t="-7576" r="-4000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976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2" grpId="0"/>
      <p:bldP spid="23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31610" y="197166"/>
                <a:ext cx="8560870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Задача.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На стороне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𝐶𝐷</m:t>
                    </m:r>
                  </m:oMath>
                </a14:m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параллелограмма отмечена точка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𝑀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. Прямые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𝐴𝑀</m:t>
                    </m:r>
                  </m:oMath>
                </a14:m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и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𝐵𝐶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пересекаются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в точке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𝑁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. Найдите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𝑀𝑁</m:t>
                    </m:r>
                  </m:oMath>
                </a14:m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и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𝐶𝑁</m:t>
                    </m:r>
                  </m:oMath>
                </a14:m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если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𝐷𝑀</m:t>
                    </m:r>
                    <m:r>
                      <a:rPr lang="en-US" sz="2000" b="0" i="1" smtClean="0">
                        <a:latin typeface="Cambria Math"/>
                      </a:rPr>
                      <m:t>=6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/>
                      </a:rPr>
                      <m:t>𝑀</m:t>
                    </m:r>
                    <m:r>
                      <a:rPr lang="en-US" sz="2000" b="0" i="1" smtClean="0">
                        <a:latin typeface="Cambria Math"/>
                      </a:rPr>
                      <m:t>𝐶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3</m:t>
                    </m:r>
                  </m:oMath>
                </a14:m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 см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𝐵𝐶</m:t>
                    </m:r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5</m:t>
                    </m:r>
                  </m:oMath>
                </a14:m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 см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𝐴</m:t>
                    </m:r>
                    <m:r>
                      <a:rPr lang="en-US" sz="2000" i="1">
                        <a:latin typeface="Cambria Math"/>
                      </a:rPr>
                      <m:t>𝑀</m:t>
                    </m:r>
                    <m:r>
                      <a:rPr lang="en-US" sz="2000" i="1">
                        <a:latin typeface="Cambria Math"/>
                      </a:rPr>
                      <m:t>=8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610" y="197166"/>
                <a:ext cx="8560870" cy="1015663"/>
              </a:xfrm>
              <a:prstGeom prst="rect">
                <a:avLst/>
              </a:prstGeom>
              <a:blipFill rotWithShape="1">
                <a:blip r:embed="rId3"/>
                <a:stretch>
                  <a:fillRect l="-712" t="-2994" r="-1352" b="-95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Прямоугольник 11"/>
          <p:cNvSpPr/>
          <p:nvPr/>
        </p:nvSpPr>
        <p:spPr>
          <a:xfrm>
            <a:off x="319177" y="1106307"/>
            <a:ext cx="13623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Решение.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араллелограмм 2"/>
          <p:cNvSpPr/>
          <p:nvPr/>
        </p:nvSpPr>
        <p:spPr>
          <a:xfrm>
            <a:off x="5473402" y="1896783"/>
            <a:ext cx="2880320" cy="1152128"/>
          </a:xfrm>
          <a:prstGeom prst="parallelogram">
            <a:avLst/>
          </a:prstGeom>
          <a:noFill/>
          <a:ln w="38100"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406727" y="1536743"/>
                <a:ext cx="441146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1" dirty="0" smtClean="0">
                          <a:latin typeface="Cambria Math"/>
                          <a:cs typeface="Times New Roman" pitchFamily="18" charset="0"/>
                        </a:rPr>
                        <m:t>𝑨</m:t>
                      </m:r>
                    </m:oMath>
                  </m:oMathPara>
                </a14:m>
                <a:endParaRPr lang="ru-RU" sz="22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6727" y="1536743"/>
                <a:ext cx="441146" cy="430887"/>
              </a:xfrm>
              <a:prstGeom prst="rect">
                <a:avLst/>
              </a:prstGeom>
              <a:blipFill rotWithShape="1">
                <a:blip r:embed="rId4"/>
                <a:stretch>
                  <a:fillRect t="-8451" r="-26389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8288992" y="1557698"/>
                <a:ext cx="458780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1" dirty="0" smtClean="0">
                          <a:latin typeface="Cambria Math"/>
                          <a:cs typeface="Times New Roman" pitchFamily="18" charset="0"/>
                        </a:rPr>
                        <m:t>𝑩</m:t>
                      </m:r>
                    </m:oMath>
                  </m:oMathPara>
                </a14:m>
                <a:endParaRPr lang="ru-RU" sz="22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8992" y="1557698"/>
                <a:ext cx="458780" cy="430887"/>
              </a:xfrm>
              <a:prstGeom prst="rect">
                <a:avLst/>
              </a:prstGeom>
              <a:blipFill rotWithShape="1">
                <a:blip r:embed="rId5"/>
                <a:stretch>
                  <a:fillRect t="-8571" r="-25333" b="-285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998568" y="2933470"/>
                <a:ext cx="441146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1" dirty="0" smtClean="0">
                          <a:latin typeface="Cambria Math"/>
                          <a:cs typeface="Times New Roman" pitchFamily="18" charset="0"/>
                        </a:rPr>
                        <m:t>𝑪</m:t>
                      </m:r>
                    </m:oMath>
                  </m:oMathPara>
                </a14:m>
                <a:endParaRPr lang="ru-RU" sz="22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8568" y="2933470"/>
                <a:ext cx="441146" cy="430887"/>
              </a:xfrm>
              <a:prstGeom prst="rect">
                <a:avLst/>
              </a:prstGeom>
              <a:blipFill rotWithShape="1">
                <a:blip r:embed="rId6"/>
                <a:stretch>
                  <a:fillRect t="-8451" r="-27778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063758" y="2926911"/>
                <a:ext cx="466794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1" dirty="0" smtClean="0">
                          <a:latin typeface="Cambria Math"/>
                          <a:cs typeface="Times New Roman" pitchFamily="18" charset="0"/>
                        </a:rPr>
                        <m:t>𝑫</m:t>
                      </m:r>
                    </m:oMath>
                  </m:oMathPara>
                </a14:m>
                <a:endParaRPr lang="ru-RU" sz="22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3758" y="2926911"/>
                <a:ext cx="466794" cy="430887"/>
              </a:xfrm>
              <a:prstGeom prst="rect">
                <a:avLst/>
              </a:prstGeom>
              <a:blipFill rotWithShape="1">
                <a:blip r:embed="rId7"/>
                <a:stretch>
                  <a:fillRect t="-8451" r="-25000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Овал 16"/>
          <p:cNvSpPr/>
          <p:nvPr/>
        </p:nvSpPr>
        <p:spPr>
          <a:xfrm>
            <a:off x="7179260" y="3012911"/>
            <a:ext cx="72000" cy="72000"/>
          </a:xfrm>
          <a:prstGeom prst="ellipse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880042" y="3039485"/>
                <a:ext cx="51328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1" smtClean="0">
                          <a:latin typeface="Cambria Math"/>
                          <a:cs typeface="Times New Roman" pitchFamily="18" charset="0"/>
                        </a:rPr>
                        <m:t>𝑴</m:t>
                      </m:r>
                    </m:oMath>
                  </m:oMathPara>
                </a14:m>
                <a:endParaRPr lang="ru-RU" sz="22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0042" y="3039485"/>
                <a:ext cx="513282" cy="430887"/>
              </a:xfrm>
              <a:prstGeom prst="rect">
                <a:avLst/>
              </a:prstGeom>
              <a:blipFill rotWithShape="1">
                <a:blip r:embed="rId8"/>
                <a:stretch>
                  <a:fillRect t="-8571" r="-22619" b="-285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Прямая соединительная линия 19"/>
          <p:cNvCxnSpPr/>
          <p:nvPr/>
        </p:nvCxnSpPr>
        <p:spPr>
          <a:xfrm>
            <a:off x="5781198" y="1906308"/>
            <a:ext cx="2507794" cy="2006699"/>
          </a:xfrm>
          <a:prstGeom prst="line">
            <a:avLst/>
          </a:pr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7812360" y="3012911"/>
            <a:ext cx="263493" cy="1064219"/>
          </a:xfrm>
          <a:prstGeom prst="line">
            <a:avLst/>
          </a:pr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7452760" y="3470372"/>
                <a:ext cx="470000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1" i="1" smtClean="0">
                          <a:latin typeface="Cambria Math"/>
                          <a:cs typeface="Times New Roman" pitchFamily="18" charset="0"/>
                        </a:rPr>
                        <m:t>𝑵</m:t>
                      </m:r>
                    </m:oMath>
                  </m:oMathPara>
                </a14:m>
                <a:endParaRPr lang="ru-RU" sz="22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2760" y="3470372"/>
                <a:ext cx="470000" cy="430887"/>
              </a:xfrm>
              <a:prstGeom prst="rect">
                <a:avLst/>
              </a:prstGeom>
              <a:blipFill rotWithShape="1">
                <a:blip r:embed="rId9"/>
                <a:stretch>
                  <a:fillRect t="-8451" r="-24675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Прямоугольник 50"/>
              <p:cNvSpPr/>
              <p:nvPr/>
            </p:nvSpPr>
            <p:spPr>
              <a:xfrm>
                <a:off x="5974060" y="3006921"/>
                <a:ext cx="56618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6</m:t>
                    </m:r>
                  </m:oMath>
                </a14:m>
                <a:r>
                  <a:rPr lang="ru-RU" sz="1600" dirty="0" smtClean="0"/>
                  <a:t> </a:t>
                </a:r>
                <a:r>
                  <a:rPr lang="ru-RU" sz="1600" dirty="0" smtClean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endParaRPr lang="ru-RU" sz="1600" dirty="0"/>
              </a:p>
            </p:txBody>
          </p:sp>
        </mc:Choice>
        <mc:Fallback xmlns="">
          <p:sp>
            <p:nvSpPr>
              <p:cNvPr id="51" name="Прямоугольник 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4060" y="3006921"/>
                <a:ext cx="566181" cy="338554"/>
              </a:xfrm>
              <a:prstGeom prst="rect">
                <a:avLst/>
              </a:prstGeom>
              <a:blipFill rotWithShape="1">
                <a:blip r:embed="rId10"/>
                <a:stretch>
                  <a:fillRect t="-7143" r="-10753" b="-214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Прямоугольник 51"/>
              <p:cNvSpPr/>
              <p:nvPr/>
            </p:nvSpPr>
            <p:spPr>
              <a:xfrm>
                <a:off x="7428914" y="2755882"/>
                <a:ext cx="56618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3</m:t>
                    </m:r>
                  </m:oMath>
                </a14:m>
                <a:r>
                  <a:rPr lang="ru-RU" sz="1600" dirty="0" smtClean="0"/>
                  <a:t> </a:t>
                </a:r>
                <a:r>
                  <a:rPr lang="ru-RU" sz="1600" dirty="0" smtClean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endParaRPr lang="ru-RU" sz="1600" dirty="0"/>
              </a:p>
            </p:txBody>
          </p:sp>
        </mc:Choice>
        <mc:Fallback xmlns="">
          <p:sp>
            <p:nvSpPr>
              <p:cNvPr id="52" name="Прямоугольник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8914" y="2755882"/>
                <a:ext cx="566181" cy="338554"/>
              </a:xfrm>
              <a:prstGeom prst="rect">
                <a:avLst/>
              </a:prstGeom>
              <a:blipFill rotWithShape="1">
                <a:blip r:embed="rId11"/>
                <a:stretch>
                  <a:fillRect t="-7143" r="-10753" b="-214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Прямоугольник 52"/>
              <p:cNvSpPr/>
              <p:nvPr/>
            </p:nvSpPr>
            <p:spPr>
              <a:xfrm>
                <a:off x="8181041" y="2303570"/>
                <a:ext cx="56618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5</m:t>
                    </m:r>
                  </m:oMath>
                </a14:m>
                <a:r>
                  <a:rPr lang="ru-RU" sz="1600" dirty="0" smtClean="0"/>
                  <a:t> </a:t>
                </a:r>
                <a:r>
                  <a:rPr lang="ru-RU" sz="1600" dirty="0" smtClean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endParaRPr lang="ru-RU" sz="1600" dirty="0"/>
              </a:p>
            </p:txBody>
          </p:sp>
        </mc:Choice>
        <mc:Fallback xmlns="">
          <p:sp>
            <p:nvSpPr>
              <p:cNvPr id="53" name="Прямоугольник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1041" y="2303570"/>
                <a:ext cx="566181" cy="338554"/>
              </a:xfrm>
              <a:prstGeom prst="rect">
                <a:avLst/>
              </a:prstGeom>
              <a:blipFill rotWithShape="1">
                <a:blip r:embed="rId12"/>
                <a:stretch>
                  <a:fillRect t="-7273" r="-11828" b="-236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Прямоугольник 53"/>
              <p:cNvSpPr/>
              <p:nvPr/>
            </p:nvSpPr>
            <p:spPr>
              <a:xfrm>
                <a:off x="6342875" y="2160828"/>
                <a:ext cx="56618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8</m:t>
                    </m:r>
                  </m:oMath>
                </a14:m>
                <a:r>
                  <a:rPr lang="ru-RU" sz="1600" dirty="0" smtClean="0"/>
                  <a:t> </a:t>
                </a:r>
                <a:r>
                  <a:rPr lang="ru-RU" sz="1600" dirty="0" smtClean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endParaRPr lang="ru-RU" sz="1600" dirty="0"/>
              </a:p>
            </p:txBody>
          </p:sp>
        </mc:Choice>
        <mc:Fallback xmlns="">
          <p:sp>
            <p:nvSpPr>
              <p:cNvPr id="54" name="Прямоугольник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2875" y="2160828"/>
                <a:ext cx="566181" cy="338554"/>
              </a:xfrm>
              <a:prstGeom prst="rect">
                <a:avLst/>
              </a:prstGeom>
              <a:blipFill rotWithShape="1">
                <a:blip r:embed="rId13"/>
                <a:stretch>
                  <a:fillRect t="-7143" r="-11828" b="-214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Прямоугольник 54"/>
              <p:cNvSpPr/>
              <p:nvPr/>
            </p:nvSpPr>
            <p:spPr>
              <a:xfrm>
                <a:off x="319845" y="1403844"/>
                <a:ext cx="339016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ru-RU" sz="2000" b="0" dirty="0" smtClean="0">
                    <a:latin typeface="Times New Roman" pitchFamily="18" charset="0"/>
                    <a:ea typeface="Cambria Math"/>
                    <a:cs typeface="Times New Roman" pitchFamily="18" charset="0"/>
                  </a:rPr>
                  <a:t>Рассмотрим </a:t>
                </a:r>
                <a14:m>
                  <m:oMath xmlns:m="http://schemas.openxmlformats.org/officeDocument/2006/math">
                    <m:r>
                      <a:rPr lang="ru-RU" sz="2000" b="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𝐴𝐷𝑀</m:t>
                    </m:r>
                  </m:oMath>
                </a14:m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 и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𝑁𝐶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𝑀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5" name="Прямоугольник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845" y="1403844"/>
                <a:ext cx="3390160" cy="400110"/>
              </a:xfrm>
              <a:prstGeom prst="rect">
                <a:avLst/>
              </a:prstGeom>
              <a:blipFill rotWithShape="1">
                <a:blip r:embed="rId14"/>
                <a:stretch>
                  <a:fillRect l="-1257" t="-7576" r="-3232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6635344" y="2734992"/>
                <a:ext cx="3369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dirty="0" smtClean="0">
                          <a:latin typeface="Cambria Math"/>
                          <a:cs typeface="Times New Roman" pitchFamily="18" charset="0"/>
                        </a:rPr>
                        <m:t>𝟏</m:t>
                      </m:r>
                    </m:oMath>
                  </m:oMathPara>
                </a14:m>
                <a:endParaRPr lang="ru-RU" sz="1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5344" y="2734992"/>
                <a:ext cx="336952" cy="307777"/>
              </a:xfrm>
              <a:prstGeom prst="rect">
                <a:avLst/>
              </a:prstGeom>
              <a:blipFill rotWithShape="1">
                <a:blip r:embed="rId15"/>
                <a:stretch>
                  <a:fillRect t="-2000" r="-10714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7427096" y="3031169"/>
                <a:ext cx="3369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dirty="0" smtClean="0">
                          <a:latin typeface="Cambria Math"/>
                          <a:cs typeface="Times New Roman" pitchFamily="18" charset="0"/>
                        </a:rPr>
                        <m:t>𝟐</m:t>
                      </m:r>
                    </m:oMath>
                  </m:oMathPara>
                </a14:m>
                <a:endParaRPr lang="ru-RU" sz="1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7096" y="3031169"/>
                <a:ext cx="336952" cy="307777"/>
              </a:xfrm>
              <a:prstGeom prst="rect">
                <a:avLst/>
              </a:prstGeom>
              <a:blipFill rotWithShape="1">
                <a:blip r:embed="rId16"/>
                <a:stretch>
                  <a:fillRect t="-1961" r="-10714" b="-176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Полилиния 57"/>
          <p:cNvSpPr/>
          <p:nvPr/>
        </p:nvSpPr>
        <p:spPr>
          <a:xfrm rot="11256706">
            <a:off x="7431417" y="3027053"/>
            <a:ext cx="89093" cy="182521"/>
          </a:xfrm>
          <a:custGeom>
            <a:avLst/>
            <a:gdLst>
              <a:gd name="connsiteX0" fmla="*/ 77258 w 77258"/>
              <a:gd name="connsiteY0" fmla="*/ 0 h 161925"/>
              <a:gd name="connsiteX1" fmla="*/ 10583 w 77258"/>
              <a:gd name="connsiteY1" fmla="*/ 66675 h 161925"/>
              <a:gd name="connsiteX2" fmla="*/ 1058 w 77258"/>
              <a:gd name="connsiteY2" fmla="*/ 16192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258" h="161925">
                <a:moveTo>
                  <a:pt x="77258" y="0"/>
                </a:moveTo>
                <a:cubicBezTo>
                  <a:pt x="50270" y="19844"/>
                  <a:pt x="23283" y="39688"/>
                  <a:pt x="10583" y="66675"/>
                </a:cubicBezTo>
                <a:cubicBezTo>
                  <a:pt x="-2117" y="93662"/>
                  <a:pt x="-530" y="127793"/>
                  <a:pt x="1058" y="161925"/>
                </a:cubicBezTo>
              </a:path>
            </a:pathLst>
          </a:cu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олилиния 59"/>
          <p:cNvSpPr/>
          <p:nvPr/>
        </p:nvSpPr>
        <p:spPr>
          <a:xfrm rot="456706">
            <a:off x="6904672" y="2868822"/>
            <a:ext cx="89093" cy="200773"/>
          </a:xfrm>
          <a:custGeom>
            <a:avLst/>
            <a:gdLst>
              <a:gd name="connsiteX0" fmla="*/ 77258 w 77258"/>
              <a:gd name="connsiteY0" fmla="*/ 0 h 161925"/>
              <a:gd name="connsiteX1" fmla="*/ 10583 w 77258"/>
              <a:gd name="connsiteY1" fmla="*/ 66675 h 161925"/>
              <a:gd name="connsiteX2" fmla="*/ 1058 w 77258"/>
              <a:gd name="connsiteY2" fmla="*/ 16192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258" h="161925">
                <a:moveTo>
                  <a:pt x="77258" y="0"/>
                </a:moveTo>
                <a:cubicBezTo>
                  <a:pt x="50270" y="19844"/>
                  <a:pt x="23283" y="39688"/>
                  <a:pt x="10583" y="66675"/>
                </a:cubicBezTo>
                <a:cubicBezTo>
                  <a:pt x="-2117" y="93662"/>
                  <a:pt x="-530" y="127793"/>
                  <a:pt x="1058" y="161925"/>
                </a:cubicBezTo>
              </a:path>
            </a:pathLst>
          </a:cu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Прямоугольник 60"/>
              <p:cNvSpPr/>
              <p:nvPr/>
            </p:nvSpPr>
            <p:spPr>
              <a:xfrm>
                <a:off x="328188" y="1683785"/>
                <a:ext cx="3471915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000" i="1" smtClean="0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1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=∠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2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как вертикальные, 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2000" dirty="0"/>
              </a:p>
            </p:txBody>
          </p:sp>
        </mc:Choice>
        <mc:Fallback xmlns="">
          <p:sp>
            <p:nvSpPr>
              <p:cNvPr id="61" name="Прямоугольник 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188" y="1683785"/>
                <a:ext cx="3471915" cy="400110"/>
              </a:xfrm>
              <a:prstGeom prst="rect">
                <a:avLst/>
              </a:prstGeom>
              <a:blipFill rotWithShape="1">
                <a:blip r:embed="rId17"/>
                <a:stretch>
                  <a:fillRect t="-9091" r="-527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2" name="Группа 61"/>
          <p:cNvGrpSpPr/>
          <p:nvPr/>
        </p:nvGrpSpPr>
        <p:grpSpPr>
          <a:xfrm rot="2606683">
            <a:off x="7774917" y="3066767"/>
            <a:ext cx="276632" cy="150575"/>
            <a:chOff x="1908423" y="910470"/>
            <a:chExt cx="346513" cy="191820"/>
          </a:xfrm>
        </p:grpSpPr>
        <p:sp>
          <p:nvSpPr>
            <p:cNvPr id="63" name="Полилиния 62"/>
            <p:cNvSpPr/>
            <p:nvPr/>
          </p:nvSpPr>
          <p:spPr>
            <a:xfrm rot="3942114" flipH="1" flipV="1">
              <a:off x="2017506" y="832526"/>
              <a:ext cx="111387" cy="267275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4" name="Полилиния 63"/>
            <p:cNvSpPr/>
            <p:nvPr/>
          </p:nvSpPr>
          <p:spPr>
            <a:xfrm rot="3942114" flipH="1" flipV="1">
              <a:off x="2009172" y="856526"/>
              <a:ext cx="145015" cy="346513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65" name="Группа 64"/>
          <p:cNvGrpSpPr/>
          <p:nvPr/>
        </p:nvGrpSpPr>
        <p:grpSpPr>
          <a:xfrm rot="13406683">
            <a:off x="5487281" y="2875390"/>
            <a:ext cx="276632" cy="150575"/>
            <a:chOff x="1908423" y="910470"/>
            <a:chExt cx="346513" cy="191820"/>
          </a:xfrm>
        </p:grpSpPr>
        <p:sp>
          <p:nvSpPr>
            <p:cNvPr id="66" name="Полилиния 65"/>
            <p:cNvSpPr/>
            <p:nvPr/>
          </p:nvSpPr>
          <p:spPr>
            <a:xfrm rot="3942114" flipH="1" flipV="1">
              <a:off x="2017506" y="832526"/>
              <a:ext cx="111387" cy="267275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7" name="Полилиния 66"/>
            <p:cNvSpPr/>
            <p:nvPr/>
          </p:nvSpPr>
          <p:spPr>
            <a:xfrm rot="3942114" flipH="1" flipV="1">
              <a:off x="2009172" y="856526"/>
              <a:ext cx="145015" cy="346513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5590876" y="2652940"/>
                <a:ext cx="3369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400" b="1" i="1" dirty="0" smtClean="0">
                          <a:latin typeface="Cambria Math"/>
                          <a:cs typeface="Times New Roman" pitchFamily="18" charset="0"/>
                        </a:rPr>
                        <m:t>𝟑</m:t>
                      </m:r>
                    </m:oMath>
                  </m:oMathPara>
                </a14:m>
                <a:endParaRPr lang="ru-RU" sz="1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0876" y="2652940"/>
                <a:ext cx="336952" cy="307777"/>
              </a:xfrm>
              <a:prstGeom prst="rect">
                <a:avLst/>
              </a:prstGeom>
              <a:blipFill rotWithShape="1">
                <a:blip r:embed="rId18"/>
                <a:stretch>
                  <a:fillRect t="-1961" r="-12727" b="-176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7661748" y="3145452"/>
                <a:ext cx="33695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400" b="1" i="1" dirty="0" smtClean="0">
                          <a:latin typeface="Cambria Math"/>
                          <a:cs typeface="Times New Roman" pitchFamily="18" charset="0"/>
                        </a:rPr>
                        <m:t>𝟒</m:t>
                      </m:r>
                    </m:oMath>
                  </m:oMathPara>
                </a14:m>
                <a:endParaRPr lang="ru-RU" sz="1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1748" y="3145452"/>
                <a:ext cx="336952" cy="307777"/>
              </a:xfrm>
              <a:prstGeom prst="rect">
                <a:avLst/>
              </a:prstGeom>
              <a:blipFill rotWithShape="1">
                <a:blip r:embed="rId19"/>
                <a:stretch>
                  <a:fillRect t="-2000" r="-10909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Прямоугольник 69"/>
              <p:cNvSpPr/>
              <p:nvPr/>
            </p:nvSpPr>
            <p:spPr>
              <a:xfrm>
                <a:off x="331610" y="1958437"/>
                <a:ext cx="4708511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000" i="1" smtClean="0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3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=∠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4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как </a:t>
                </a:r>
                <a:r>
                  <a:rPr lang="ru-RU" sz="2000" dirty="0" err="1" smtClean="0">
                    <a:latin typeface="Times New Roman" pitchFamily="18" charset="0"/>
                    <a:cs typeface="Times New Roman" pitchFamily="18" charset="0"/>
                  </a:rPr>
                  <a:t>внутр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. накрест лежащие  при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𝐴𝐷</m:t>
                    </m:r>
                    <m:r>
                      <a:rPr lang="ru-RU" sz="200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∥</m:t>
                    </m:r>
                    <m:r>
                      <a:rPr lang="en-US" sz="2000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𝐵𝐶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и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секущей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  <a:cs typeface="Times New Roman" pitchFamily="18" charset="0"/>
                      </a:rPr>
                      <m:t>𝐶𝐷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2000" dirty="0"/>
              </a:p>
            </p:txBody>
          </p:sp>
        </mc:Choice>
        <mc:Fallback xmlns="">
          <p:sp>
            <p:nvSpPr>
              <p:cNvPr id="70" name="Прямоугольник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610" y="1958437"/>
                <a:ext cx="4708511" cy="707886"/>
              </a:xfrm>
              <a:prstGeom prst="rect">
                <a:avLst/>
              </a:prstGeom>
              <a:blipFill rotWithShape="1">
                <a:blip r:embed="rId20"/>
                <a:stretch>
                  <a:fillRect l="-1294" t="-4310" b="-146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Прямоугольник 70"/>
              <p:cNvSpPr/>
              <p:nvPr/>
            </p:nvSpPr>
            <p:spPr>
              <a:xfrm>
                <a:off x="312353" y="2534967"/>
                <a:ext cx="472776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Значит,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000" b="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𝐴𝐷𝑀</m:t>
                    </m:r>
                    <m:r>
                      <a:rPr lang="en-US" sz="2000" b="0" i="1">
                        <a:latin typeface="Cambria Math"/>
                        <a:ea typeface="Cambria Math"/>
                      </a:rPr>
                      <m:t>~∆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𝑁𝐶𝑀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по 1-му признаку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1" name="Прямоугольник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353" y="2534967"/>
                <a:ext cx="4727769" cy="400110"/>
              </a:xfrm>
              <a:prstGeom prst="rect">
                <a:avLst/>
              </a:prstGeom>
              <a:blipFill rotWithShape="1">
                <a:blip r:embed="rId21"/>
                <a:stretch>
                  <a:fillRect l="-902" t="-7692" r="-2191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/>
              <p:cNvSpPr txBox="1"/>
              <p:nvPr/>
            </p:nvSpPr>
            <p:spPr>
              <a:xfrm>
                <a:off x="347573" y="2821610"/>
                <a:ext cx="1532151" cy="529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𝐷𝑀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𝐶𝑀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573" y="2821610"/>
                <a:ext cx="1532151" cy="529825"/>
              </a:xfrm>
              <a:prstGeom prst="rect">
                <a:avLst/>
              </a:prstGeom>
              <a:blipFill rotWithShape="1">
                <a:blip r:embed="rId22"/>
                <a:stretch>
                  <a:fillRect r="-8367" b="-68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>
                <a:off x="1689222" y="2873478"/>
                <a:ext cx="170341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т</a:t>
                </a:r>
                <a:r>
                  <a:rPr lang="ru-RU" sz="2000" b="0" dirty="0" smtClean="0">
                    <a:latin typeface="Times New Roman" pitchFamily="18" charset="0"/>
                    <a:cs typeface="Times New Roman" pitchFamily="18" charset="0"/>
                  </a:rPr>
                  <a:t>о есть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𝑘</m:t>
                    </m:r>
                    <m:r>
                      <a:rPr lang="ru-RU" sz="2000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9222" y="2873478"/>
                <a:ext cx="1703415" cy="400110"/>
              </a:xfrm>
              <a:prstGeom prst="rect">
                <a:avLst/>
              </a:prstGeom>
              <a:blipFill rotWithShape="1">
                <a:blip r:embed="rId23"/>
                <a:stretch>
                  <a:fillRect l="-3571" t="-7576" r="-7143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346959" y="3298922"/>
                <a:ext cx="1100942" cy="5293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𝐴𝑀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𝑀𝑁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959" y="3298922"/>
                <a:ext cx="1100942" cy="529312"/>
              </a:xfrm>
              <a:prstGeom prst="rect">
                <a:avLst/>
              </a:prstGeom>
              <a:blipFill rotWithShape="1">
                <a:blip r:embed="rId24"/>
                <a:stretch>
                  <a:fillRect r="-10497" b="-68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1283618" y="3302319"/>
                <a:ext cx="1352678" cy="5293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𝑀𝑁</m:t>
                    </m:r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𝐴𝑀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3618" y="3302319"/>
                <a:ext cx="1352678" cy="529312"/>
              </a:xfrm>
              <a:prstGeom prst="rect">
                <a:avLst/>
              </a:prstGeom>
              <a:blipFill rotWithShape="1">
                <a:blip r:embed="rId25"/>
                <a:stretch>
                  <a:fillRect r="-9050" b="-68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2491452" y="3298200"/>
                <a:ext cx="1168590" cy="527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𝑀𝑁</m:t>
                    </m:r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 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1452" y="3298200"/>
                <a:ext cx="1168590" cy="527580"/>
              </a:xfrm>
              <a:prstGeom prst="rect">
                <a:avLst/>
              </a:prstGeom>
              <a:blipFill rotWithShape="1">
                <a:blip r:embed="rId26"/>
                <a:stretch>
                  <a:fillRect r="-10471" b="-68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/>
              <p:cNvSpPr txBox="1"/>
              <p:nvPr/>
            </p:nvSpPr>
            <p:spPr>
              <a:xfrm>
                <a:off x="3442414" y="3358274"/>
                <a:ext cx="122892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i="1" smtClean="0">
                        <a:latin typeface="Cambria Math"/>
                      </a:rPr>
                      <m:t>4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(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7" name="TextBox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2414" y="3358274"/>
                <a:ext cx="1228926" cy="400110"/>
              </a:xfrm>
              <a:prstGeom prst="rect">
                <a:avLst/>
              </a:prstGeom>
              <a:blipFill rotWithShape="1">
                <a:blip r:embed="rId27"/>
                <a:stretch>
                  <a:fillRect t="-7576" r="-9950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/>
              <p:cNvSpPr txBox="1"/>
              <p:nvPr/>
            </p:nvSpPr>
            <p:spPr>
              <a:xfrm>
                <a:off x="341144" y="3777434"/>
                <a:ext cx="208018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𝐴𝐷</m:t>
                    </m:r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𝐵𝐶</m:t>
                    </m:r>
                    <m:r>
                      <a:rPr lang="en-US" sz="2000" b="0" i="1" smtClean="0">
                        <a:latin typeface="Cambria Math"/>
                      </a:rPr>
                      <m:t>=5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см.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8" name="TextBox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144" y="3777434"/>
                <a:ext cx="2080185" cy="400110"/>
              </a:xfrm>
              <a:prstGeom prst="rect">
                <a:avLst/>
              </a:prstGeom>
              <a:blipFill rotWithShape="1">
                <a:blip r:embed="rId28"/>
                <a:stretch>
                  <a:fillRect t="-7692" r="-5279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/>
              <p:cNvSpPr txBox="1"/>
              <p:nvPr/>
            </p:nvSpPr>
            <p:spPr>
              <a:xfrm>
                <a:off x="346959" y="4059745"/>
                <a:ext cx="1053045" cy="5313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𝐴𝐷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𝐶𝑁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959" y="4059745"/>
                <a:ext cx="1053045" cy="531364"/>
              </a:xfrm>
              <a:prstGeom prst="rect">
                <a:avLst/>
              </a:prstGeom>
              <a:blipFill rotWithShape="1">
                <a:blip r:embed="rId29"/>
                <a:stretch>
                  <a:fillRect r="-10983" b="-68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/>
              <p:cNvSpPr txBox="1"/>
              <p:nvPr/>
            </p:nvSpPr>
            <p:spPr>
              <a:xfrm>
                <a:off x="1275934" y="4063142"/>
                <a:ext cx="1286955" cy="5293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𝐶𝑁</m:t>
                    </m:r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𝐴𝐷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5934" y="4063142"/>
                <a:ext cx="1286955" cy="529312"/>
              </a:xfrm>
              <a:prstGeom prst="rect">
                <a:avLst/>
              </a:prstGeom>
              <a:blipFill rotWithShape="1">
                <a:blip r:embed="rId30"/>
                <a:stretch>
                  <a:fillRect r="-7109" b="-81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2434302" y="4059023"/>
                <a:ext cx="1102866" cy="527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𝐶𝑁</m:t>
                    </m:r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 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4302" y="4059023"/>
                <a:ext cx="1102866" cy="527580"/>
              </a:xfrm>
              <a:prstGeom prst="rect">
                <a:avLst/>
              </a:prstGeom>
              <a:blipFill rotWithShape="1">
                <a:blip r:embed="rId31"/>
                <a:stretch>
                  <a:fillRect r="-11050" b="-81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2" name="TextBox 81"/>
              <p:cNvSpPr txBox="1"/>
              <p:nvPr/>
            </p:nvSpPr>
            <p:spPr>
              <a:xfrm>
                <a:off x="3299539" y="4119097"/>
                <a:ext cx="142449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=2,5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(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2" name="TextBox 8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9539" y="4119097"/>
                <a:ext cx="1424493" cy="400110"/>
              </a:xfrm>
              <a:prstGeom prst="rect">
                <a:avLst/>
              </a:prstGeom>
              <a:blipFill rotWithShape="1">
                <a:blip r:embed="rId32"/>
                <a:stretch>
                  <a:fillRect t="-7692" r="-8547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Прямоугольник 84"/>
              <p:cNvSpPr/>
              <p:nvPr/>
            </p:nvSpPr>
            <p:spPr>
              <a:xfrm>
                <a:off x="330810" y="4517903"/>
                <a:ext cx="2675732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200" b="1" dirty="0" smtClean="0">
                    <a:latin typeface="Times New Roman" pitchFamily="18" charset="0"/>
                    <a:cs typeface="Times New Roman" pitchFamily="18" charset="0"/>
                  </a:rPr>
                  <a:t>Ответ:</a:t>
                </a:r>
                <a:r>
                  <a:rPr lang="en-US" sz="2200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b="0" i="1" dirty="0" smtClean="0">
                        <a:latin typeface="Cambria Math"/>
                        <a:cs typeface="Times New Roman" pitchFamily="18" charset="0"/>
                      </a:rPr>
                      <m:t>4</m:t>
                    </m:r>
                  </m:oMath>
                </a14:m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 см</a:t>
                </a:r>
                <a:r>
                  <a:rPr lang="en-US" sz="2200" dirty="0">
                    <a:latin typeface="Times New Roman" pitchFamily="18" charset="0"/>
                    <a:cs typeface="Times New Roman" pitchFamily="18" charset="0"/>
                  </a:rPr>
                  <a:t>;</a:t>
                </a: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b="0" i="1" dirty="0" smtClean="0">
                        <a:latin typeface="Cambria Math"/>
                        <a:cs typeface="Times New Roman" pitchFamily="18" charset="0"/>
                      </a:rPr>
                      <m:t>2,5</m:t>
                    </m:r>
                  </m:oMath>
                </a14:m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r>
                  <a:rPr lang="en-US" sz="220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2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5" name="Прямоугольник 8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810" y="4517903"/>
                <a:ext cx="2675732" cy="430887"/>
              </a:xfrm>
              <a:prstGeom prst="rect">
                <a:avLst/>
              </a:prstGeom>
              <a:blipFill rotWithShape="1">
                <a:blip r:embed="rId33"/>
                <a:stretch>
                  <a:fillRect l="-2733" t="-8451" r="-5239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8025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3" grpId="0" animBg="1"/>
      <p:bldP spid="13" grpId="0"/>
      <p:bldP spid="14" grpId="0"/>
      <p:bldP spid="15" grpId="0"/>
      <p:bldP spid="16" grpId="0"/>
      <p:bldP spid="17" grpId="0" animBg="1"/>
      <p:bldP spid="18" grpId="0"/>
      <p:bldP spid="49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 animBg="1"/>
      <p:bldP spid="60" grpId="0" animBg="1"/>
      <p:bldP spid="61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23528" y="220861"/>
                <a:ext cx="8425052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Задача.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На рисунке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𝐴𝐵</m:t>
                    </m:r>
                    <m:r>
                      <a:rPr lang="en-US" sz="2000" b="0" i="1" smtClean="0">
                        <a:latin typeface="Cambria Math"/>
                      </a:rPr>
                      <m:t>=4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𝐵𝐶</m:t>
                    </m:r>
                    <m:r>
                      <a:rPr lang="en-US" sz="2000" b="0" i="1" smtClean="0">
                        <a:latin typeface="Cambria Math"/>
                      </a:rPr>
                      <m:t>=6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см,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𝐵𝐷</m:t>
                    </m:r>
                    <m:r>
                      <a:rPr lang="en-US" sz="2000" b="0" i="1" smtClean="0">
                        <a:latin typeface="Cambria Math"/>
                      </a:rPr>
                      <m:t>=3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, а </a:t>
                </a:r>
                <a14:m>
                  <m:oMath xmlns:m="http://schemas.openxmlformats.org/officeDocument/2006/math">
                    <m:r>
                      <a:rPr lang="ru-RU" sz="2000" i="1" smtClean="0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𝐴𝐵𝐷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=∠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𝐴𝐶𝐵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. Найдите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𝐴𝐶</m:t>
                    </m:r>
                  </m:oMath>
                </a14:m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220861"/>
                <a:ext cx="8425052" cy="707886"/>
              </a:xfrm>
              <a:prstGeom prst="rect">
                <a:avLst/>
              </a:prstGeom>
              <a:blipFill rotWithShape="1">
                <a:blip r:embed="rId3"/>
                <a:stretch>
                  <a:fillRect l="-724" t="-4310" b="-146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Прямоугольник 11"/>
          <p:cNvSpPr/>
          <p:nvPr/>
        </p:nvSpPr>
        <p:spPr>
          <a:xfrm>
            <a:off x="313590" y="944382"/>
            <a:ext cx="12552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Решение.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4913620" y="1342254"/>
            <a:ext cx="3935564" cy="2187656"/>
            <a:chOff x="4913620" y="1342254"/>
            <a:chExt cx="3935564" cy="2187656"/>
          </a:xfrm>
        </p:grpSpPr>
        <p:grpSp>
          <p:nvGrpSpPr>
            <p:cNvPr id="16" name="Группа 15"/>
            <p:cNvGrpSpPr/>
            <p:nvPr/>
          </p:nvGrpSpPr>
          <p:grpSpPr>
            <a:xfrm>
              <a:off x="4913620" y="1342254"/>
              <a:ext cx="3935564" cy="2001953"/>
              <a:chOff x="4989820" y="1342254"/>
              <a:chExt cx="3935564" cy="2001953"/>
            </a:xfrm>
          </p:grpSpPr>
          <p:sp>
            <p:nvSpPr>
              <p:cNvPr id="3" name="Равнобедренный треугольник 2"/>
              <p:cNvSpPr/>
              <p:nvPr/>
            </p:nvSpPr>
            <p:spPr>
              <a:xfrm>
                <a:off x="5440288" y="1779662"/>
                <a:ext cx="3049974" cy="1368152"/>
              </a:xfrm>
              <a:prstGeom prst="triangle">
                <a:avLst>
                  <a:gd name="adj" fmla="val 33491"/>
                </a:avLst>
              </a:prstGeom>
              <a:noFill/>
              <a:ln w="38100">
                <a:solidFill>
                  <a:srgbClr val="0033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4989820" y="2913320"/>
                    <a:ext cx="441146" cy="43088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200" b="1" i="1" dirty="0" smtClean="0">
                              <a:latin typeface="Cambria Math"/>
                              <a:cs typeface="Times New Roman" pitchFamily="18" charset="0"/>
                            </a:rPr>
                            <m:t>𝑨</m:t>
                          </m:r>
                        </m:oMath>
                      </m:oMathPara>
                    </a14:m>
                    <a:endParaRPr lang="ru-RU" sz="2200" b="1" i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3" name="TextBox 1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89820" y="2913320"/>
                    <a:ext cx="441146" cy="430887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 t="-8451" r="-27778" b="-26761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6233355" y="1342254"/>
                    <a:ext cx="458780" cy="43088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200" b="1" i="1" dirty="0" smtClean="0">
                              <a:latin typeface="Cambria Math"/>
                              <a:cs typeface="Times New Roman" pitchFamily="18" charset="0"/>
                            </a:rPr>
                            <m:t>𝑩</m:t>
                          </m:r>
                        </m:oMath>
                      </m:oMathPara>
                    </a14:m>
                    <a:endParaRPr lang="ru-RU" sz="2200" b="1" i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4" name="TextBox 1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33355" y="1342254"/>
                    <a:ext cx="458780" cy="430887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 t="-8451" r="-26667" b="-26761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8484238" y="2911990"/>
                    <a:ext cx="441146" cy="43088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200" b="1" i="1" dirty="0" smtClean="0">
                              <a:latin typeface="Cambria Math"/>
                              <a:cs typeface="Times New Roman" pitchFamily="18" charset="0"/>
                            </a:rPr>
                            <m:t>𝑪</m:t>
                          </m:r>
                        </m:oMath>
                      </m:oMathPara>
                    </a14:m>
                    <a:endParaRPr lang="ru-RU" sz="2200" b="1" i="1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5" name="TextBox 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484238" y="2911990"/>
                    <a:ext cx="441146" cy="430887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 t="-8571" r="-26027" b="-28571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5934452" y="3099023"/>
                  <a:ext cx="466794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b="1" i="1" dirty="0" smtClean="0">
                            <a:latin typeface="Cambria Math"/>
                            <a:cs typeface="Times New Roman" pitchFamily="18" charset="0"/>
                          </a:rPr>
                          <m:t>𝑫</m:t>
                        </m:r>
                      </m:oMath>
                    </m:oMathPara>
                  </a14:m>
                  <a:endParaRPr lang="ru-RU" sz="22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34452" y="3099023"/>
                  <a:ext cx="466794" cy="430887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t="-8451" r="-24675" b="-2676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Прямая соединительная линия 18"/>
            <p:cNvCxnSpPr/>
            <p:nvPr/>
          </p:nvCxnSpPr>
          <p:spPr>
            <a:xfrm flipH="1">
              <a:off x="6162894" y="1788021"/>
              <a:ext cx="227469" cy="1368152"/>
            </a:xfrm>
            <a:prstGeom prst="line">
              <a:avLst/>
            </a:pr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Прямоугольник 23"/>
              <p:cNvSpPr/>
              <p:nvPr/>
            </p:nvSpPr>
            <p:spPr>
              <a:xfrm>
                <a:off x="7271784" y="2143951"/>
                <a:ext cx="56618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6</m:t>
                    </m:r>
                  </m:oMath>
                </a14:m>
                <a:r>
                  <a:rPr lang="ru-RU" sz="1600" dirty="0" smtClean="0"/>
                  <a:t> </a:t>
                </a:r>
                <a:r>
                  <a:rPr lang="ru-RU" sz="1600" dirty="0" smtClean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endParaRPr lang="ru-RU" sz="1600" dirty="0"/>
              </a:p>
            </p:txBody>
          </p:sp>
        </mc:Choice>
        <mc:Fallback xmlns="">
          <p:sp>
            <p:nvSpPr>
              <p:cNvPr id="24" name="Прямоугольник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1784" y="2143951"/>
                <a:ext cx="566181" cy="338554"/>
              </a:xfrm>
              <a:prstGeom prst="rect">
                <a:avLst/>
              </a:prstGeom>
              <a:blipFill rotWithShape="1">
                <a:blip r:embed="rId8"/>
                <a:stretch>
                  <a:fillRect t="-7273" r="-10753" b="-236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Прямоугольник 24"/>
              <p:cNvSpPr/>
              <p:nvPr/>
            </p:nvSpPr>
            <p:spPr>
              <a:xfrm>
                <a:off x="5377214" y="2160828"/>
                <a:ext cx="56618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4</m:t>
                    </m:r>
                  </m:oMath>
                </a14:m>
                <a:r>
                  <a:rPr lang="ru-RU" sz="1600" dirty="0" smtClean="0"/>
                  <a:t> </a:t>
                </a:r>
                <a:r>
                  <a:rPr lang="ru-RU" sz="1600" dirty="0" smtClean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endParaRPr lang="ru-RU" sz="1600" dirty="0"/>
              </a:p>
            </p:txBody>
          </p:sp>
        </mc:Choice>
        <mc:Fallback xmlns="">
          <p:sp>
            <p:nvSpPr>
              <p:cNvPr id="25" name="Прямоугольник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7214" y="2160828"/>
                <a:ext cx="566181" cy="338554"/>
              </a:xfrm>
              <a:prstGeom prst="rect">
                <a:avLst/>
              </a:prstGeom>
              <a:blipFill rotWithShape="1">
                <a:blip r:embed="rId9"/>
                <a:stretch>
                  <a:fillRect t="-7143" r="-11828" b="-214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Прямоугольник 25"/>
              <p:cNvSpPr/>
              <p:nvPr/>
            </p:nvSpPr>
            <p:spPr>
              <a:xfrm>
                <a:off x="6228575" y="2398953"/>
                <a:ext cx="56618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3</m:t>
                    </m:r>
                  </m:oMath>
                </a14:m>
                <a:r>
                  <a:rPr lang="ru-RU" sz="1600" dirty="0" smtClean="0"/>
                  <a:t> </a:t>
                </a:r>
                <a:r>
                  <a:rPr lang="ru-RU" sz="1600" dirty="0" smtClean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endParaRPr lang="ru-RU" sz="1600" dirty="0"/>
              </a:p>
            </p:txBody>
          </p:sp>
        </mc:Choice>
        <mc:Fallback xmlns="">
          <p:sp>
            <p:nvSpPr>
              <p:cNvPr id="26" name="Прямоугольник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575" y="2398953"/>
                <a:ext cx="566181" cy="338554"/>
              </a:xfrm>
              <a:prstGeom prst="rect">
                <a:avLst/>
              </a:prstGeom>
              <a:blipFill rotWithShape="1">
                <a:blip r:embed="rId10"/>
                <a:stretch>
                  <a:fillRect t="-7273" r="-10753" b="-236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Полилиния 26"/>
          <p:cNvSpPr/>
          <p:nvPr/>
        </p:nvSpPr>
        <p:spPr>
          <a:xfrm rot="456706">
            <a:off x="8013694" y="2942026"/>
            <a:ext cx="89093" cy="200773"/>
          </a:xfrm>
          <a:custGeom>
            <a:avLst/>
            <a:gdLst>
              <a:gd name="connsiteX0" fmla="*/ 77258 w 77258"/>
              <a:gd name="connsiteY0" fmla="*/ 0 h 161925"/>
              <a:gd name="connsiteX1" fmla="*/ 10583 w 77258"/>
              <a:gd name="connsiteY1" fmla="*/ 66675 h 161925"/>
              <a:gd name="connsiteX2" fmla="*/ 1058 w 77258"/>
              <a:gd name="connsiteY2" fmla="*/ 16192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258" h="161925">
                <a:moveTo>
                  <a:pt x="77258" y="0"/>
                </a:moveTo>
                <a:cubicBezTo>
                  <a:pt x="50270" y="19844"/>
                  <a:pt x="23283" y="39688"/>
                  <a:pt x="10583" y="66675"/>
                </a:cubicBezTo>
                <a:cubicBezTo>
                  <a:pt x="-2117" y="93662"/>
                  <a:pt x="-530" y="127793"/>
                  <a:pt x="1058" y="161925"/>
                </a:cubicBezTo>
              </a:path>
            </a:pathLst>
          </a:cu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олилиния 27"/>
          <p:cNvSpPr/>
          <p:nvPr/>
        </p:nvSpPr>
        <p:spPr>
          <a:xfrm rot="16656706">
            <a:off x="6192328" y="2052657"/>
            <a:ext cx="89093" cy="200773"/>
          </a:xfrm>
          <a:custGeom>
            <a:avLst/>
            <a:gdLst>
              <a:gd name="connsiteX0" fmla="*/ 77258 w 77258"/>
              <a:gd name="connsiteY0" fmla="*/ 0 h 161925"/>
              <a:gd name="connsiteX1" fmla="*/ 10583 w 77258"/>
              <a:gd name="connsiteY1" fmla="*/ 66675 h 161925"/>
              <a:gd name="connsiteX2" fmla="*/ 1058 w 77258"/>
              <a:gd name="connsiteY2" fmla="*/ 16192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258" h="161925">
                <a:moveTo>
                  <a:pt x="77258" y="0"/>
                </a:moveTo>
                <a:cubicBezTo>
                  <a:pt x="50270" y="19844"/>
                  <a:pt x="23283" y="39688"/>
                  <a:pt x="10583" y="66675"/>
                </a:cubicBezTo>
                <a:cubicBezTo>
                  <a:pt x="-2117" y="93662"/>
                  <a:pt x="-530" y="127793"/>
                  <a:pt x="1058" y="161925"/>
                </a:cubicBezTo>
              </a:path>
            </a:pathLst>
          </a:cu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Прямоугольник 28"/>
              <p:cNvSpPr/>
              <p:nvPr/>
            </p:nvSpPr>
            <p:spPr>
              <a:xfrm>
                <a:off x="314789" y="1308594"/>
                <a:ext cx="326692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ru-RU" sz="2000" b="0" dirty="0" smtClean="0">
                    <a:latin typeface="Times New Roman" pitchFamily="18" charset="0"/>
                    <a:ea typeface="Cambria Math"/>
                    <a:cs typeface="Times New Roman" pitchFamily="18" charset="0"/>
                  </a:rPr>
                  <a:t>Рассмотрим </a:t>
                </a:r>
                <a14:m>
                  <m:oMath xmlns:m="http://schemas.openxmlformats.org/officeDocument/2006/math">
                    <m:r>
                      <a:rPr lang="ru-RU" sz="2000" b="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𝐴𝐵𝐷</m:t>
                    </m:r>
                  </m:oMath>
                </a14:m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 и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𝐴𝐶𝐵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9" name="Прямоугольник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789" y="1308594"/>
                <a:ext cx="3266921" cy="400110"/>
              </a:xfrm>
              <a:prstGeom prst="rect">
                <a:avLst/>
              </a:prstGeom>
              <a:blipFill rotWithShape="1">
                <a:blip r:embed="rId11"/>
                <a:stretch>
                  <a:fillRect l="-1679" t="-7692" r="-3358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Прямоугольник 29"/>
              <p:cNvSpPr/>
              <p:nvPr/>
            </p:nvSpPr>
            <p:spPr>
              <a:xfrm>
                <a:off x="328188" y="1617110"/>
                <a:ext cx="420786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000" i="1" smtClean="0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𝐴𝐵𝐷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=∠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𝐴𝐶𝐵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по условию задачи, 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2000" dirty="0"/>
              </a:p>
            </p:txBody>
          </p:sp>
        </mc:Choice>
        <mc:Fallback xmlns="">
          <p:sp>
            <p:nvSpPr>
              <p:cNvPr id="30" name="Прямоугольник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188" y="1617110"/>
                <a:ext cx="4207866" cy="400110"/>
              </a:xfrm>
              <a:prstGeom prst="rect">
                <a:avLst/>
              </a:prstGeom>
              <a:blipFill rotWithShape="1">
                <a:blip r:embed="rId12"/>
                <a:stretch>
                  <a:fillRect t="-9091" r="-2754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Прямоугольник 30"/>
              <p:cNvSpPr/>
              <p:nvPr/>
            </p:nvSpPr>
            <p:spPr>
              <a:xfrm>
                <a:off x="328188" y="1912385"/>
                <a:ext cx="1620061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000" i="1" smtClean="0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𝐴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–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общий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2000" dirty="0"/>
              </a:p>
            </p:txBody>
          </p:sp>
        </mc:Choice>
        <mc:Fallback xmlns="">
          <p:sp>
            <p:nvSpPr>
              <p:cNvPr id="31" name="Прямоугольник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188" y="1912385"/>
                <a:ext cx="1620061" cy="400110"/>
              </a:xfrm>
              <a:prstGeom prst="rect">
                <a:avLst/>
              </a:prstGeom>
              <a:blipFill rotWithShape="1">
                <a:blip r:embed="rId13"/>
                <a:stretch>
                  <a:fillRect t="-9231" r="-15038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Прямоугольник 31"/>
              <p:cNvSpPr/>
              <p:nvPr/>
            </p:nvSpPr>
            <p:spPr>
              <a:xfrm>
                <a:off x="231097" y="2211117"/>
                <a:ext cx="460453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Значит,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000" b="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𝐴𝐵𝐷</m:t>
                    </m:r>
                    <m:r>
                      <a:rPr lang="en-US" sz="2000" b="0" i="1">
                        <a:latin typeface="Cambria Math"/>
                        <a:ea typeface="Cambria Math"/>
                      </a:rPr>
                      <m:t>~∆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𝐶𝐵</m:t>
                    </m:r>
                  </m:oMath>
                </a14:m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 по 1-му признаку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2" name="Прямоугольник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097" y="2211117"/>
                <a:ext cx="4604530" cy="400110"/>
              </a:xfrm>
              <a:prstGeom prst="rect">
                <a:avLst/>
              </a:prstGeom>
              <a:blipFill rotWithShape="1">
                <a:blip r:embed="rId14"/>
                <a:stretch>
                  <a:fillRect l="-1060" t="-7692" r="-2252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335058" y="2513232"/>
                <a:ext cx="1098121" cy="5315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𝐵𝐷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𝐵𝐶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𝐴𝐵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𝐴𝐶</m:t>
                        </m:r>
                      </m:den>
                    </m:f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058" y="2513232"/>
                <a:ext cx="1098121" cy="531556"/>
              </a:xfrm>
              <a:prstGeom prst="rect">
                <a:avLst/>
              </a:prstGeom>
              <a:blipFill rotWithShape="1">
                <a:blip r:embed="rId15"/>
                <a:stretch>
                  <a:fillRect r="-11667" b="-68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1341165" y="2518432"/>
                <a:ext cx="938077" cy="529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6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𝐴𝐶</m:t>
                        </m:r>
                      </m:den>
                    </m:f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1165" y="2518432"/>
                <a:ext cx="938077" cy="529632"/>
              </a:xfrm>
              <a:prstGeom prst="rect">
                <a:avLst/>
              </a:prstGeom>
              <a:blipFill rotWithShape="1">
                <a:blip r:embed="rId16"/>
                <a:stretch>
                  <a:fillRect r="-13636" b="-68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346273" y="3011774"/>
                <a:ext cx="1173591" cy="5291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smtClean="0">
                        <a:latin typeface="Cambria Math"/>
                      </a:rPr>
                      <m:t>𝐴</m:t>
                    </m:r>
                    <m:r>
                      <a:rPr lang="en-US" sz="2000" b="0" i="1" smtClean="0">
                        <a:latin typeface="Cambria Math"/>
                      </a:rPr>
                      <m:t>𝐶</m:t>
                    </m:r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4</m:t>
                        </m:r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∙6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273" y="3011774"/>
                <a:ext cx="1173591" cy="529184"/>
              </a:xfrm>
              <a:prstGeom prst="rect">
                <a:avLst/>
              </a:prstGeom>
              <a:blipFill rotWithShape="1">
                <a:blip r:embed="rId17"/>
                <a:stretch>
                  <a:fillRect r="-9896" b="-68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1353953" y="3064772"/>
                <a:ext cx="116480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ru-RU" sz="2000" b="0" i="1" smtClean="0">
                        <a:latin typeface="Cambria Math"/>
                      </a:rPr>
                      <m:t>8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(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3953" y="3064772"/>
                <a:ext cx="1164806" cy="400110"/>
              </a:xfrm>
              <a:prstGeom prst="rect">
                <a:avLst/>
              </a:prstGeom>
              <a:blipFill rotWithShape="1">
                <a:blip r:embed="rId18"/>
                <a:stretch>
                  <a:fillRect t="-7692" r="-10995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Прямоугольник 36"/>
              <p:cNvSpPr/>
              <p:nvPr/>
            </p:nvSpPr>
            <p:spPr>
              <a:xfrm>
                <a:off x="330810" y="3517778"/>
                <a:ext cx="164820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b="1" dirty="0" smtClean="0">
                    <a:latin typeface="Times New Roman" pitchFamily="18" charset="0"/>
                    <a:cs typeface="Times New Roman" pitchFamily="18" charset="0"/>
                  </a:rPr>
                  <a:t>Ответ:</a:t>
                </a:r>
                <a:r>
                  <a:rPr lang="en-US" sz="2000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000" b="0" i="1" dirty="0" smtClean="0">
                        <a:latin typeface="Cambria Math"/>
                        <a:cs typeface="Times New Roman" pitchFamily="18" charset="0"/>
                      </a:rPr>
                      <m:t>8</m:t>
                    </m:r>
                  </m:oMath>
                </a14:m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 см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. 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7" name="Прямоугольник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810" y="3517778"/>
                <a:ext cx="1648208" cy="400110"/>
              </a:xfrm>
              <a:prstGeom prst="rect">
                <a:avLst/>
              </a:prstGeom>
              <a:blipFill rotWithShape="1">
                <a:blip r:embed="rId19"/>
                <a:stretch>
                  <a:fillRect l="-3690" t="-7576" r="-7011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" name="Группа 37"/>
          <p:cNvGrpSpPr/>
          <p:nvPr/>
        </p:nvGrpSpPr>
        <p:grpSpPr>
          <a:xfrm rot="14217104">
            <a:off x="5458952" y="2951662"/>
            <a:ext cx="276632" cy="150575"/>
            <a:chOff x="1908423" y="910470"/>
            <a:chExt cx="346513" cy="191820"/>
          </a:xfrm>
        </p:grpSpPr>
        <p:sp>
          <p:nvSpPr>
            <p:cNvPr id="39" name="Полилиния 38"/>
            <p:cNvSpPr/>
            <p:nvPr/>
          </p:nvSpPr>
          <p:spPr>
            <a:xfrm rot="3942114" flipH="1" flipV="1">
              <a:off x="2017506" y="832526"/>
              <a:ext cx="111387" cy="267275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0" name="Полилиния 39"/>
            <p:cNvSpPr/>
            <p:nvPr/>
          </p:nvSpPr>
          <p:spPr>
            <a:xfrm rot="3942114" flipH="1" flipV="1">
              <a:off x="2009172" y="856526"/>
              <a:ext cx="145015" cy="346513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4068440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24" grpId="0"/>
      <p:bldP spid="25" grpId="0"/>
      <p:bldP spid="26" grpId="0"/>
      <p:bldP spid="27" grpId="0" animBg="1"/>
      <p:bldP spid="28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04183" y="226818"/>
            <a:ext cx="86901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одобными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называются треугольники, у которых углы соответственно равны, а сходственные стороны пропорциональны.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917320" y="926383"/>
            <a:ext cx="3172813" cy="2247378"/>
            <a:chOff x="1082254" y="458953"/>
            <a:chExt cx="3172813" cy="2247378"/>
          </a:xfrm>
        </p:grpSpPr>
        <p:sp>
          <p:nvSpPr>
            <p:cNvPr id="14" name="Равнобедренный треугольник 13"/>
            <p:cNvSpPr/>
            <p:nvPr/>
          </p:nvSpPr>
          <p:spPr>
            <a:xfrm>
              <a:off x="1496353" y="853378"/>
              <a:ext cx="2356625" cy="1636545"/>
            </a:xfrm>
            <a:prstGeom prst="triangle">
              <a:avLst>
                <a:gd name="adj" fmla="val 26852"/>
              </a:avLst>
            </a:pr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1082254" y="2264211"/>
                  <a:ext cx="441146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b="1" i="1" dirty="0" smtClean="0">
                            <a:latin typeface="Cambria Math"/>
                            <a:cs typeface="Times New Roman" pitchFamily="18" charset="0"/>
                          </a:rPr>
                          <m:t>𝑨</m:t>
                        </m:r>
                      </m:oMath>
                    </m:oMathPara>
                  </a14:m>
                  <a:endParaRPr lang="ru-RU" sz="22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2254" y="2264211"/>
                  <a:ext cx="441146" cy="43088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t="-8451" r="-27778" b="-2676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1906048" y="458953"/>
                  <a:ext cx="458780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b="1" i="1" dirty="0" smtClean="0">
                            <a:latin typeface="Cambria Math"/>
                            <a:cs typeface="Times New Roman" pitchFamily="18" charset="0"/>
                          </a:rPr>
                          <m:t>𝑩</m:t>
                        </m:r>
                      </m:oMath>
                    </m:oMathPara>
                  </a14:m>
                  <a:endParaRPr lang="ru-RU" sz="22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06048" y="458953"/>
                  <a:ext cx="458780" cy="430887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8451" r="-26667" b="-2676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3813921" y="2275444"/>
                  <a:ext cx="441146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b="1" i="1" dirty="0" smtClean="0">
                            <a:latin typeface="Cambria Math"/>
                            <a:cs typeface="Times New Roman" pitchFamily="18" charset="0"/>
                          </a:rPr>
                          <m:t>𝑪</m:t>
                        </m:r>
                      </m:oMath>
                    </m:oMathPara>
                  </a14:m>
                  <a:endParaRPr lang="ru-RU" sz="22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3921" y="2275444"/>
                  <a:ext cx="441146" cy="430887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t="-8451" r="-26027" b="-2676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Группа 17"/>
          <p:cNvGrpSpPr/>
          <p:nvPr/>
        </p:nvGrpSpPr>
        <p:grpSpPr>
          <a:xfrm>
            <a:off x="5290733" y="1079754"/>
            <a:ext cx="2935948" cy="1951221"/>
            <a:chOff x="5046092" y="631374"/>
            <a:chExt cx="2935948" cy="1951221"/>
          </a:xfrm>
        </p:grpSpPr>
        <p:sp>
          <p:nvSpPr>
            <p:cNvPr id="19" name="Равнобедренный треугольник 18"/>
            <p:cNvSpPr/>
            <p:nvPr/>
          </p:nvSpPr>
          <p:spPr>
            <a:xfrm>
              <a:off x="5508104" y="1024161"/>
              <a:ext cx="1947624" cy="1352516"/>
            </a:xfrm>
            <a:prstGeom prst="triangle">
              <a:avLst>
                <a:gd name="adj" fmla="val 26852"/>
              </a:avLst>
            </a:pr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5046092" y="2151708"/>
                  <a:ext cx="576312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2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US" sz="22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2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46092" y="2151708"/>
                  <a:ext cx="576312" cy="43088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t="-8571" r="-20000" b="-2857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5733653" y="631374"/>
                  <a:ext cx="593945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2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𝑩</m:t>
                            </m:r>
                          </m:e>
                          <m:sub>
                            <m:r>
                              <a:rPr lang="en-US" sz="22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2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33653" y="631374"/>
                  <a:ext cx="593945" cy="430887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t="-8451" r="-19388" b="-2676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7405728" y="2148175"/>
                  <a:ext cx="576312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2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2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2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05728" y="2148175"/>
                  <a:ext cx="576312" cy="430887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t="-8451" r="-20213" b="-2676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3" name="Полилиния 22"/>
          <p:cNvSpPr/>
          <p:nvPr/>
        </p:nvSpPr>
        <p:spPr>
          <a:xfrm rot="10343294" flipV="1">
            <a:off x="1437947" y="2733914"/>
            <a:ext cx="143484" cy="242935"/>
          </a:xfrm>
          <a:custGeom>
            <a:avLst/>
            <a:gdLst>
              <a:gd name="connsiteX0" fmla="*/ 77258 w 77258"/>
              <a:gd name="connsiteY0" fmla="*/ 0 h 161925"/>
              <a:gd name="connsiteX1" fmla="*/ 10583 w 77258"/>
              <a:gd name="connsiteY1" fmla="*/ 66675 h 161925"/>
              <a:gd name="connsiteX2" fmla="*/ 1058 w 77258"/>
              <a:gd name="connsiteY2" fmla="*/ 16192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258" h="161925">
                <a:moveTo>
                  <a:pt x="77258" y="0"/>
                </a:moveTo>
                <a:cubicBezTo>
                  <a:pt x="50270" y="19844"/>
                  <a:pt x="23283" y="39688"/>
                  <a:pt x="10583" y="66675"/>
                </a:cubicBezTo>
                <a:cubicBezTo>
                  <a:pt x="-2117" y="93662"/>
                  <a:pt x="-530" y="127793"/>
                  <a:pt x="1058" y="161925"/>
                </a:cubicBezTo>
              </a:path>
            </a:pathLst>
          </a:cu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олилиния 23"/>
          <p:cNvSpPr/>
          <p:nvPr/>
        </p:nvSpPr>
        <p:spPr>
          <a:xfrm rot="10343294" flipV="1">
            <a:off x="5862662" y="2578298"/>
            <a:ext cx="143484" cy="242935"/>
          </a:xfrm>
          <a:custGeom>
            <a:avLst/>
            <a:gdLst>
              <a:gd name="connsiteX0" fmla="*/ 77258 w 77258"/>
              <a:gd name="connsiteY0" fmla="*/ 0 h 161925"/>
              <a:gd name="connsiteX1" fmla="*/ 10583 w 77258"/>
              <a:gd name="connsiteY1" fmla="*/ 66675 h 161925"/>
              <a:gd name="connsiteX2" fmla="*/ 1058 w 77258"/>
              <a:gd name="connsiteY2" fmla="*/ 16192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258" h="161925">
                <a:moveTo>
                  <a:pt x="77258" y="0"/>
                </a:moveTo>
                <a:cubicBezTo>
                  <a:pt x="50270" y="19844"/>
                  <a:pt x="23283" y="39688"/>
                  <a:pt x="10583" y="66675"/>
                </a:cubicBezTo>
                <a:cubicBezTo>
                  <a:pt x="-2117" y="93662"/>
                  <a:pt x="-530" y="127793"/>
                  <a:pt x="1058" y="161925"/>
                </a:cubicBezTo>
              </a:path>
            </a:pathLst>
          </a:cu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5" name="Группа 24"/>
          <p:cNvGrpSpPr/>
          <p:nvPr/>
        </p:nvGrpSpPr>
        <p:grpSpPr>
          <a:xfrm rot="21027650">
            <a:off x="6182613" y="1586060"/>
            <a:ext cx="298349" cy="191820"/>
            <a:chOff x="1908423" y="910470"/>
            <a:chExt cx="346513" cy="191820"/>
          </a:xfrm>
        </p:grpSpPr>
        <p:sp>
          <p:nvSpPr>
            <p:cNvPr id="26" name="Полилиния 25"/>
            <p:cNvSpPr/>
            <p:nvPr/>
          </p:nvSpPr>
          <p:spPr>
            <a:xfrm rot="3942114" flipH="1" flipV="1">
              <a:off x="2017506" y="832526"/>
              <a:ext cx="111387" cy="267275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Полилиния 26"/>
            <p:cNvSpPr/>
            <p:nvPr/>
          </p:nvSpPr>
          <p:spPr>
            <a:xfrm rot="3942114" flipH="1" flipV="1">
              <a:off x="2009172" y="856526"/>
              <a:ext cx="145015" cy="346513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8" name="Группа 27"/>
          <p:cNvGrpSpPr/>
          <p:nvPr/>
        </p:nvGrpSpPr>
        <p:grpSpPr>
          <a:xfrm rot="21027650">
            <a:off x="1865009" y="1437829"/>
            <a:ext cx="298349" cy="191820"/>
            <a:chOff x="1908423" y="910470"/>
            <a:chExt cx="346513" cy="191820"/>
          </a:xfrm>
        </p:grpSpPr>
        <p:sp>
          <p:nvSpPr>
            <p:cNvPr id="29" name="Полилиния 28"/>
            <p:cNvSpPr/>
            <p:nvPr/>
          </p:nvSpPr>
          <p:spPr>
            <a:xfrm rot="3942114" flipH="1" flipV="1">
              <a:off x="2017506" y="832526"/>
              <a:ext cx="111387" cy="267275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0" name="Полилиния 29"/>
            <p:cNvSpPr/>
            <p:nvPr/>
          </p:nvSpPr>
          <p:spPr>
            <a:xfrm rot="3942114" flipH="1" flipV="1">
              <a:off x="2009172" y="856526"/>
              <a:ext cx="145015" cy="346513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7272538" y="2550589"/>
            <a:ext cx="270503" cy="298349"/>
            <a:chOff x="7361272" y="2045059"/>
            <a:chExt cx="270503" cy="298349"/>
          </a:xfrm>
        </p:grpSpPr>
        <p:grpSp>
          <p:nvGrpSpPr>
            <p:cNvPr id="32" name="Группа 31"/>
            <p:cNvGrpSpPr/>
            <p:nvPr/>
          </p:nvGrpSpPr>
          <p:grpSpPr>
            <a:xfrm rot="6860737">
              <a:off x="7308007" y="2098324"/>
              <a:ext cx="298349" cy="191820"/>
              <a:chOff x="1908423" y="910470"/>
              <a:chExt cx="346513" cy="191820"/>
            </a:xfrm>
          </p:grpSpPr>
          <p:sp>
            <p:nvSpPr>
              <p:cNvPr id="34" name="Полилиния 33"/>
              <p:cNvSpPr/>
              <p:nvPr/>
            </p:nvSpPr>
            <p:spPr>
              <a:xfrm rot="3942114" flipH="1" flipV="1">
                <a:off x="2017506" y="832526"/>
                <a:ext cx="111387" cy="267275"/>
              </a:xfrm>
              <a:custGeom>
                <a:avLst/>
                <a:gdLst>
                  <a:gd name="connsiteX0" fmla="*/ 77258 w 77258"/>
                  <a:gd name="connsiteY0" fmla="*/ 0 h 161925"/>
                  <a:gd name="connsiteX1" fmla="*/ 10583 w 77258"/>
                  <a:gd name="connsiteY1" fmla="*/ 66675 h 161925"/>
                  <a:gd name="connsiteX2" fmla="*/ 1058 w 77258"/>
                  <a:gd name="connsiteY2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258" h="161925">
                    <a:moveTo>
                      <a:pt x="77258" y="0"/>
                    </a:moveTo>
                    <a:cubicBezTo>
                      <a:pt x="50270" y="19844"/>
                      <a:pt x="23283" y="39688"/>
                      <a:pt x="10583" y="66675"/>
                    </a:cubicBezTo>
                    <a:cubicBezTo>
                      <a:pt x="-2117" y="93662"/>
                      <a:pt x="-530" y="127793"/>
                      <a:pt x="1058" y="161925"/>
                    </a:cubicBezTo>
                  </a:path>
                </a:pathLst>
              </a:custGeom>
              <a:ln w="38100">
                <a:solidFill>
                  <a:srgbClr val="0033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5" name="Полилиния 34"/>
              <p:cNvSpPr/>
              <p:nvPr/>
            </p:nvSpPr>
            <p:spPr>
              <a:xfrm rot="3942114" flipH="1" flipV="1">
                <a:off x="2009172" y="856526"/>
                <a:ext cx="145015" cy="346513"/>
              </a:xfrm>
              <a:custGeom>
                <a:avLst/>
                <a:gdLst>
                  <a:gd name="connsiteX0" fmla="*/ 77258 w 77258"/>
                  <a:gd name="connsiteY0" fmla="*/ 0 h 161925"/>
                  <a:gd name="connsiteX1" fmla="*/ 10583 w 77258"/>
                  <a:gd name="connsiteY1" fmla="*/ 66675 h 161925"/>
                  <a:gd name="connsiteX2" fmla="*/ 1058 w 77258"/>
                  <a:gd name="connsiteY2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258" h="161925">
                    <a:moveTo>
                      <a:pt x="77258" y="0"/>
                    </a:moveTo>
                    <a:cubicBezTo>
                      <a:pt x="50270" y="19844"/>
                      <a:pt x="23283" y="39688"/>
                      <a:pt x="10583" y="66675"/>
                    </a:cubicBezTo>
                    <a:cubicBezTo>
                      <a:pt x="-2117" y="93662"/>
                      <a:pt x="-530" y="127793"/>
                      <a:pt x="1058" y="161925"/>
                    </a:cubicBezTo>
                  </a:path>
                </a:pathLst>
              </a:custGeom>
              <a:ln w="38100">
                <a:solidFill>
                  <a:srgbClr val="0033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33" name="Полилиния 32"/>
            <p:cNvSpPr/>
            <p:nvPr/>
          </p:nvSpPr>
          <p:spPr>
            <a:xfrm rot="10802851" flipH="1" flipV="1">
              <a:off x="7520388" y="2153072"/>
              <a:ext cx="111387" cy="172896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3232214" y="2680945"/>
            <a:ext cx="270503" cy="298349"/>
            <a:chOff x="7361272" y="2045059"/>
            <a:chExt cx="270503" cy="298349"/>
          </a:xfrm>
        </p:grpSpPr>
        <p:grpSp>
          <p:nvGrpSpPr>
            <p:cNvPr id="37" name="Группа 36"/>
            <p:cNvGrpSpPr/>
            <p:nvPr/>
          </p:nvGrpSpPr>
          <p:grpSpPr>
            <a:xfrm rot="6860737">
              <a:off x="7308007" y="2098324"/>
              <a:ext cx="298349" cy="191820"/>
              <a:chOff x="1908423" y="910470"/>
              <a:chExt cx="346513" cy="191820"/>
            </a:xfrm>
          </p:grpSpPr>
          <p:sp>
            <p:nvSpPr>
              <p:cNvPr id="39" name="Полилиния 38"/>
              <p:cNvSpPr/>
              <p:nvPr/>
            </p:nvSpPr>
            <p:spPr>
              <a:xfrm rot="3942114" flipH="1" flipV="1">
                <a:off x="2017506" y="832526"/>
                <a:ext cx="111387" cy="267275"/>
              </a:xfrm>
              <a:custGeom>
                <a:avLst/>
                <a:gdLst>
                  <a:gd name="connsiteX0" fmla="*/ 77258 w 77258"/>
                  <a:gd name="connsiteY0" fmla="*/ 0 h 161925"/>
                  <a:gd name="connsiteX1" fmla="*/ 10583 w 77258"/>
                  <a:gd name="connsiteY1" fmla="*/ 66675 h 161925"/>
                  <a:gd name="connsiteX2" fmla="*/ 1058 w 77258"/>
                  <a:gd name="connsiteY2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258" h="161925">
                    <a:moveTo>
                      <a:pt x="77258" y="0"/>
                    </a:moveTo>
                    <a:cubicBezTo>
                      <a:pt x="50270" y="19844"/>
                      <a:pt x="23283" y="39688"/>
                      <a:pt x="10583" y="66675"/>
                    </a:cubicBezTo>
                    <a:cubicBezTo>
                      <a:pt x="-2117" y="93662"/>
                      <a:pt x="-530" y="127793"/>
                      <a:pt x="1058" y="161925"/>
                    </a:cubicBezTo>
                  </a:path>
                </a:pathLst>
              </a:custGeom>
              <a:ln w="38100">
                <a:solidFill>
                  <a:srgbClr val="0033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0" name="Полилиния 39"/>
              <p:cNvSpPr/>
              <p:nvPr/>
            </p:nvSpPr>
            <p:spPr>
              <a:xfrm rot="3942114" flipH="1" flipV="1">
                <a:off x="2009172" y="856526"/>
                <a:ext cx="145015" cy="346513"/>
              </a:xfrm>
              <a:custGeom>
                <a:avLst/>
                <a:gdLst>
                  <a:gd name="connsiteX0" fmla="*/ 77258 w 77258"/>
                  <a:gd name="connsiteY0" fmla="*/ 0 h 161925"/>
                  <a:gd name="connsiteX1" fmla="*/ 10583 w 77258"/>
                  <a:gd name="connsiteY1" fmla="*/ 66675 h 161925"/>
                  <a:gd name="connsiteX2" fmla="*/ 1058 w 77258"/>
                  <a:gd name="connsiteY2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258" h="161925">
                    <a:moveTo>
                      <a:pt x="77258" y="0"/>
                    </a:moveTo>
                    <a:cubicBezTo>
                      <a:pt x="50270" y="19844"/>
                      <a:pt x="23283" y="39688"/>
                      <a:pt x="10583" y="66675"/>
                    </a:cubicBezTo>
                    <a:cubicBezTo>
                      <a:pt x="-2117" y="93662"/>
                      <a:pt x="-530" y="127793"/>
                      <a:pt x="1058" y="161925"/>
                    </a:cubicBezTo>
                  </a:path>
                </a:pathLst>
              </a:custGeom>
              <a:ln w="38100">
                <a:solidFill>
                  <a:srgbClr val="0033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38" name="Полилиния 37"/>
            <p:cNvSpPr/>
            <p:nvPr/>
          </p:nvSpPr>
          <p:spPr>
            <a:xfrm rot="10802851" flipH="1" flipV="1">
              <a:off x="7520388" y="2153072"/>
              <a:ext cx="111387" cy="172896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2473053" y="3344041"/>
                <a:ext cx="419789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ru-RU" sz="2000" i="1" smtClean="0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=∠</m:t>
                    </m:r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=∠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=∠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3053" y="3344041"/>
                <a:ext cx="4197894" cy="400110"/>
              </a:xfrm>
              <a:prstGeom prst="rect">
                <a:avLst/>
              </a:prstGeom>
              <a:blipFill rotWithShape="1">
                <a:blip r:embed="rId9"/>
                <a:stretch>
                  <a:fillRect t="-9231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3269528" y="3847880"/>
                <a:ext cx="2604944" cy="7208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𝐴𝐵</m:t>
                          </m:r>
                        </m:num>
                        <m:den>
                          <m:sSub>
                            <m:sSubPr>
                              <m:ctrlPr>
                                <a:rPr lang="ru-RU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𝐵𝐶</m:t>
                          </m:r>
                        </m:num>
                        <m:den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𝐴𝐶</m:t>
                          </m:r>
                        </m:num>
                        <m:den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9528" y="3847880"/>
                <a:ext cx="2604944" cy="720838"/>
              </a:xfrm>
              <a:prstGeom prst="rect">
                <a:avLst/>
              </a:prstGeom>
              <a:blipFill rotWithShape="1">
                <a:blip r:embed="rId10"/>
                <a:stretch>
                  <a:fillRect r="-2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90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3" grpId="0" animBg="1"/>
      <p:bldP spid="24" grpId="0" animBg="1"/>
      <p:bldP spid="41" grpId="0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</a:rPr>
              <a:t>Проверка домашнего задания</a:t>
            </a:r>
            <a:endParaRPr lang="ru-RU" sz="4000" b="1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ru-RU" sz="3600" b="1" dirty="0" smtClean="0">
                <a:ea typeface="Cambria Math" panose="02040503050406030204" pitchFamily="18" charset="0"/>
              </a:rPr>
              <a:t>Учебник </a:t>
            </a: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</a:rPr>
              <a:t> </a:t>
            </a:r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</a:rPr>
              <a:t>стр. </a:t>
            </a: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</a:rPr>
              <a:t>166 -167</a:t>
            </a:r>
            <a:endParaRPr lang="ru-RU" sz="3600" b="1" dirty="0" smtClean="0">
              <a:ea typeface="Cambria Math" panose="02040503050406030204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</a:rPr>
              <a:t>п. </a:t>
            </a: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</a:rPr>
              <a:t>65; </a:t>
            </a:r>
            <a:r>
              <a:rPr lang="ru-RU" sz="3600" b="1" dirty="0" smtClean="0">
                <a:ea typeface="Cambria Math" panose="02040503050406030204" pitchFamily="18" charset="0"/>
              </a:rPr>
              <a:t>№ 648, № 653, № 656</a:t>
            </a:r>
            <a:endParaRPr lang="ru-RU" sz="3600" b="1" dirty="0"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96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277539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№ 648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699542"/>
                <a:ext cx="8640960" cy="4104456"/>
              </a:xfrm>
            </p:spPr>
            <p:txBody>
              <a:bodyPr>
                <a:normAutofit fontScale="25000" lnSpcReduction="20000"/>
              </a:bodyPr>
              <a:lstStyle/>
              <a:p>
                <a:pPr marL="0" indent="0">
                  <a:buNone/>
                </a:pPr>
                <a:r>
                  <a:rPr lang="ru-RU" sz="8000" dirty="0" smtClean="0"/>
                  <a:t>Дано:</a:t>
                </a:r>
                <a:r>
                  <a:rPr lang="en-US" sz="8000" dirty="0" smtClean="0"/>
                  <a:t>  </a:t>
                </a:r>
                <a:r>
                  <a:rPr lang="en-US" sz="8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∆</a:t>
                </a:r>
                <a:r>
                  <a:rPr lang="en-US" sz="8000" dirty="0" smtClean="0"/>
                  <a:t>ABC</a:t>
                </a:r>
                <a:r>
                  <a:rPr lang="ru-RU" sz="8000" dirty="0" smtClean="0"/>
                  <a:t>:</a:t>
                </a:r>
                <a:r>
                  <a:rPr lang="en-US" sz="8000" dirty="0" smtClean="0"/>
                  <a:t> </a:t>
                </a:r>
                <a:r>
                  <a:rPr lang="en-US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∠</a:t>
                </a:r>
                <a:r>
                  <a:rPr lang="en-US" sz="8000" dirty="0">
                    <a:solidFill>
                      <a:prstClr val="black"/>
                    </a:solidFill>
                  </a:rPr>
                  <a:t>A = 106</a:t>
                </a:r>
                <a:r>
                  <a:rPr lang="en-US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⁰</a:t>
                </a:r>
                <a:r>
                  <a:rPr lang="ru-RU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</a:t>
                </a:r>
                <a:r>
                  <a:rPr lang="en-US" sz="8000" dirty="0" smtClean="0"/>
                  <a:t> </a:t>
                </a:r>
                <a:r>
                  <a:rPr lang="en-US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∠</a:t>
                </a:r>
                <a:r>
                  <a:rPr lang="en-US" sz="8000" dirty="0">
                    <a:solidFill>
                      <a:prstClr val="black"/>
                    </a:solidFill>
                  </a:rPr>
                  <a:t>B = 34</a:t>
                </a:r>
                <a:r>
                  <a:rPr lang="en-US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⁰</a:t>
                </a:r>
                <a:r>
                  <a:rPr lang="ru-RU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:r>
                  <a:rPr lang="en-US" sz="8000" dirty="0">
                    <a:solidFill>
                      <a:prstClr val="black"/>
                    </a:solidFill>
                  </a:rPr>
                  <a:t>AC = 4,4</a:t>
                </a:r>
                <a:r>
                  <a:rPr lang="ru-RU" sz="8000" dirty="0">
                    <a:solidFill>
                      <a:prstClr val="black"/>
                    </a:solidFill>
                  </a:rPr>
                  <a:t> 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см, </a:t>
                </a:r>
                <a:r>
                  <a:rPr lang="en-US" sz="8000" dirty="0">
                    <a:solidFill>
                      <a:prstClr val="black"/>
                    </a:solidFill>
                  </a:rPr>
                  <a:t>AB = 5,2</a:t>
                </a:r>
                <a:r>
                  <a:rPr lang="ru-RU" sz="8000" dirty="0">
                    <a:solidFill>
                      <a:prstClr val="black"/>
                    </a:solidFill>
                  </a:rPr>
                  <a:t> 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см, </a:t>
                </a:r>
                <a:r>
                  <a:rPr lang="en-US" sz="8000" dirty="0">
                    <a:solidFill>
                      <a:prstClr val="black"/>
                    </a:solidFill>
                  </a:rPr>
                  <a:t>BC = 7,6</a:t>
                </a:r>
                <a:r>
                  <a:rPr lang="ru-RU" sz="8000" dirty="0">
                    <a:solidFill>
                      <a:prstClr val="black"/>
                    </a:solidFill>
                  </a:rPr>
                  <a:t> см</a:t>
                </a:r>
                <a:r>
                  <a:rPr lang="en-US" sz="8000" dirty="0" smtClean="0"/>
                  <a:t>        </a:t>
                </a:r>
                <a:r>
                  <a:rPr lang="ru-RU" sz="8000" dirty="0" smtClean="0"/>
                  <a:t>    </a:t>
                </a:r>
              </a:p>
              <a:p>
                <a:pPr marL="0" lvl="0" indent="0">
                  <a:buNone/>
                </a:pPr>
                <a:r>
                  <a:rPr lang="ru-RU" sz="8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ru-RU" sz="8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</a:t>
                </a:r>
                <a:r>
                  <a:rPr lang="en-US" sz="8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∆</a:t>
                </a:r>
                <a:r>
                  <a:rPr lang="en-US" sz="8000" dirty="0" smtClean="0"/>
                  <a:t>DEF</a:t>
                </a:r>
                <a:r>
                  <a:rPr lang="ru-RU" sz="8000" dirty="0" smtClean="0"/>
                  <a:t>: </a:t>
                </a:r>
                <a:r>
                  <a:rPr lang="en-US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∠</a:t>
                </a:r>
                <a:r>
                  <a:rPr lang="en-US" sz="8000" dirty="0">
                    <a:solidFill>
                      <a:prstClr val="black"/>
                    </a:solidFill>
                  </a:rPr>
                  <a:t>E = 106</a:t>
                </a:r>
                <a:r>
                  <a:rPr lang="en-US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⁰</a:t>
                </a:r>
                <a:r>
                  <a:rPr lang="ru-RU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:r>
                  <a:rPr lang="en-US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∠</a:t>
                </a:r>
                <a:r>
                  <a:rPr lang="en-US" sz="8000" dirty="0">
                    <a:solidFill>
                      <a:prstClr val="black"/>
                    </a:solidFill>
                  </a:rPr>
                  <a:t>F = 40</a:t>
                </a:r>
                <a:r>
                  <a:rPr lang="en-US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⁰</a:t>
                </a:r>
                <a:r>
                  <a:rPr lang="ru-RU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:r>
                  <a:rPr lang="en-US" sz="8000" dirty="0">
                    <a:solidFill>
                      <a:prstClr val="black"/>
                    </a:solidFill>
                  </a:rPr>
                  <a:t>DE = 15,6</a:t>
                </a:r>
                <a:r>
                  <a:rPr lang="ru-RU" sz="8000" dirty="0">
                    <a:solidFill>
                      <a:prstClr val="black"/>
                    </a:solidFill>
                  </a:rPr>
                  <a:t> 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см, </a:t>
                </a:r>
                <a:r>
                  <a:rPr lang="en-US" sz="8000" dirty="0" smtClean="0">
                    <a:solidFill>
                      <a:prstClr val="black"/>
                    </a:solidFill>
                  </a:rPr>
                  <a:t>DF </a:t>
                </a:r>
                <a:r>
                  <a:rPr lang="en-US" sz="8000" dirty="0">
                    <a:solidFill>
                      <a:prstClr val="black"/>
                    </a:solidFill>
                  </a:rPr>
                  <a:t>= 22,8</a:t>
                </a:r>
                <a:r>
                  <a:rPr lang="ru-RU" sz="8000" dirty="0">
                    <a:solidFill>
                      <a:prstClr val="black"/>
                    </a:solidFill>
                  </a:rPr>
                  <a:t> 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см, </a:t>
                </a:r>
                <a:r>
                  <a:rPr lang="en-US" sz="8000" dirty="0">
                    <a:solidFill>
                      <a:prstClr val="black"/>
                    </a:solidFill>
                  </a:rPr>
                  <a:t>EF = 13,2</a:t>
                </a:r>
                <a:r>
                  <a:rPr lang="ru-RU" sz="8000" dirty="0">
                    <a:solidFill>
                      <a:prstClr val="black"/>
                    </a:solidFill>
                  </a:rPr>
                  <a:t> 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см</a:t>
                </a:r>
              </a:p>
              <a:p>
                <a:pPr marL="0" lvl="0" indent="0">
                  <a:buNone/>
                </a:pPr>
                <a:r>
                  <a:rPr lang="ru-RU" sz="8000" dirty="0" smtClean="0">
                    <a:solidFill>
                      <a:prstClr val="black"/>
                    </a:solidFill>
                  </a:rPr>
                  <a:t>Док-</a:t>
                </a:r>
                <a:r>
                  <a:rPr lang="ru-RU" sz="8000" dirty="0" err="1" smtClean="0">
                    <a:solidFill>
                      <a:prstClr val="black"/>
                    </a:solidFill>
                  </a:rPr>
                  <a:t>ть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: </a:t>
                </a:r>
                <a:r>
                  <a:rPr lang="en-US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∆</a:t>
                </a:r>
                <a:r>
                  <a:rPr lang="en-US" sz="8000" dirty="0" smtClean="0">
                    <a:solidFill>
                      <a:prstClr val="black"/>
                    </a:solidFill>
                  </a:rPr>
                  <a:t>ABC</a:t>
                </a:r>
                <a:r>
                  <a:rPr lang="en-US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∿</a:t>
                </a:r>
                <a:r>
                  <a:rPr lang="ru-RU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∆</a:t>
                </a:r>
                <a:r>
                  <a:rPr lang="en-US" sz="8000" dirty="0" smtClean="0">
                    <a:solidFill>
                      <a:prstClr val="black"/>
                    </a:solidFill>
                  </a:rPr>
                  <a:t>DEF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 -?</a:t>
                </a:r>
              </a:p>
              <a:p>
                <a:pPr marL="0" lvl="0" indent="0">
                  <a:buNone/>
                </a:pPr>
                <a:r>
                  <a:rPr lang="ru-RU" sz="8000" dirty="0" smtClean="0">
                    <a:solidFill>
                      <a:prstClr val="black"/>
                    </a:solidFill>
                  </a:rPr>
                  <a:t>Решение:</a:t>
                </a:r>
              </a:p>
              <a:p>
                <a:pPr marL="0" lvl="0" indent="0">
                  <a:buNone/>
                </a:pPr>
                <a:r>
                  <a:rPr lang="ru-RU" sz="8000" dirty="0" smtClean="0">
                    <a:solidFill>
                      <a:prstClr val="black"/>
                    </a:solidFill>
                  </a:rPr>
                  <a:t>1) </a:t>
                </a:r>
                <a:r>
                  <a:rPr lang="en-US" sz="8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∠</a:t>
                </a:r>
                <a:r>
                  <a:rPr lang="en-US" sz="8000" b="1" dirty="0" smtClean="0">
                    <a:solidFill>
                      <a:prstClr val="black"/>
                    </a:solidFill>
                  </a:rPr>
                  <a:t>A</a:t>
                </a:r>
                <a:r>
                  <a:rPr lang="ru-RU" sz="8000" b="1" dirty="0" smtClean="0">
                    <a:solidFill>
                      <a:prstClr val="black"/>
                    </a:solidFill>
                  </a:rPr>
                  <a:t> = </a:t>
                </a:r>
                <a:r>
                  <a:rPr lang="en-US" sz="8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∠</a:t>
                </a:r>
                <a:r>
                  <a:rPr lang="en-US" sz="8000" b="1" dirty="0">
                    <a:solidFill>
                      <a:prstClr val="black"/>
                    </a:solidFill>
                  </a:rPr>
                  <a:t>E </a:t>
                </a:r>
                <a:r>
                  <a:rPr lang="ru-RU" sz="8000" b="1" dirty="0" smtClean="0">
                    <a:solidFill>
                      <a:prstClr val="black"/>
                    </a:solidFill>
                  </a:rPr>
                  <a:t>; </a:t>
                </a:r>
                <a:endParaRPr lang="en-US" sz="8000" b="1" dirty="0">
                  <a:solidFill>
                    <a:prstClr val="black"/>
                  </a:solidFill>
                </a:endParaRPr>
              </a:p>
              <a:p>
                <a:pPr marL="0" lvl="0" indent="0">
                  <a:buNone/>
                </a:pPr>
                <a:r>
                  <a:rPr lang="ru-RU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</a:t>
                </a:r>
                <a:r>
                  <a:rPr lang="en-US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∠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С = 180</a:t>
                </a:r>
                <a:r>
                  <a:rPr lang="ru-RU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⁰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 – (</a:t>
                </a:r>
                <a:r>
                  <a:rPr lang="en-US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∠</a:t>
                </a:r>
                <a:r>
                  <a:rPr lang="en-US" sz="8000" dirty="0">
                    <a:solidFill>
                      <a:prstClr val="black"/>
                    </a:solidFill>
                  </a:rPr>
                  <a:t>A 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 + </a:t>
                </a:r>
                <a:r>
                  <a:rPr lang="en-US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∠</a:t>
                </a:r>
                <a:r>
                  <a:rPr lang="en-US" sz="8000" dirty="0">
                    <a:solidFill>
                      <a:prstClr val="black"/>
                    </a:solidFill>
                  </a:rPr>
                  <a:t>B 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) = </a:t>
                </a:r>
                <a:r>
                  <a:rPr lang="ru-RU" sz="8000" dirty="0">
                    <a:solidFill>
                      <a:prstClr val="black"/>
                    </a:solidFill>
                  </a:rPr>
                  <a:t>180</a:t>
                </a:r>
                <a:r>
                  <a:rPr lang="ru-RU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⁰</a:t>
                </a:r>
                <a:r>
                  <a:rPr lang="ru-RU" sz="8000" dirty="0">
                    <a:solidFill>
                      <a:prstClr val="black"/>
                    </a:solidFill>
                  </a:rPr>
                  <a:t> – 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(</a:t>
                </a:r>
                <a:r>
                  <a:rPr lang="en-US" sz="8000" dirty="0">
                    <a:solidFill>
                      <a:prstClr val="black"/>
                    </a:solidFill>
                  </a:rPr>
                  <a:t>106</a:t>
                </a:r>
                <a:r>
                  <a:rPr lang="en-US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⁰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8000" dirty="0">
                    <a:solidFill>
                      <a:prstClr val="black"/>
                    </a:solidFill>
                  </a:rPr>
                  <a:t>+ </a:t>
                </a:r>
                <a:r>
                  <a:rPr lang="en-US" sz="8000" dirty="0">
                    <a:solidFill>
                      <a:prstClr val="black"/>
                    </a:solidFill>
                  </a:rPr>
                  <a:t>34</a:t>
                </a:r>
                <a:r>
                  <a:rPr lang="en-US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⁰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) = </a:t>
                </a:r>
                <a:r>
                  <a:rPr lang="ru-RU" sz="8000" dirty="0">
                    <a:solidFill>
                      <a:prstClr val="black"/>
                    </a:solidFill>
                  </a:rPr>
                  <a:t>180</a:t>
                </a:r>
                <a:r>
                  <a:rPr lang="ru-RU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⁰</a:t>
                </a:r>
                <a:r>
                  <a:rPr lang="ru-RU" sz="8000" dirty="0">
                    <a:solidFill>
                      <a:prstClr val="black"/>
                    </a:solidFill>
                  </a:rPr>
                  <a:t> – 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140</a:t>
                </a:r>
                <a:r>
                  <a:rPr lang="ru-RU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⁰</a:t>
                </a:r>
                <a:r>
                  <a:rPr lang="ru-RU" sz="8000" dirty="0">
                    <a:solidFill>
                      <a:prstClr val="black"/>
                    </a:solidFill>
                  </a:rPr>
                  <a:t> 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=</a:t>
                </a:r>
                <a:r>
                  <a:rPr lang="en-US" sz="8000" dirty="0">
                    <a:solidFill>
                      <a:prstClr val="black"/>
                    </a:solidFill>
                  </a:rPr>
                  <a:t> 40</a:t>
                </a:r>
                <a:r>
                  <a:rPr lang="en-US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⁰</a:t>
                </a:r>
                <a:r>
                  <a:rPr lang="ru-RU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:r>
                  <a:rPr lang="ru-RU" sz="8000" dirty="0" smtClean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т.е</a:t>
                </a:r>
                <a:r>
                  <a:rPr lang="en-US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8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∠</a:t>
                </a:r>
                <a:r>
                  <a:rPr lang="ru-RU" sz="8000" b="1" dirty="0">
                    <a:solidFill>
                      <a:prstClr val="black"/>
                    </a:solidFill>
                  </a:rPr>
                  <a:t>С = </a:t>
                </a:r>
                <a:r>
                  <a:rPr lang="en-US" sz="8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∠</a:t>
                </a:r>
                <a:r>
                  <a:rPr lang="en-US" sz="8000" b="1" dirty="0">
                    <a:solidFill>
                      <a:prstClr val="black"/>
                    </a:solidFill>
                  </a:rPr>
                  <a:t>F </a:t>
                </a:r>
                <a:r>
                  <a:rPr lang="ru-RU" sz="8000" b="1" dirty="0" smtClean="0">
                    <a:solidFill>
                      <a:prstClr val="black"/>
                    </a:solidFill>
                  </a:rPr>
                  <a:t>;</a:t>
                </a:r>
              </a:p>
              <a:p>
                <a:pPr marL="0" lvl="0" indent="0">
                  <a:buNone/>
                </a:pPr>
                <a:r>
                  <a:rPr lang="ru-RU" sz="80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8000" b="1" dirty="0" smtClean="0">
                    <a:solidFill>
                      <a:prstClr val="black"/>
                    </a:solidFill>
                  </a:rPr>
                  <a:t>  </a:t>
                </a:r>
                <a:r>
                  <a:rPr lang="ru-RU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∠</a:t>
                </a:r>
                <a:r>
                  <a:rPr lang="en-US" sz="8000" dirty="0" smtClean="0">
                    <a:solidFill>
                      <a:prstClr val="black"/>
                    </a:solidFill>
                  </a:rPr>
                  <a:t>D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8000" dirty="0">
                    <a:solidFill>
                      <a:prstClr val="black"/>
                    </a:solidFill>
                  </a:rPr>
                  <a:t>= 180</a:t>
                </a:r>
                <a:r>
                  <a:rPr lang="ru-RU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⁰</a:t>
                </a:r>
                <a:r>
                  <a:rPr lang="ru-RU" sz="8000" dirty="0">
                    <a:solidFill>
                      <a:prstClr val="black"/>
                    </a:solidFill>
                  </a:rPr>
                  <a:t> – (</a:t>
                </a:r>
                <a:r>
                  <a:rPr lang="en-US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∠</a:t>
                </a:r>
                <a:r>
                  <a:rPr lang="en-US" sz="8000" dirty="0" smtClean="0">
                    <a:solidFill>
                      <a:prstClr val="black"/>
                    </a:solidFill>
                  </a:rPr>
                  <a:t>E 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8000" dirty="0">
                    <a:solidFill>
                      <a:prstClr val="black"/>
                    </a:solidFill>
                  </a:rPr>
                  <a:t>+ </a:t>
                </a:r>
                <a:r>
                  <a:rPr lang="en-US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∠</a:t>
                </a:r>
                <a:r>
                  <a:rPr lang="en-US" sz="8000" dirty="0" smtClean="0">
                    <a:solidFill>
                      <a:prstClr val="black"/>
                    </a:solidFill>
                  </a:rPr>
                  <a:t>F </a:t>
                </a:r>
                <a:r>
                  <a:rPr lang="ru-RU" sz="8000" dirty="0">
                    <a:solidFill>
                      <a:prstClr val="black"/>
                    </a:solidFill>
                  </a:rPr>
                  <a:t>) = 180</a:t>
                </a:r>
                <a:r>
                  <a:rPr lang="ru-RU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⁰</a:t>
                </a:r>
                <a:r>
                  <a:rPr lang="ru-RU" sz="8000" dirty="0">
                    <a:solidFill>
                      <a:prstClr val="black"/>
                    </a:solidFill>
                  </a:rPr>
                  <a:t> – (</a:t>
                </a:r>
                <a:r>
                  <a:rPr lang="en-US" sz="8000" dirty="0">
                    <a:solidFill>
                      <a:prstClr val="black"/>
                    </a:solidFill>
                  </a:rPr>
                  <a:t>106</a:t>
                </a:r>
                <a:r>
                  <a:rPr lang="en-US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⁰</a:t>
                </a:r>
                <a:r>
                  <a:rPr lang="ru-RU" sz="8000" dirty="0">
                    <a:solidFill>
                      <a:prstClr val="black"/>
                    </a:solidFill>
                  </a:rPr>
                  <a:t> + </a:t>
                </a:r>
                <a:r>
                  <a:rPr lang="en-US" sz="8000" dirty="0" smtClean="0">
                    <a:solidFill>
                      <a:prstClr val="black"/>
                    </a:solidFill>
                  </a:rPr>
                  <a:t>4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0</a:t>
                </a:r>
                <a:r>
                  <a:rPr lang="en-US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⁰</a:t>
                </a:r>
                <a:r>
                  <a:rPr lang="ru-RU" sz="8000" dirty="0">
                    <a:solidFill>
                      <a:prstClr val="black"/>
                    </a:solidFill>
                  </a:rPr>
                  <a:t>) = 180</a:t>
                </a:r>
                <a:r>
                  <a:rPr lang="ru-RU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⁰</a:t>
                </a:r>
                <a:r>
                  <a:rPr lang="ru-RU" sz="8000" dirty="0">
                    <a:solidFill>
                      <a:prstClr val="black"/>
                    </a:solidFill>
                  </a:rPr>
                  <a:t> – 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146</a:t>
                </a:r>
                <a:r>
                  <a:rPr lang="ru-RU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⁰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8000" dirty="0">
                    <a:solidFill>
                      <a:prstClr val="black"/>
                    </a:solidFill>
                  </a:rPr>
                  <a:t>=</a:t>
                </a:r>
                <a:r>
                  <a:rPr lang="en-US" sz="8000" dirty="0">
                    <a:solidFill>
                      <a:prstClr val="black"/>
                    </a:solidFill>
                  </a:rPr>
                  <a:t> 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3</a:t>
                </a:r>
                <a:r>
                  <a:rPr lang="en-US" sz="8000" dirty="0" smtClean="0">
                    <a:solidFill>
                      <a:prstClr val="black"/>
                    </a:solidFill>
                  </a:rPr>
                  <a:t>4</a:t>
                </a:r>
                <a:r>
                  <a:rPr lang="en-US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⁰</a:t>
                </a:r>
                <a:r>
                  <a:rPr lang="ru-RU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:r>
                  <a:rPr lang="ru-RU" sz="8000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т.е</a:t>
                </a:r>
                <a:r>
                  <a:rPr lang="en-US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8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∠</a:t>
                </a:r>
                <a:r>
                  <a:rPr lang="en-US" sz="8000" b="1" dirty="0" smtClean="0">
                    <a:solidFill>
                      <a:prstClr val="black"/>
                    </a:solidFill>
                  </a:rPr>
                  <a:t>D</a:t>
                </a:r>
                <a:r>
                  <a:rPr lang="en-US" sz="8000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8000" b="1" dirty="0" smtClean="0">
                    <a:solidFill>
                      <a:prstClr val="black"/>
                    </a:solidFill>
                  </a:rPr>
                  <a:t>= </a:t>
                </a:r>
                <a:r>
                  <a:rPr lang="en-US" sz="8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∠</a:t>
                </a:r>
                <a:r>
                  <a:rPr lang="ru-RU" sz="8000" b="1" dirty="0" smtClean="0">
                    <a:solidFill>
                      <a:prstClr val="black"/>
                    </a:solidFill>
                  </a:rPr>
                  <a:t>В</a:t>
                </a:r>
                <a:r>
                  <a:rPr lang="en-US" sz="8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8000" b="1" dirty="0" smtClean="0">
                    <a:solidFill>
                      <a:prstClr val="black"/>
                    </a:solidFill>
                  </a:rPr>
                  <a:t>;</a:t>
                </a:r>
              </a:p>
              <a:p>
                <a:pPr marL="0" lvl="0" indent="0">
                  <a:buNone/>
                </a:pPr>
                <a:r>
                  <a:rPr lang="ru-RU" sz="8000" dirty="0" smtClean="0">
                    <a:solidFill>
                      <a:prstClr val="black"/>
                    </a:solidFill>
                  </a:rPr>
                  <a:t>2)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8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8000" dirty="0">
                            <a:solidFill>
                              <a:prstClr val="black"/>
                            </a:solidFill>
                          </a:rPr>
                          <m:t>AB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8000" dirty="0">
                            <a:solidFill>
                              <a:prstClr val="black"/>
                            </a:solidFill>
                          </a:rPr>
                          <m:t>DE</m:t>
                        </m:r>
                      </m:den>
                    </m:f>
                  </m:oMath>
                </a14:m>
                <a:r>
                  <a:rPr lang="ru-RU" sz="8000" b="1" dirty="0" smtClean="0">
                    <a:solidFill>
                      <a:prstClr val="black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80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8000" dirty="0">
                            <a:solidFill>
                              <a:prstClr val="black"/>
                            </a:solidFill>
                          </a:rPr>
                          <m:t>5,2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8000" dirty="0">
                            <a:solidFill>
                              <a:prstClr val="black"/>
                            </a:solidFill>
                          </a:rPr>
                          <m:t>15,6</m:t>
                        </m:r>
                      </m:den>
                    </m:f>
                  </m:oMath>
                </a14:m>
                <a:r>
                  <a:rPr lang="ru-RU" sz="8000" b="1" dirty="0" smtClean="0">
                    <a:solidFill>
                      <a:prstClr val="black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8000" b="1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8000" b="0" i="0" dirty="0" smtClean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8000" b="0" i="0" dirty="0" smtClean="0">
                            <a:solidFill>
                              <a:prstClr val="black"/>
                            </a:solidFill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8000" b="1" dirty="0" smtClean="0">
                    <a:solidFill>
                      <a:prstClr val="black"/>
                    </a:solidFill>
                  </a:rPr>
                  <a:t>,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8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8000" dirty="0">
                            <a:solidFill>
                              <a:prstClr val="black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ru-RU" sz="8000" b="0" i="0" dirty="0" smtClean="0">
                            <a:solidFill>
                              <a:prstClr val="black"/>
                            </a:solidFill>
                          </a:rPr>
                          <m:t>С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8000" dirty="0">
                            <a:solidFill>
                              <a:prstClr val="black"/>
                            </a:solidFill>
                          </a:rPr>
                          <m:t>E</m:t>
                        </m:r>
                        <m:r>
                          <m:rPr>
                            <m:nor/>
                          </m:rPr>
                          <a:rPr lang="en-US" sz="8000" dirty="0" smtClean="0">
                            <a:solidFill>
                              <a:prstClr val="black"/>
                            </a:solidFill>
                          </a:rPr>
                          <m:t>F</m:t>
                        </m:r>
                      </m:den>
                    </m:f>
                  </m:oMath>
                </a14:m>
                <a:r>
                  <a:rPr lang="ru-RU" sz="8000" b="1" dirty="0">
                    <a:solidFill>
                      <a:prstClr val="black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8000" b="1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8000" dirty="0">
                            <a:solidFill>
                              <a:prstClr val="black"/>
                            </a:solidFill>
                          </a:rPr>
                          <m:t>4,4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8000" dirty="0">
                            <a:solidFill>
                              <a:prstClr val="black"/>
                            </a:solidFill>
                          </a:rPr>
                          <m:t>13,2</m:t>
                        </m:r>
                      </m:den>
                    </m:f>
                  </m:oMath>
                </a14:m>
                <a:r>
                  <a:rPr lang="ru-RU" sz="8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8000" b="1" dirty="0">
                    <a:solidFill>
                      <a:prstClr val="black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8000" b="1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8000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8000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8000" b="1" dirty="0">
                    <a:solidFill>
                      <a:prstClr val="black"/>
                    </a:solidFill>
                  </a:rPr>
                  <a:t>, </a:t>
                </a:r>
                <a:r>
                  <a:rPr lang="ru-RU" sz="8000" b="1" dirty="0" smtClean="0">
                    <a:solidFill>
                      <a:prstClr val="black"/>
                    </a:solidFill>
                  </a:rPr>
                  <a:t>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8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8000" b="0" i="0" dirty="0" smtClean="0">
                            <a:solidFill>
                              <a:prstClr val="black"/>
                            </a:solidFill>
                          </a:rPr>
                          <m:t>В</m:t>
                        </m:r>
                        <m:r>
                          <m:rPr>
                            <m:nor/>
                          </m:rPr>
                          <a:rPr lang="ru-RU" sz="8000" dirty="0">
                            <a:solidFill>
                              <a:prstClr val="black"/>
                            </a:solidFill>
                          </a:rPr>
                          <m:t>С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8000" dirty="0">
                            <a:solidFill>
                              <a:prstClr val="black"/>
                            </a:solidFill>
                          </a:rPr>
                          <m:t>DF</m:t>
                        </m:r>
                      </m:den>
                    </m:f>
                  </m:oMath>
                </a14:m>
                <a:r>
                  <a:rPr lang="ru-RU" sz="8000" b="1" dirty="0">
                    <a:solidFill>
                      <a:prstClr val="black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8000" b="1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8000" dirty="0">
                            <a:solidFill>
                              <a:prstClr val="black"/>
                            </a:solidFill>
                          </a:rPr>
                          <m:t>7,6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8000" dirty="0">
                            <a:solidFill>
                              <a:prstClr val="black"/>
                            </a:solidFill>
                          </a:rPr>
                          <m:t>22,8</m:t>
                        </m:r>
                      </m:den>
                    </m:f>
                  </m:oMath>
                </a14:m>
                <a:r>
                  <a:rPr lang="ru-RU" sz="80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8000" b="1" dirty="0">
                    <a:solidFill>
                      <a:prstClr val="black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8000" b="1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8000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8000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80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8000" b="1" dirty="0">
                    <a:solidFill>
                      <a:prstClr val="black"/>
                    </a:solidFill>
                  </a:rPr>
                  <a:t>   </a:t>
                </a:r>
                <a:endParaRPr lang="ru-RU" sz="8000" b="1" dirty="0" smtClean="0">
                  <a:solidFill>
                    <a:prstClr val="black"/>
                  </a:solidFill>
                </a:endParaRPr>
              </a:p>
              <a:p>
                <a:pPr marL="0" lvl="0" indent="0">
                  <a:buNone/>
                </a:pPr>
                <a:endParaRPr lang="ru-RU" sz="8000" b="1" dirty="0">
                  <a:solidFill>
                    <a:prstClr val="black"/>
                  </a:solidFill>
                </a:endParaRPr>
              </a:p>
              <a:p>
                <a:pPr marL="0" lvl="0" indent="0">
                  <a:buNone/>
                </a:pPr>
                <a:r>
                  <a:rPr lang="ru-RU" sz="8000" b="1" dirty="0" smtClean="0">
                    <a:solidFill>
                      <a:prstClr val="black"/>
                    </a:solidFill>
                  </a:rPr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8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8000" dirty="0">
                            <a:solidFill>
                              <a:prstClr val="black"/>
                            </a:solidFill>
                          </a:rPr>
                          <m:t>AB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8000" dirty="0">
                            <a:solidFill>
                              <a:prstClr val="black"/>
                            </a:solidFill>
                          </a:rPr>
                          <m:t>DE</m:t>
                        </m:r>
                      </m:den>
                    </m:f>
                  </m:oMath>
                </a14:m>
                <a:r>
                  <a:rPr lang="ru-RU" sz="8000" dirty="0">
                    <a:solidFill>
                      <a:prstClr val="black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8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8000" dirty="0">
                            <a:solidFill>
                              <a:prstClr val="black"/>
                            </a:solidFill>
                          </a:rPr>
                          <m:t>A</m:t>
                        </m:r>
                        <m:r>
                          <m:rPr>
                            <m:nor/>
                          </m:rPr>
                          <a:rPr lang="ru-RU" sz="8000" dirty="0">
                            <a:solidFill>
                              <a:prstClr val="black"/>
                            </a:solidFill>
                          </a:rPr>
                          <m:t>С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8000" dirty="0">
                            <a:solidFill>
                              <a:prstClr val="black"/>
                            </a:solidFill>
                          </a:rPr>
                          <m:t>E</m:t>
                        </m:r>
                        <m:r>
                          <m:rPr>
                            <m:nor/>
                          </m:rPr>
                          <a:rPr lang="en-US" sz="8000" dirty="0">
                            <a:solidFill>
                              <a:prstClr val="black"/>
                            </a:solidFill>
                          </a:rPr>
                          <m:t>F</m:t>
                        </m:r>
                      </m:den>
                    </m:f>
                  </m:oMath>
                </a14:m>
                <a:r>
                  <a:rPr lang="ru-RU" sz="8000" dirty="0">
                    <a:solidFill>
                      <a:prstClr val="black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8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8000" dirty="0">
                            <a:solidFill>
                              <a:prstClr val="black"/>
                            </a:solidFill>
                          </a:rPr>
                          <m:t>В</m:t>
                        </m:r>
                        <m:r>
                          <m:rPr>
                            <m:nor/>
                          </m:rPr>
                          <a:rPr lang="ru-RU" sz="8000" dirty="0">
                            <a:solidFill>
                              <a:prstClr val="black"/>
                            </a:solidFill>
                          </a:rPr>
                          <m:t>С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8000" dirty="0">
                            <a:solidFill>
                              <a:prstClr val="black"/>
                            </a:solidFill>
                          </a:rPr>
                          <m:t>DF</m:t>
                        </m:r>
                      </m:den>
                    </m:f>
                  </m:oMath>
                </a14:m>
                <a:r>
                  <a:rPr lang="ru-RU" sz="8000" dirty="0">
                    <a:solidFill>
                      <a:prstClr val="black"/>
                    </a:solidFill>
                  </a:rPr>
                  <a:t> </a:t>
                </a:r>
                <a:endParaRPr lang="ru-RU" sz="8000" dirty="0" smtClean="0">
                  <a:solidFill>
                    <a:prstClr val="black"/>
                  </a:solidFill>
                </a:endParaRPr>
              </a:p>
              <a:p>
                <a:pPr marL="0" lvl="0" indent="0">
                  <a:buNone/>
                </a:pPr>
                <a:endParaRPr lang="ru-RU" sz="8000" dirty="0">
                  <a:solidFill>
                    <a:prstClr val="black"/>
                  </a:solidFill>
                </a:endParaRPr>
              </a:p>
              <a:p>
                <a:pPr marL="0" lvl="0" indent="0">
                  <a:buNone/>
                </a:pPr>
                <a:r>
                  <a:rPr lang="ru-RU" sz="8000" b="1" dirty="0" smtClean="0">
                    <a:solidFill>
                      <a:prstClr val="black"/>
                    </a:solidFill>
                  </a:rPr>
                  <a:t>3) </a:t>
                </a:r>
                <a:r>
                  <a:rPr lang="en-US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∆</a:t>
                </a:r>
                <a:r>
                  <a:rPr lang="en-US" sz="8000" dirty="0">
                    <a:solidFill>
                      <a:prstClr val="black"/>
                    </a:solidFill>
                  </a:rPr>
                  <a:t>ABC</a:t>
                </a:r>
                <a:r>
                  <a:rPr lang="en-US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∿</a:t>
                </a:r>
                <a:r>
                  <a:rPr lang="ru-RU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∆</a:t>
                </a:r>
                <a:r>
                  <a:rPr lang="en-US" sz="8000" dirty="0">
                    <a:solidFill>
                      <a:prstClr val="black"/>
                    </a:solidFill>
                  </a:rPr>
                  <a:t>DEF</a:t>
                </a:r>
                <a:r>
                  <a:rPr lang="ru-RU" sz="8000" dirty="0">
                    <a:solidFill>
                      <a:prstClr val="black"/>
                    </a:solidFill>
                  </a:rPr>
                  <a:t> </a:t>
                </a:r>
              </a:p>
              <a:p>
                <a:pPr marL="0" lvl="0" indent="0">
                  <a:buNone/>
                </a:pPr>
                <a:endParaRPr lang="en-US" sz="8000" b="1" dirty="0">
                  <a:solidFill>
                    <a:prstClr val="black"/>
                  </a:solidFill>
                </a:endParaRPr>
              </a:p>
              <a:p>
                <a:pPr marL="0" lvl="0" indent="0">
                  <a:buNone/>
                </a:pPr>
                <a:endParaRPr lang="en-US" sz="8000" b="1" dirty="0">
                  <a:solidFill>
                    <a:prstClr val="black"/>
                  </a:solidFill>
                </a:endParaRPr>
              </a:p>
              <a:p>
                <a:pPr marL="0" lvl="0" indent="0">
                  <a:buNone/>
                </a:pPr>
                <a:endParaRPr lang="en-US" sz="8000" b="1" dirty="0">
                  <a:solidFill>
                    <a:prstClr val="black"/>
                  </a:solidFill>
                </a:endParaRPr>
              </a:p>
              <a:p>
                <a:pPr marL="0" lvl="0" indent="0">
                  <a:buNone/>
                </a:pPr>
                <a:endParaRPr lang="en-US" sz="8000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lvl="0" indent="0">
                  <a:buNone/>
                </a:pPr>
                <a:endParaRPr lang="en-US" sz="8000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lvl="0" indent="0">
                  <a:buNone/>
                </a:pPr>
                <a:endParaRPr lang="en-US" sz="8000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8000" dirty="0" smtClean="0"/>
              </a:p>
              <a:p>
                <a:pPr marL="0" indent="0">
                  <a:buNone/>
                </a:pPr>
                <a:r>
                  <a:rPr lang="ru-RU" sz="8000" dirty="0" smtClean="0"/>
                  <a:t> </a:t>
                </a:r>
                <a:r>
                  <a:rPr lang="ru-RU" sz="8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endParaRPr lang="en-US" sz="8000" dirty="0" smtClean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lvl="0" indent="0">
                  <a:buNone/>
                </a:pPr>
                <a:r>
                  <a:rPr lang="en-US" sz="8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8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</a:t>
                </a:r>
                <a:r>
                  <a:rPr lang="ru-RU" sz="8000" dirty="0" smtClean="0">
                    <a:solidFill>
                      <a:prstClr val="black"/>
                    </a:solidFill>
                  </a:rPr>
                  <a:t> </a:t>
                </a:r>
                <a:endParaRPr lang="en-US" sz="8000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000" dirty="0" smtClean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000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  </a:t>
                </a:r>
                <a:endParaRPr lang="ru-RU" sz="20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699542"/>
                <a:ext cx="8640960" cy="4104456"/>
              </a:xfrm>
              <a:blipFill>
                <a:blip r:embed="rId2"/>
                <a:stretch>
                  <a:fillRect l="-705" t="-2526" b="-19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Равнобедренный треугольник 3"/>
          <p:cNvSpPr/>
          <p:nvPr/>
        </p:nvSpPr>
        <p:spPr>
          <a:xfrm rot="9800219">
            <a:off x="3831185" y="4110270"/>
            <a:ext cx="2376264" cy="705613"/>
          </a:xfrm>
          <a:prstGeom prst="triangle">
            <a:avLst>
              <a:gd name="adj" fmla="val 1715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208" y="3507854"/>
            <a:ext cx="1662512" cy="59218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884368" y="4011910"/>
            <a:ext cx="317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A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3939902"/>
            <a:ext cx="309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B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028384" y="3219822"/>
            <a:ext cx="308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68144" y="4443958"/>
            <a:ext cx="296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E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491880" y="4371950"/>
            <a:ext cx="327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868144" y="3435846"/>
            <a:ext cx="290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028384" y="3651870"/>
            <a:ext cx="7248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4,4</a:t>
            </a:r>
            <a:r>
              <a:rPr lang="ru-RU" sz="1600" b="1" dirty="0">
                <a:solidFill>
                  <a:prstClr val="black"/>
                </a:solidFill>
              </a:rPr>
              <a:t> см</a:t>
            </a:r>
            <a:endParaRPr lang="ru-RU" sz="16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876256" y="4011910"/>
            <a:ext cx="7248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5,2</a:t>
            </a:r>
            <a:r>
              <a:rPr lang="ru-RU" sz="1600" b="1" dirty="0">
                <a:solidFill>
                  <a:prstClr val="black"/>
                </a:solidFill>
              </a:rPr>
              <a:t> см</a:t>
            </a:r>
            <a:endParaRPr lang="ru-RU" sz="1600" b="1" dirty="0"/>
          </a:p>
        </p:txBody>
      </p:sp>
      <p:sp>
        <p:nvSpPr>
          <p:cNvPr id="15" name="Прямоугольник 14"/>
          <p:cNvSpPr/>
          <p:nvPr/>
        </p:nvSpPr>
        <p:spPr>
          <a:xfrm rot="20491609">
            <a:off x="6910020" y="3405315"/>
            <a:ext cx="7713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7,6</a:t>
            </a:r>
            <a:r>
              <a:rPr lang="ru-RU" sz="1600" b="1" dirty="0">
                <a:solidFill>
                  <a:prstClr val="black"/>
                </a:solidFill>
              </a:rPr>
              <a:t> см</a:t>
            </a:r>
            <a:r>
              <a:rPr lang="en-US" sz="1600" b="1" dirty="0"/>
              <a:t> </a:t>
            </a:r>
            <a:endParaRPr lang="ru-RU" sz="16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4515966"/>
            <a:ext cx="8210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15,6</a:t>
            </a:r>
            <a:r>
              <a:rPr lang="ru-RU" sz="1600" b="1" dirty="0">
                <a:solidFill>
                  <a:prstClr val="black"/>
                </a:solidFill>
              </a:rPr>
              <a:t> см</a:t>
            </a:r>
            <a:endParaRPr lang="ru-RU" sz="1600" b="1" dirty="0"/>
          </a:p>
        </p:txBody>
      </p:sp>
      <p:sp>
        <p:nvSpPr>
          <p:cNvPr id="17" name="Прямоугольник 16"/>
          <p:cNvSpPr/>
          <p:nvPr/>
        </p:nvSpPr>
        <p:spPr>
          <a:xfrm rot="20655870">
            <a:off x="4355976" y="3795886"/>
            <a:ext cx="8210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</a:rPr>
              <a:t>22,8</a:t>
            </a:r>
            <a:r>
              <a:rPr lang="ru-RU" sz="1600" b="1" dirty="0">
                <a:solidFill>
                  <a:prstClr val="black"/>
                </a:solidFill>
              </a:rPr>
              <a:t> см</a:t>
            </a:r>
            <a:endParaRPr lang="ru-RU" sz="1600" b="1" dirty="0"/>
          </a:p>
        </p:txBody>
      </p:sp>
      <p:sp>
        <p:nvSpPr>
          <p:cNvPr id="18" name="Прямоугольник 17"/>
          <p:cNvSpPr/>
          <p:nvPr/>
        </p:nvSpPr>
        <p:spPr>
          <a:xfrm rot="255266">
            <a:off x="5879571" y="4185915"/>
            <a:ext cx="8210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600" b="1" dirty="0">
                <a:solidFill>
                  <a:prstClr val="black"/>
                </a:solidFill>
              </a:rPr>
              <a:t>13,2</a:t>
            </a:r>
            <a:r>
              <a:rPr lang="ru-RU" sz="1600" b="1" dirty="0">
                <a:solidFill>
                  <a:prstClr val="black"/>
                </a:solidFill>
              </a:rPr>
              <a:t> см</a:t>
            </a:r>
          </a:p>
        </p:txBody>
      </p:sp>
    </p:spTree>
    <p:extLst>
      <p:ext uri="{BB962C8B-B14F-4D97-AF65-F5344CB8AC3E}">
        <p14:creationId xmlns:p14="http://schemas.microsoft.com/office/powerpoint/2010/main" val="84930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277539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№ 653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699542"/>
                <a:ext cx="8712968" cy="417646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000" dirty="0" smtClean="0"/>
                  <a:t>Дано:</a:t>
                </a:r>
                <a:r>
                  <a:rPr lang="en-US" sz="2000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𝐴𝐵𝐶</m:t>
                        </m:r>
                      </m:sub>
                    </m:sSub>
                  </m:oMath>
                </a14:m>
                <a:r>
                  <a:rPr lang="en-US" sz="2000" dirty="0" smtClean="0"/>
                  <a:t> = 87,5</a:t>
                </a:r>
                <a:r>
                  <a:rPr lang="ru-RU" sz="2000" dirty="0" smtClean="0"/>
                  <a:t> см</a:t>
                </a:r>
                <a:r>
                  <a:rPr lang="ru-RU" sz="2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²; </a:t>
                </a:r>
                <a:r>
                  <a:rPr lang="en-US" sz="2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k = </a:t>
                </a:r>
                <a:r>
                  <a:rPr lang="ru-RU" sz="2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1 : 100 000</a:t>
                </a:r>
              </a:p>
              <a:p>
                <a:pPr marL="0" indent="0">
                  <a:buNone/>
                </a:pPr>
                <a:r>
                  <a:rPr lang="ru-RU" sz="2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Найти: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𝑆</m:t>
                        </m:r>
                      </m:e>
                      <m:sub>
                        <m:r>
                          <a:rPr lang="ru-RU" sz="2000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зем. уч.</m:t>
                        </m:r>
                      </m:sub>
                    </m:sSub>
                  </m:oMath>
                </a14:m>
                <a:r>
                  <a:rPr lang="ru-RU" sz="2000" dirty="0" smtClean="0"/>
                  <a:t> - ?</a:t>
                </a:r>
              </a:p>
              <a:p>
                <a:pPr marL="0" indent="0">
                  <a:buNone/>
                </a:pPr>
                <a:r>
                  <a:rPr lang="ru-RU" sz="2000" dirty="0" smtClean="0"/>
                  <a:t>Решение: 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𝐴𝐵𝐶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ru-RU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зем. уч.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sz="2000" dirty="0" smtClean="0"/>
                  <a:t> = </a:t>
                </a:r>
                <a:r>
                  <a:rPr lang="en-US" sz="2000" dirty="0" smtClean="0"/>
                  <a:t>k</a:t>
                </a:r>
                <a:r>
                  <a:rPr lang="en-US" sz="2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</a:p>
              <a:p>
                <a:pPr marL="0" lv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/>
                            </a:solidFill>
                          </a:rPr>
                          <m:t>87,5</m:t>
                        </m:r>
                      </m:num>
                      <m:den>
                        <m:sSub>
                          <m:sSubPr>
                            <m:ctrlPr>
                              <a:rPr lang="ru-RU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ru-RU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зем. уч.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sz="2000" dirty="0">
                    <a:solidFill>
                      <a:prstClr val="black"/>
                    </a:solidFill>
                  </a:rPr>
                  <a:t>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0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ru-RU" sz="2000" dirty="0">
                                    <a:solidFill>
                                      <a:prstClr val="black"/>
                                    </a:solidFill>
                                    <a:latin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ru-RU" sz="2000" dirty="0">
                                    <a:solidFill>
                                      <a:prstClr val="black"/>
                                    </a:solidFill>
                                    <a:latin typeface="Calibri" panose="020F0502020204030204" pitchFamily="34" charset="0"/>
                                    <a:cs typeface="Calibri" panose="020F0502020204030204" pitchFamily="34" charset="0"/>
                                  </a:rPr>
                                  <m:t>100 000 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en-US" sz="200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𝑆</m:t>
                        </m:r>
                      </m:e>
                      <m:sub>
                        <m:r>
                          <a:rPr lang="ru-RU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зем. уч.</m:t>
                        </m:r>
                      </m:sub>
                    </m:sSub>
                  </m:oMath>
                </a14:m>
                <a:r>
                  <a:rPr lang="en-US" sz="2000" dirty="0" smtClean="0"/>
                  <a:t> =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dirty="0">
                        <a:solidFill>
                          <a:prstClr val="black"/>
                        </a:solidFill>
                      </a:rPr>
                      <m:t>87,5</m:t>
                    </m:r>
                  </m:oMath>
                </a14:m>
                <a:r>
                  <a:rPr lang="en-US" sz="2000" dirty="0" smtClean="0"/>
                  <a:t> </a:t>
                </a:r>
                <a:r>
                  <a:rPr lang="en-US" sz="2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∙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ru-RU" sz="2000" dirty="0">
                                <a:solidFill>
                                  <a:prstClr val="black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rPr>
                              <m:t>100 000 </m:t>
                            </m:r>
                          </m:e>
                        </m:d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/>
                  <a:t> =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dirty="0">
                        <a:solidFill>
                          <a:prstClr val="black"/>
                        </a:solidFill>
                      </a:rPr>
                      <m:t>87,5</m:t>
                    </m:r>
                  </m:oMath>
                </a14:m>
                <a:r>
                  <a:rPr lang="en-US" sz="2000" dirty="0" smtClean="0"/>
                  <a:t> </a:t>
                </a:r>
                <a:r>
                  <a:rPr lang="ru-RU" sz="2000" dirty="0" smtClean="0"/>
                  <a:t>км</a:t>
                </a:r>
                <a:r>
                  <a:rPr lang="ru-RU" sz="2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</a:p>
              <a:p>
                <a:pPr marL="0" indent="0">
                  <a:buNone/>
                </a:pPr>
                <a:endParaRPr lang="ru-RU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lvl="0" indent="0">
                  <a:buNone/>
                </a:pPr>
                <a:r>
                  <a:rPr lang="ru-RU" sz="200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Ответ: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000" dirty="0">
                        <a:solidFill>
                          <a:prstClr val="black"/>
                        </a:solidFill>
                      </a:rPr>
                      <m:t>87,5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 </a:t>
                </a:r>
                <a:r>
                  <a:rPr lang="ru-RU" sz="2000" dirty="0">
                    <a:solidFill>
                      <a:prstClr val="black"/>
                    </a:solidFill>
                  </a:rPr>
                  <a:t>км</a:t>
                </a:r>
                <a:r>
                  <a:rPr lang="ru-RU" sz="2000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</a:p>
              <a:p>
                <a:pPr marL="0" indent="0">
                  <a:buNone/>
                </a:pPr>
                <a:endParaRPr lang="ru-RU" sz="20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699542"/>
                <a:ext cx="8712968" cy="4176464"/>
              </a:xfrm>
              <a:blipFill>
                <a:blip r:embed="rId2"/>
                <a:stretch>
                  <a:fillRect l="-699" t="-8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407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93563"/>
          </a:xfrm>
        </p:spPr>
        <p:txBody>
          <a:bodyPr>
            <a:normAutofit fontScale="90000"/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/>
            </a:r>
            <a:b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</a:b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№ </a:t>
            </a:r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656</a:t>
            </a:r>
            <a:b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</a:b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627534"/>
                <a:ext cx="8229600" cy="439248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000" b="1" dirty="0" smtClean="0"/>
                  <a:t>Дано:</a:t>
                </a:r>
                <a:r>
                  <a:rPr lang="ru-RU" sz="2000" b="1" dirty="0">
                    <a:solidFill>
                      <a:prstClr val="black"/>
                    </a:solidFill>
                    <a:ea typeface="Cambria Math" panose="02040503050406030204" pitchFamily="18" charset="0"/>
                    <a:cs typeface="Times New Roman" pitchFamily="18" charset="0"/>
                  </a:rPr>
                  <a:t> ∆</a:t>
                </a:r>
                <a:r>
                  <a:rPr lang="ru-RU" sz="2000" b="1" dirty="0">
                    <a:solidFill>
                      <a:prstClr val="black"/>
                    </a:solidFill>
                    <a:cs typeface="Times New Roman" pitchFamily="18" charset="0"/>
                  </a:rPr>
                  <a:t>АВС </a:t>
                </a:r>
                <a:r>
                  <a:rPr lang="ru-RU" sz="2000" b="1" dirty="0" smtClean="0">
                    <a:solidFill>
                      <a:prstClr val="black"/>
                    </a:solidFill>
                    <a:ea typeface="Cambria Math" panose="02040503050406030204" pitchFamily="18" charset="0"/>
                    <a:cs typeface="Times New Roman" pitchFamily="18" charset="0"/>
                  </a:rPr>
                  <a:t>∿</a:t>
                </a:r>
                <a:r>
                  <a:rPr lang="ru-RU" sz="2000" b="1" dirty="0" smtClean="0">
                    <a:solidFill>
                      <a:prstClr val="black"/>
                    </a:solidFill>
                    <a:cs typeface="Times New Roman" pitchFamily="18" charset="0"/>
                  </a:rPr>
                  <a:t> </a:t>
                </a:r>
                <a:r>
                  <a:rPr lang="ru-RU" sz="2000" b="1" dirty="0">
                    <a:solidFill>
                      <a:prstClr val="black"/>
                    </a:solidFill>
                    <a:ea typeface="Cambria Math" panose="02040503050406030204" pitchFamily="18" charset="0"/>
                    <a:cs typeface="Times New Roman" pitchFamily="18" charset="0"/>
                  </a:rPr>
                  <a:t>∆</a:t>
                </a:r>
                <a:r>
                  <a:rPr lang="ru-RU" sz="2000" b="1" dirty="0">
                    <a:solidFill>
                      <a:prstClr val="black"/>
                    </a:solidFill>
                    <a:cs typeface="Times New Roman" pitchFamily="18" charset="0"/>
                  </a:rPr>
                  <a:t>А</a:t>
                </a:r>
                <a:r>
                  <a:rPr lang="ru-RU" sz="2000" b="1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₁</a:t>
                </a:r>
                <a:r>
                  <a:rPr lang="ru-RU" sz="2000" b="1" dirty="0">
                    <a:solidFill>
                      <a:prstClr val="black"/>
                    </a:solidFill>
                    <a:cs typeface="Times New Roman" pitchFamily="18" charset="0"/>
                  </a:rPr>
                  <a:t>В</a:t>
                </a:r>
                <a:r>
                  <a:rPr lang="ru-RU" sz="2000" b="1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₁</a:t>
                </a:r>
                <a:r>
                  <a:rPr lang="ru-RU" sz="2000" b="1" dirty="0">
                    <a:solidFill>
                      <a:prstClr val="black"/>
                    </a:solidFill>
                    <a:cs typeface="Times New Roman" pitchFamily="18" charset="0"/>
                  </a:rPr>
                  <a:t>С</a:t>
                </a:r>
                <a:r>
                  <a:rPr lang="ru-RU" sz="2000" b="1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₁,</a:t>
                </a:r>
                <a:r>
                  <a:rPr lang="ru-RU" sz="2000" b="1" dirty="0">
                    <a:solidFill>
                      <a:prstClr val="black"/>
                    </a:solidFill>
                    <a:cs typeface="Times New Roman" pitchFamily="18" charset="0"/>
                  </a:rPr>
                  <a:t> </a:t>
                </a:r>
                <a:endParaRPr lang="ru-RU" sz="2000" b="1" dirty="0" smtClean="0">
                  <a:solidFill>
                    <a:prstClr val="black"/>
                  </a:solidFill>
                  <a:cs typeface="Times New Roman" pitchFamily="18" charset="0"/>
                </a:endParaRPr>
              </a:p>
              <a:p>
                <a:pPr marL="0" indent="0">
                  <a:buNone/>
                </a:pPr>
                <a:r>
                  <a:rPr lang="ru-RU" sz="2000" b="1" dirty="0">
                    <a:solidFill>
                      <a:prstClr val="black"/>
                    </a:solidFill>
                    <a:cs typeface="Times New Roman" pitchFamily="18" charset="0"/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  <a:cs typeface="Times New Roman" pitchFamily="18" charset="0"/>
                  </a:rPr>
                  <a:t>           АВ = 15 см, ВС = 20 см, АС = 30 см,</a:t>
                </a:r>
              </a:p>
              <a:p>
                <a:pPr marL="0" indent="0">
                  <a:buNone/>
                </a:pPr>
                <a:r>
                  <a:rPr lang="ru-RU" sz="2000" b="1" dirty="0">
                    <a:solidFill>
                      <a:prstClr val="black"/>
                    </a:solidFill>
                    <a:cs typeface="Times New Roman" pitchFamily="18" charset="0"/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  <a:cs typeface="Times New Roman" pitchFamily="18" charset="0"/>
                  </a:rPr>
                  <a:t>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 smtClean="0">
                            <a:solidFill>
                              <a:prstClr val="black"/>
                            </a:solidFill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ru-RU" sz="2000" b="1" i="1" smtClean="0">
                            <a:solidFill>
                              <a:prstClr val="black"/>
                            </a:solidFill>
                            <a:cs typeface="Times New Roman" pitchFamily="18" charset="0"/>
                          </a:rPr>
                          <m:t>  Р</m:t>
                        </m:r>
                      </m:e>
                      <m:sub>
                        <m:r>
                          <a:rPr lang="ru-RU" sz="2000" b="1" i="1">
                            <a:solidFill>
                              <a:prstClr val="black"/>
                            </a:solidFill>
                            <a:cs typeface="Times New Roman" pitchFamily="18" charset="0"/>
                          </a:rPr>
                          <m:t>∆А₁В₁С₁</m:t>
                        </m:r>
                      </m:sub>
                    </m:sSub>
                  </m:oMath>
                </a14:m>
                <a:r>
                  <a:rPr lang="ru-RU" sz="2000" b="1" dirty="0" smtClean="0">
                    <a:solidFill>
                      <a:prstClr val="black"/>
                    </a:solidFill>
                    <a:cs typeface="Times New Roman" pitchFamily="18" charset="0"/>
                  </a:rPr>
                  <a:t> = 26 см</a:t>
                </a:r>
              </a:p>
              <a:p>
                <a:pPr marL="0" indent="0">
                  <a:buNone/>
                </a:pPr>
                <a:r>
                  <a:rPr lang="ru-RU" sz="2000" b="1" dirty="0" smtClean="0">
                    <a:solidFill>
                      <a:prstClr val="black"/>
                    </a:solidFill>
                    <a:cs typeface="Times New Roman" pitchFamily="18" charset="0"/>
                  </a:rPr>
                  <a:t>Найти:   стороны </a:t>
                </a:r>
                <a:r>
                  <a:rPr lang="ru-RU" sz="2000" b="1" dirty="0" smtClean="0">
                    <a:solidFill>
                      <a:prstClr val="black"/>
                    </a:solidFill>
                    <a:ea typeface="Cambria Math" panose="02040503050406030204" pitchFamily="18" charset="0"/>
                    <a:cs typeface="Times New Roman" pitchFamily="18" charset="0"/>
                  </a:rPr>
                  <a:t>∆</a:t>
                </a:r>
                <a:r>
                  <a:rPr lang="ru-RU" sz="2000" b="1" dirty="0" smtClean="0">
                    <a:solidFill>
                      <a:prstClr val="black"/>
                    </a:solidFill>
                    <a:cs typeface="Times New Roman" pitchFamily="18" charset="0"/>
                  </a:rPr>
                  <a:t>А</a:t>
                </a:r>
                <a:r>
                  <a:rPr lang="ru-RU" sz="2000" b="1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₁</a:t>
                </a:r>
                <a:r>
                  <a:rPr lang="ru-RU" sz="2000" b="1" dirty="0">
                    <a:solidFill>
                      <a:prstClr val="black"/>
                    </a:solidFill>
                    <a:cs typeface="Times New Roman" pitchFamily="18" charset="0"/>
                  </a:rPr>
                  <a:t>В</a:t>
                </a:r>
                <a:r>
                  <a:rPr lang="ru-RU" sz="2000" b="1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₁</a:t>
                </a:r>
                <a:r>
                  <a:rPr lang="ru-RU" sz="2000" b="1" dirty="0">
                    <a:solidFill>
                      <a:prstClr val="black"/>
                    </a:solidFill>
                    <a:cs typeface="Times New Roman" pitchFamily="18" charset="0"/>
                  </a:rPr>
                  <a:t>С</a:t>
                </a:r>
                <a:r>
                  <a:rPr lang="ru-RU" sz="2000" b="1" dirty="0" smtClean="0">
                    <a:solidFill>
                      <a:prstClr val="black"/>
                    </a:solidFill>
                    <a:cs typeface="Calibri" panose="020F0502020204030204" pitchFamily="34" charset="0"/>
                  </a:rPr>
                  <a:t>₁</a:t>
                </a:r>
              </a:p>
              <a:p>
                <a:pPr marL="0" indent="0">
                  <a:buNone/>
                </a:pPr>
                <a:r>
                  <a:rPr lang="ru-RU" sz="2000" b="1" dirty="0" smtClean="0">
                    <a:solidFill>
                      <a:prstClr val="black"/>
                    </a:solidFill>
                    <a:cs typeface="Calibri" panose="020F0502020204030204" pitchFamily="34" charset="0"/>
                  </a:rPr>
                  <a:t>Решение:</a:t>
                </a:r>
              </a:p>
              <a:p>
                <a:pPr marL="0" lv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1" i="1">
                                <a:solidFill>
                                  <a:prstClr val="black"/>
                                </a:solidFill>
                              </a:rPr>
                            </m:ctrlPr>
                          </m:sSubPr>
                          <m:e>
                            <m:r>
                              <a:rPr lang="ru-RU" sz="2000" b="1" i="1" smtClean="0">
                                <a:solidFill>
                                  <a:prstClr val="black"/>
                                </a:solidFill>
                              </a:rPr>
                              <m:t>Р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prstClr val="black"/>
                                </a:solidFill>
                              </a:rPr>
                              <m:t>𝑨𝑩𝑪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2000" b="1" i="1">
                                <a:solidFill>
                                  <a:prstClr val="black"/>
                                </a:solidFill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ru-RU" sz="2000" b="1" i="1">
                                <a:solidFill>
                                  <a:prstClr val="black"/>
                                </a:solidFill>
                                <a:cs typeface="Times New Roman" pitchFamily="18" charset="0"/>
                              </a:rPr>
                              <m:t>  Р</m:t>
                            </m:r>
                          </m:e>
                          <m:sub>
                            <m:r>
                              <a:rPr lang="ru-RU" sz="2000" b="1" i="1">
                                <a:solidFill>
                                  <a:prstClr val="black"/>
                                </a:solidFill>
                                <a:cs typeface="Times New Roman" pitchFamily="18" charset="0"/>
                              </a:rPr>
                              <m:t>∆А₁В₁С₁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sz="2000" b="1" dirty="0">
                    <a:solidFill>
                      <a:prstClr val="black"/>
                    </a:solidFill>
                  </a:rPr>
                  <a:t> = 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k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</a:t>
                </a:r>
                <a:endParaRPr lang="en-US" sz="2000" b="1" dirty="0">
                  <a:solidFill>
                    <a:prstClr val="black"/>
                  </a:solidFill>
                  <a:cs typeface="Calibri" panose="020F0502020204030204" pitchFamily="34" charset="0"/>
                </a:endParaRPr>
              </a:p>
              <a:p>
                <a:pPr marL="0" lvl="0" indent="0">
                  <a:buNone/>
                </a:pPr>
                <a:r>
                  <a:rPr lang="en-US" sz="2000" b="1" dirty="0">
                    <a:solidFill>
                      <a:prstClr val="black"/>
                    </a:solidFill>
                  </a:rPr>
                  <a:t>k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 smtClean="0">
                            <a:solidFill>
                              <a:prstClr val="black"/>
                            </a:solidFill>
                          </a:rPr>
                        </m:ctrlPr>
                      </m:fPr>
                      <m:num>
                        <m:r>
                          <a:rPr lang="ru-RU" sz="2000" b="1" i="1" smtClean="0">
                            <a:solidFill>
                              <a:prstClr val="black"/>
                            </a:solidFill>
                          </a:rPr>
                          <m:t>𝟏𝟓</m:t>
                        </m:r>
                        <m:r>
                          <a:rPr lang="ru-RU" sz="2000" b="1" i="1" smtClean="0">
                            <a:solidFill>
                              <a:prstClr val="black"/>
                            </a:solidFill>
                          </a:rPr>
                          <m:t>+</m:t>
                        </m:r>
                        <m:r>
                          <a:rPr lang="ru-RU" sz="2000" b="1" i="1" smtClean="0">
                            <a:solidFill>
                              <a:prstClr val="black"/>
                            </a:solidFill>
                          </a:rPr>
                          <m:t>𝟐𝟎</m:t>
                        </m:r>
                        <m:r>
                          <a:rPr lang="ru-RU" sz="2000" b="1" i="1" smtClean="0">
                            <a:solidFill>
                              <a:prstClr val="black"/>
                            </a:solidFill>
                          </a:rPr>
                          <m:t>+</m:t>
                        </m:r>
                        <m:r>
                          <a:rPr lang="ru-RU" sz="2000" b="1" i="1" smtClean="0">
                            <a:solidFill>
                              <a:prstClr val="black"/>
                            </a:solidFill>
                          </a:rPr>
                          <m:t>𝟑𝟎</m:t>
                        </m:r>
                      </m:num>
                      <m:den>
                        <m:r>
                          <a:rPr lang="ru-RU" sz="2000" b="1" i="1" smtClean="0">
                            <a:solidFill>
                              <a:prstClr val="black"/>
                            </a:solidFill>
                          </a:rPr>
                          <m:t>𝟐𝟔</m:t>
                        </m:r>
                      </m:den>
                    </m:f>
                  </m:oMath>
                </a14:m>
                <a:r>
                  <a:rPr lang="ru-RU" sz="2000" b="1" dirty="0" smtClean="0">
                    <a:solidFill>
                      <a:prstClr val="black"/>
                    </a:solidFill>
                    <a:cs typeface="Calibri" panose="020F0502020204030204" pitchFamily="34" charset="0"/>
                  </a:rPr>
                  <a:t> = 2,5</a:t>
                </a:r>
              </a:p>
              <a:p>
                <a:pPr marL="0" lvl="0" indent="0">
                  <a:buNone/>
                </a:pPr>
                <a:r>
                  <a:rPr lang="ru-RU" sz="2000" b="1" dirty="0">
                    <a:solidFill>
                      <a:prstClr val="black"/>
                    </a:solidFill>
                    <a:cs typeface="Times New Roman" pitchFamily="18" charset="0"/>
                  </a:rPr>
                  <a:t>А</a:t>
                </a:r>
                <a:r>
                  <a:rPr lang="ru-RU" sz="2000" b="1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₁</a:t>
                </a:r>
                <a:r>
                  <a:rPr lang="ru-RU" sz="2000" b="1" dirty="0">
                    <a:solidFill>
                      <a:prstClr val="black"/>
                    </a:solidFill>
                    <a:cs typeface="Times New Roman" pitchFamily="18" charset="0"/>
                  </a:rPr>
                  <a:t>В</a:t>
                </a:r>
                <a:r>
                  <a:rPr lang="ru-RU" sz="2000" b="1" dirty="0" smtClean="0">
                    <a:solidFill>
                      <a:prstClr val="black"/>
                    </a:solidFill>
                    <a:cs typeface="Calibri" panose="020F0502020204030204" pitchFamily="34" charset="0"/>
                  </a:rPr>
                  <a:t>₁ = 15 : 2,5 = 6 см,  </a:t>
                </a:r>
                <a:r>
                  <a:rPr lang="ru-RU" sz="2000" b="1" dirty="0" smtClean="0">
                    <a:solidFill>
                      <a:prstClr val="black"/>
                    </a:solidFill>
                    <a:cs typeface="Times New Roman" pitchFamily="18" charset="0"/>
                  </a:rPr>
                  <a:t>В</a:t>
                </a:r>
                <a:r>
                  <a:rPr lang="ru-RU" sz="2000" b="1" dirty="0">
                    <a:solidFill>
                      <a:prstClr val="black"/>
                    </a:solidFill>
                    <a:cs typeface="Calibri" panose="020F0502020204030204" pitchFamily="34" charset="0"/>
                  </a:rPr>
                  <a:t>₁</a:t>
                </a:r>
                <a:r>
                  <a:rPr lang="ru-RU" sz="2000" b="1" dirty="0">
                    <a:solidFill>
                      <a:prstClr val="black"/>
                    </a:solidFill>
                    <a:cs typeface="Times New Roman" pitchFamily="18" charset="0"/>
                  </a:rPr>
                  <a:t>С</a:t>
                </a:r>
                <a:r>
                  <a:rPr lang="ru-RU" sz="2000" b="1" dirty="0" smtClean="0">
                    <a:solidFill>
                      <a:prstClr val="black"/>
                    </a:solidFill>
                    <a:cs typeface="Calibri" panose="020F0502020204030204" pitchFamily="34" charset="0"/>
                  </a:rPr>
                  <a:t>₁ = 20 : 2,5 = 8 см,  </a:t>
                </a:r>
                <a:r>
                  <a:rPr lang="ru-RU" sz="2000" b="1" dirty="0" smtClean="0">
                    <a:solidFill>
                      <a:prstClr val="black"/>
                    </a:solidFill>
                    <a:cs typeface="Times New Roman" pitchFamily="18" charset="0"/>
                  </a:rPr>
                  <a:t>А</a:t>
                </a:r>
                <a:r>
                  <a:rPr lang="ru-RU" sz="2000" b="1" dirty="0" smtClean="0">
                    <a:solidFill>
                      <a:prstClr val="black"/>
                    </a:solidFill>
                    <a:cs typeface="Calibri" panose="020F0502020204030204" pitchFamily="34" charset="0"/>
                  </a:rPr>
                  <a:t>₁</a:t>
                </a:r>
                <a:r>
                  <a:rPr lang="ru-RU" sz="2000" b="1" dirty="0" smtClean="0">
                    <a:solidFill>
                      <a:prstClr val="black"/>
                    </a:solidFill>
                    <a:cs typeface="Times New Roman" pitchFamily="18" charset="0"/>
                  </a:rPr>
                  <a:t>С</a:t>
                </a:r>
                <a:r>
                  <a:rPr lang="ru-RU" sz="2000" b="1" dirty="0" smtClean="0">
                    <a:solidFill>
                      <a:prstClr val="black"/>
                    </a:solidFill>
                    <a:cs typeface="Calibri" panose="020F0502020204030204" pitchFamily="34" charset="0"/>
                  </a:rPr>
                  <a:t>₁ = 30 : 2,5 = 12 см</a:t>
                </a:r>
              </a:p>
              <a:p>
                <a:pPr marL="0" lvl="0" indent="0">
                  <a:buNone/>
                </a:pPr>
                <a:endParaRPr lang="ru-RU" sz="2000" b="1" dirty="0">
                  <a:solidFill>
                    <a:prstClr val="black"/>
                  </a:solidFill>
                  <a:cs typeface="Calibri" panose="020F0502020204030204" pitchFamily="34" charset="0"/>
                </a:endParaRPr>
              </a:p>
              <a:p>
                <a:pPr marL="0" lvl="0" indent="0">
                  <a:buNone/>
                </a:pPr>
                <a:r>
                  <a:rPr lang="ru-RU" sz="2000" b="1" dirty="0" smtClean="0">
                    <a:solidFill>
                      <a:prstClr val="black"/>
                    </a:solidFill>
                    <a:cs typeface="Calibri" panose="020F0502020204030204" pitchFamily="34" charset="0"/>
                  </a:rPr>
                  <a:t>Ответ: 6 см, 8 см, 12 см</a:t>
                </a:r>
                <a:endParaRPr lang="en-US" sz="2000" b="1" dirty="0">
                  <a:solidFill>
                    <a:prstClr val="black"/>
                  </a:solidFill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ru-RU" sz="2000" b="1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627534"/>
                <a:ext cx="8229600" cy="4392488"/>
              </a:xfrm>
              <a:blipFill>
                <a:blip r:embed="rId2"/>
                <a:stretch>
                  <a:fillRect l="-741" t="-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728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425754" y="1786920"/>
            <a:ext cx="629249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Первый признак </a:t>
            </a:r>
            <a:endParaRPr lang="en-US" sz="4000" b="1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4000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подобия </a:t>
            </a:r>
            <a:r>
              <a:rPr lang="ru-RU" sz="4000" b="1" dirty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треугольников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95736" y="915566"/>
            <a:ext cx="44679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Классная работа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084168" y="123478"/>
            <a:ext cx="22669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… 01. 24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3358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208" y="627534"/>
            <a:ext cx="2456901" cy="162777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512" y="0"/>
            <a:ext cx="8656819" cy="58477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Теорема (1-й признак подобия треугольников).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два угла одного треугольника соответственно равны двум углам другого треугольника, то такие треугольники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подобны.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1059582"/>
            <a:ext cx="1887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Доказательство.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6948264" y="1881532"/>
            <a:ext cx="2006966" cy="1380436"/>
            <a:chOff x="6726089" y="3044376"/>
            <a:chExt cx="2006966" cy="1380436"/>
          </a:xfrm>
        </p:grpSpPr>
        <p:sp>
          <p:nvSpPr>
            <p:cNvPr id="19" name="Прямоугольный треугольник 18"/>
            <p:cNvSpPr/>
            <p:nvPr/>
          </p:nvSpPr>
          <p:spPr>
            <a:xfrm rot="11855415" flipH="1">
              <a:off x="7206713" y="3568705"/>
              <a:ext cx="961227" cy="744535"/>
            </a:xfrm>
            <a:prstGeom prst="rtTriangle">
              <a:avLst/>
            </a:pr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6726089" y="4024702"/>
                  <a:ext cx="54155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6089" y="4024702"/>
                  <a:ext cx="541559" cy="400110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t="-7692" r="-17978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7085245" y="3044376"/>
                  <a:ext cx="55758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𝑩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85245" y="3044376"/>
                  <a:ext cx="557589" cy="400110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t="-7692" r="-17582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8201115" y="3487807"/>
                  <a:ext cx="53194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01115" y="3487807"/>
                  <a:ext cx="531940" cy="400110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t="-7692" r="-18391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3" name="Полилиния 22"/>
          <p:cNvSpPr/>
          <p:nvPr/>
        </p:nvSpPr>
        <p:spPr>
          <a:xfrm rot="10343294" flipV="1">
            <a:off x="6958730" y="1786784"/>
            <a:ext cx="118582" cy="165928"/>
          </a:xfrm>
          <a:custGeom>
            <a:avLst/>
            <a:gdLst>
              <a:gd name="connsiteX0" fmla="*/ 77258 w 77258"/>
              <a:gd name="connsiteY0" fmla="*/ 0 h 161925"/>
              <a:gd name="connsiteX1" fmla="*/ 10583 w 77258"/>
              <a:gd name="connsiteY1" fmla="*/ 66675 h 161925"/>
              <a:gd name="connsiteX2" fmla="*/ 1058 w 77258"/>
              <a:gd name="connsiteY2" fmla="*/ 16192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258" h="161925">
                <a:moveTo>
                  <a:pt x="77258" y="0"/>
                </a:moveTo>
                <a:cubicBezTo>
                  <a:pt x="50270" y="19844"/>
                  <a:pt x="23283" y="39688"/>
                  <a:pt x="10583" y="66675"/>
                </a:cubicBezTo>
                <a:cubicBezTo>
                  <a:pt x="-2117" y="93662"/>
                  <a:pt x="-530" y="127793"/>
                  <a:pt x="1058" y="161925"/>
                </a:cubicBezTo>
              </a:path>
            </a:pathLst>
          </a:cu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олилиния 23"/>
          <p:cNvSpPr/>
          <p:nvPr/>
        </p:nvSpPr>
        <p:spPr>
          <a:xfrm rot="10343294" flipV="1">
            <a:off x="7390909" y="2792944"/>
            <a:ext cx="89093" cy="165928"/>
          </a:xfrm>
          <a:custGeom>
            <a:avLst/>
            <a:gdLst>
              <a:gd name="connsiteX0" fmla="*/ 77258 w 77258"/>
              <a:gd name="connsiteY0" fmla="*/ 0 h 161925"/>
              <a:gd name="connsiteX1" fmla="*/ 10583 w 77258"/>
              <a:gd name="connsiteY1" fmla="*/ 66675 h 161925"/>
              <a:gd name="connsiteX2" fmla="*/ 1058 w 77258"/>
              <a:gd name="connsiteY2" fmla="*/ 16192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258" h="161925">
                <a:moveTo>
                  <a:pt x="77258" y="0"/>
                </a:moveTo>
                <a:cubicBezTo>
                  <a:pt x="50270" y="19844"/>
                  <a:pt x="23283" y="39688"/>
                  <a:pt x="10583" y="66675"/>
                </a:cubicBezTo>
                <a:cubicBezTo>
                  <a:pt x="-2117" y="93662"/>
                  <a:pt x="-530" y="127793"/>
                  <a:pt x="1058" y="161925"/>
                </a:cubicBezTo>
              </a:path>
            </a:pathLst>
          </a:cu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25" name="Группа 24"/>
          <p:cNvGrpSpPr/>
          <p:nvPr/>
        </p:nvGrpSpPr>
        <p:grpSpPr>
          <a:xfrm rot="20188134">
            <a:off x="7174134" y="1022956"/>
            <a:ext cx="255559" cy="166575"/>
            <a:chOff x="1908423" y="910470"/>
            <a:chExt cx="346513" cy="191820"/>
          </a:xfrm>
        </p:grpSpPr>
        <p:sp>
          <p:nvSpPr>
            <p:cNvPr id="26" name="Полилиния 25"/>
            <p:cNvSpPr/>
            <p:nvPr/>
          </p:nvSpPr>
          <p:spPr>
            <a:xfrm rot="3942114" flipH="1" flipV="1">
              <a:off x="2017506" y="832526"/>
              <a:ext cx="111387" cy="267275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Полилиния 26"/>
            <p:cNvSpPr/>
            <p:nvPr/>
          </p:nvSpPr>
          <p:spPr>
            <a:xfrm rot="3942114" flipH="1" flipV="1">
              <a:off x="2009172" y="856526"/>
              <a:ext cx="145015" cy="346513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1" name="Группа 30"/>
          <p:cNvGrpSpPr/>
          <p:nvPr/>
        </p:nvGrpSpPr>
        <p:grpSpPr>
          <a:xfrm rot="20188134">
            <a:off x="7489749" y="2333725"/>
            <a:ext cx="274671" cy="116011"/>
            <a:chOff x="1908423" y="910470"/>
            <a:chExt cx="346513" cy="191820"/>
          </a:xfrm>
        </p:grpSpPr>
        <p:sp>
          <p:nvSpPr>
            <p:cNvPr id="32" name="Полилиния 31"/>
            <p:cNvSpPr/>
            <p:nvPr/>
          </p:nvSpPr>
          <p:spPr>
            <a:xfrm rot="3942114" flipH="1" flipV="1">
              <a:off x="2017506" y="832526"/>
              <a:ext cx="111387" cy="267275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" name="Полилиния 32"/>
            <p:cNvSpPr/>
            <p:nvPr/>
          </p:nvSpPr>
          <p:spPr>
            <a:xfrm rot="3942114" flipH="1" flipV="1">
              <a:off x="2009172" y="856526"/>
              <a:ext cx="145015" cy="346513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2699792" y="555526"/>
                <a:ext cx="130202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=∠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, </a:t>
                </a:r>
                <a:endParaRPr lang="ru-RU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555526"/>
                <a:ext cx="1302023" cy="369332"/>
              </a:xfrm>
              <a:prstGeom prst="rect">
                <a:avLst/>
              </a:prstGeom>
              <a:blipFill>
                <a:blip r:embed="rId13"/>
                <a:stretch>
                  <a:fillRect t="-9836" r="-3286" b="-229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Прямоугольник 33"/>
              <p:cNvSpPr/>
              <p:nvPr/>
            </p:nvSpPr>
            <p:spPr>
              <a:xfrm>
                <a:off x="3851920" y="555526"/>
                <a:ext cx="12509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=∠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4" name="Прямоугольник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555526"/>
                <a:ext cx="1250983" cy="369332"/>
              </a:xfrm>
              <a:prstGeom prst="rect">
                <a:avLst/>
              </a:prstGeom>
              <a:blipFill>
                <a:blip r:embed="rId14"/>
                <a:stretch>
                  <a:fillRect t="-8197" r="-3415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Прямоугольник 34"/>
              <p:cNvSpPr/>
              <p:nvPr/>
            </p:nvSpPr>
            <p:spPr>
              <a:xfrm>
                <a:off x="321664" y="1388013"/>
                <a:ext cx="2473113" cy="4062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b="0" i="0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ru-RU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+∠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=180°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dirty="0"/>
              </a:p>
            </p:txBody>
          </p:sp>
        </mc:Choice>
        <mc:Fallback xmlns="">
          <p:sp>
            <p:nvSpPr>
              <p:cNvPr id="35" name="Прямоугольник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664" y="1388013"/>
                <a:ext cx="2473113" cy="406265"/>
              </a:xfrm>
              <a:prstGeom prst="rect">
                <a:avLst/>
              </a:prstGeom>
              <a:blipFill rotWithShape="1">
                <a:blip r:embed="rId15"/>
                <a:stretch>
                  <a:fillRect t="-9091" r="-3704" b="-151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Прямоугольник 35"/>
              <p:cNvSpPr/>
              <p:nvPr/>
            </p:nvSpPr>
            <p:spPr>
              <a:xfrm>
                <a:off x="2699792" y="1385813"/>
                <a:ext cx="276697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∠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b="0" i="0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ru-RU" i="1">
                        <a:latin typeface="Cambria Math"/>
                        <a:ea typeface="Cambria Math"/>
                      </a:rPr>
                      <m:t>∠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ru-RU" i="1">
                        <a:latin typeface="Cambria Math"/>
                        <a:ea typeface="Cambria Math"/>
                      </a:rPr>
                      <m:t>∠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=180°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dirty="0"/>
              </a:p>
            </p:txBody>
          </p:sp>
        </mc:Choice>
        <mc:Fallback xmlns="">
          <p:sp>
            <p:nvSpPr>
              <p:cNvPr id="36" name="Прямоугольник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1385813"/>
                <a:ext cx="2766976" cy="369332"/>
              </a:xfrm>
              <a:prstGeom prst="rect">
                <a:avLst/>
              </a:prstGeom>
              <a:blipFill rotWithShape="1">
                <a:blip r:embed="rId16"/>
                <a:stretch>
                  <a:fillRect t="-9836" r="-1982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Прямоугольник 36"/>
              <p:cNvSpPr/>
              <p:nvPr/>
            </p:nvSpPr>
            <p:spPr>
              <a:xfrm>
                <a:off x="318820" y="1636392"/>
                <a:ext cx="2477922" cy="4062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=180°−∠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b="0" i="0" smtClean="0">
                        <a:latin typeface="Cambria Math"/>
                        <a:ea typeface="Cambria Math"/>
                      </a:rPr>
                      <m:t>−</m:t>
                    </m:r>
                    <m:r>
                      <a:rPr lang="ru-RU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𝐵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dirty="0"/>
              </a:p>
            </p:txBody>
          </p:sp>
        </mc:Choice>
        <mc:Fallback xmlns="">
          <p:sp>
            <p:nvSpPr>
              <p:cNvPr id="37" name="Прямоугольник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820" y="1636392"/>
                <a:ext cx="2477922" cy="406265"/>
              </a:xfrm>
              <a:prstGeom prst="rect">
                <a:avLst/>
              </a:prstGeom>
              <a:blipFill rotWithShape="1">
                <a:blip r:embed="rId17"/>
                <a:stretch>
                  <a:fillRect t="-8955" r="-3440" b="-134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Прямоугольник 37"/>
              <p:cNvSpPr/>
              <p:nvPr/>
            </p:nvSpPr>
            <p:spPr>
              <a:xfrm>
                <a:off x="2698444" y="1636640"/>
                <a:ext cx="2741713" cy="4062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</a:rPr>
                      <m:t>∠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=180°−</m:t>
                    </m:r>
                    <m:r>
                      <a:rPr lang="ru-RU" i="1">
                        <a:latin typeface="Cambria Math"/>
                        <a:ea typeface="Cambria Math"/>
                      </a:rPr>
                      <m:t>∠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b="0" i="0" smtClean="0">
                        <a:latin typeface="Cambria Math"/>
                        <a:ea typeface="Cambria Math"/>
                      </a:rPr>
                      <m:t>−</m:t>
                    </m:r>
                    <m:r>
                      <a:rPr lang="ru-RU" i="1">
                        <a:latin typeface="Cambria Math"/>
                        <a:ea typeface="Cambria Math"/>
                      </a:rPr>
                      <m:t>∠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dirty="0"/>
              </a:p>
            </p:txBody>
          </p:sp>
        </mc:Choice>
        <mc:Fallback xmlns="">
          <p:sp>
            <p:nvSpPr>
              <p:cNvPr id="38" name="Прямоугольник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444" y="1636640"/>
                <a:ext cx="2741713" cy="406265"/>
              </a:xfrm>
              <a:prstGeom prst="rect">
                <a:avLst/>
              </a:prstGeom>
              <a:blipFill rotWithShape="1">
                <a:blip r:embed="rId18"/>
                <a:stretch>
                  <a:fillRect t="-8955" r="-3118" b="-134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Прямоугольник 40"/>
              <p:cNvSpPr/>
              <p:nvPr/>
            </p:nvSpPr>
            <p:spPr>
              <a:xfrm>
                <a:off x="328323" y="1886327"/>
                <a:ext cx="281205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следовательно,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=∠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.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1" name="Прямоугольник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323" y="1886327"/>
                <a:ext cx="2812052" cy="369332"/>
              </a:xfrm>
              <a:prstGeom prst="rect">
                <a:avLst/>
              </a:prstGeom>
              <a:blipFill rotWithShape="1">
                <a:blip r:embed="rId19"/>
                <a:stretch>
                  <a:fillRect l="-1952" t="-8197" r="-303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6" name="Группа 45"/>
          <p:cNvGrpSpPr/>
          <p:nvPr/>
        </p:nvGrpSpPr>
        <p:grpSpPr>
          <a:xfrm rot="20459883">
            <a:off x="8131347" y="1374595"/>
            <a:ext cx="203233" cy="224154"/>
            <a:chOff x="7361272" y="2045059"/>
            <a:chExt cx="270503" cy="298349"/>
          </a:xfrm>
        </p:grpSpPr>
        <p:grpSp>
          <p:nvGrpSpPr>
            <p:cNvPr id="47" name="Группа 46"/>
            <p:cNvGrpSpPr/>
            <p:nvPr/>
          </p:nvGrpSpPr>
          <p:grpSpPr>
            <a:xfrm rot="6860737">
              <a:off x="7308007" y="2098324"/>
              <a:ext cx="298349" cy="191820"/>
              <a:chOff x="1908423" y="910470"/>
              <a:chExt cx="346513" cy="191820"/>
            </a:xfrm>
          </p:grpSpPr>
          <p:sp>
            <p:nvSpPr>
              <p:cNvPr id="49" name="Полилиния 48"/>
              <p:cNvSpPr/>
              <p:nvPr/>
            </p:nvSpPr>
            <p:spPr>
              <a:xfrm rot="3942114" flipH="1" flipV="1">
                <a:off x="2017506" y="832526"/>
                <a:ext cx="111387" cy="267275"/>
              </a:xfrm>
              <a:custGeom>
                <a:avLst/>
                <a:gdLst>
                  <a:gd name="connsiteX0" fmla="*/ 77258 w 77258"/>
                  <a:gd name="connsiteY0" fmla="*/ 0 h 161925"/>
                  <a:gd name="connsiteX1" fmla="*/ 10583 w 77258"/>
                  <a:gd name="connsiteY1" fmla="*/ 66675 h 161925"/>
                  <a:gd name="connsiteX2" fmla="*/ 1058 w 77258"/>
                  <a:gd name="connsiteY2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258" h="161925">
                    <a:moveTo>
                      <a:pt x="77258" y="0"/>
                    </a:moveTo>
                    <a:cubicBezTo>
                      <a:pt x="50270" y="19844"/>
                      <a:pt x="23283" y="39688"/>
                      <a:pt x="10583" y="66675"/>
                    </a:cubicBezTo>
                    <a:cubicBezTo>
                      <a:pt x="-2117" y="93662"/>
                      <a:pt x="-530" y="127793"/>
                      <a:pt x="1058" y="161925"/>
                    </a:cubicBezTo>
                  </a:path>
                </a:pathLst>
              </a:custGeom>
              <a:ln w="38100">
                <a:solidFill>
                  <a:srgbClr val="0033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0" name="Полилиния 49"/>
              <p:cNvSpPr/>
              <p:nvPr/>
            </p:nvSpPr>
            <p:spPr>
              <a:xfrm rot="3942114" flipH="1" flipV="1">
                <a:off x="2009172" y="856526"/>
                <a:ext cx="145015" cy="346513"/>
              </a:xfrm>
              <a:custGeom>
                <a:avLst/>
                <a:gdLst>
                  <a:gd name="connsiteX0" fmla="*/ 77258 w 77258"/>
                  <a:gd name="connsiteY0" fmla="*/ 0 h 161925"/>
                  <a:gd name="connsiteX1" fmla="*/ 10583 w 77258"/>
                  <a:gd name="connsiteY1" fmla="*/ 66675 h 161925"/>
                  <a:gd name="connsiteX2" fmla="*/ 1058 w 77258"/>
                  <a:gd name="connsiteY2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258" h="161925">
                    <a:moveTo>
                      <a:pt x="77258" y="0"/>
                    </a:moveTo>
                    <a:cubicBezTo>
                      <a:pt x="50270" y="19844"/>
                      <a:pt x="23283" y="39688"/>
                      <a:pt x="10583" y="66675"/>
                    </a:cubicBezTo>
                    <a:cubicBezTo>
                      <a:pt x="-2117" y="93662"/>
                      <a:pt x="-530" y="127793"/>
                      <a:pt x="1058" y="161925"/>
                    </a:cubicBezTo>
                  </a:path>
                </a:pathLst>
              </a:custGeom>
              <a:ln w="38100">
                <a:solidFill>
                  <a:srgbClr val="0033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48" name="Полилиния 47"/>
            <p:cNvSpPr/>
            <p:nvPr/>
          </p:nvSpPr>
          <p:spPr>
            <a:xfrm rot="10802851" flipH="1" flipV="1">
              <a:off x="7520388" y="2153072"/>
              <a:ext cx="111387" cy="172896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51" name="Группа 50"/>
          <p:cNvGrpSpPr/>
          <p:nvPr/>
        </p:nvGrpSpPr>
        <p:grpSpPr>
          <a:xfrm rot="20459883">
            <a:off x="8125974" y="2479124"/>
            <a:ext cx="167961" cy="185251"/>
            <a:chOff x="7361272" y="2045059"/>
            <a:chExt cx="270503" cy="298349"/>
          </a:xfrm>
        </p:grpSpPr>
        <p:grpSp>
          <p:nvGrpSpPr>
            <p:cNvPr id="52" name="Группа 51"/>
            <p:cNvGrpSpPr/>
            <p:nvPr/>
          </p:nvGrpSpPr>
          <p:grpSpPr>
            <a:xfrm rot="6860737">
              <a:off x="7308007" y="2098324"/>
              <a:ext cx="298349" cy="191820"/>
              <a:chOff x="1908423" y="910470"/>
              <a:chExt cx="346513" cy="191820"/>
            </a:xfrm>
          </p:grpSpPr>
          <p:sp>
            <p:nvSpPr>
              <p:cNvPr id="54" name="Полилиния 53"/>
              <p:cNvSpPr/>
              <p:nvPr/>
            </p:nvSpPr>
            <p:spPr>
              <a:xfrm rot="3942114" flipH="1" flipV="1">
                <a:off x="2017506" y="832526"/>
                <a:ext cx="111387" cy="267275"/>
              </a:xfrm>
              <a:custGeom>
                <a:avLst/>
                <a:gdLst>
                  <a:gd name="connsiteX0" fmla="*/ 77258 w 77258"/>
                  <a:gd name="connsiteY0" fmla="*/ 0 h 161925"/>
                  <a:gd name="connsiteX1" fmla="*/ 10583 w 77258"/>
                  <a:gd name="connsiteY1" fmla="*/ 66675 h 161925"/>
                  <a:gd name="connsiteX2" fmla="*/ 1058 w 77258"/>
                  <a:gd name="connsiteY2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258" h="161925">
                    <a:moveTo>
                      <a:pt x="77258" y="0"/>
                    </a:moveTo>
                    <a:cubicBezTo>
                      <a:pt x="50270" y="19844"/>
                      <a:pt x="23283" y="39688"/>
                      <a:pt x="10583" y="66675"/>
                    </a:cubicBezTo>
                    <a:cubicBezTo>
                      <a:pt x="-2117" y="93662"/>
                      <a:pt x="-530" y="127793"/>
                      <a:pt x="1058" y="161925"/>
                    </a:cubicBezTo>
                  </a:path>
                </a:pathLst>
              </a:custGeom>
              <a:ln w="38100">
                <a:solidFill>
                  <a:srgbClr val="0033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5" name="Полилиния 54"/>
              <p:cNvSpPr/>
              <p:nvPr/>
            </p:nvSpPr>
            <p:spPr>
              <a:xfrm rot="3942114" flipH="1" flipV="1">
                <a:off x="2009172" y="856526"/>
                <a:ext cx="145015" cy="346513"/>
              </a:xfrm>
              <a:custGeom>
                <a:avLst/>
                <a:gdLst>
                  <a:gd name="connsiteX0" fmla="*/ 77258 w 77258"/>
                  <a:gd name="connsiteY0" fmla="*/ 0 h 161925"/>
                  <a:gd name="connsiteX1" fmla="*/ 10583 w 77258"/>
                  <a:gd name="connsiteY1" fmla="*/ 66675 h 161925"/>
                  <a:gd name="connsiteX2" fmla="*/ 1058 w 77258"/>
                  <a:gd name="connsiteY2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258" h="161925">
                    <a:moveTo>
                      <a:pt x="77258" y="0"/>
                    </a:moveTo>
                    <a:cubicBezTo>
                      <a:pt x="50270" y="19844"/>
                      <a:pt x="23283" y="39688"/>
                      <a:pt x="10583" y="66675"/>
                    </a:cubicBezTo>
                    <a:cubicBezTo>
                      <a:pt x="-2117" y="93662"/>
                      <a:pt x="-530" y="127793"/>
                      <a:pt x="1058" y="161925"/>
                    </a:cubicBezTo>
                  </a:path>
                </a:pathLst>
              </a:custGeom>
              <a:ln w="38100">
                <a:solidFill>
                  <a:srgbClr val="0033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53" name="Полилиния 52"/>
            <p:cNvSpPr/>
            <p:nvPr/>
          </p:nvSpPr>
          <p:spPr>
            <a:xfrm rot="10802851" flipH="1" flipV="1">
              <a:off x="7520388" y="2153072"/>
              <a:ext cx="111387" cy="172896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6" name="Прямоугольник 55"/>
          <p:cNvSpPr/>
          <p:nvPr/>
        </p:nvSpPr>
        <p:spPr>
          <a:xfrm>
            <a:off x="4572000" y="372387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i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сли </a:t>
            </a:r>
            <a:r>
              <a:rPr lang="ru-RU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угол одного треугольника равен углу другого треугольника, то площади этих треугольников относятся как произведения сторон, заключающих равные </a:t>
            </a:r>
            <a:r>
              <a:rPr lang="ru-RU" i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углы.</a:t>
            </a:r>
            <a:endParaRPr lang="ru-RU" i="1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Прямоугольник 56"/>
              <p:cNvSpPr/>
              <p:nvPr/>
            </p:nvSpPr>
            <p:spPr>
              <a:xfrm>
                <a:off x="337550" y="2201899"/>
                <a:ext cx="20910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 smtClean="0">
                    <a:latin typeface="Times New Roman" pitchFamily="18" charset="0"/>
                    <a:ea typeface="Cambria Math"/>
                    <a:cs typeface="Times New Roman" pitchFamily="18" charset="0"/>
                  </a:rPr>
                  <a:t>Так как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=∠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, 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7" name="Прямоугольник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550" y="2201899"/>
                <a:ext cx="2091085" cy="369332"/>
              </a:xfrm>
              <a:prstGeom prst="rect">
                <a:avLst/>
              </a:prstGeom>
              <a:blipFill rotWithShape="1">
                <a:blip r:embed="rId20"/>
                <a:stretch>
                  <a:fillRect l="-2332" t="-8197" r="-4665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2302793" y="2145156"/>
                <a:ext cx="2286075" cy="5517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т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о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𝐴𝐵𝐶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𝐴𝐵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𝐴𝐶</m:t>
                        </m:r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2793" y="2145156"/>
                <a:ext cx="2286075" cy="551754"/>
              </a:xfrm>
              <a:prstGeom prst="rect">
                <a:avLst/>
              </a:prstGeom>
              <a:blipFill rotWithShape="1">
                <a:blip r:embed="rId21"/>
                <a:stretch>
                  <a:fillRect l="-2400" r="-42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Прямоугольник 61"/>
              <p:cNvSpPr/>
              <p:nvPr/>
            </p:nvSpPr>
            <p:spPr>
              <a:xfrm>
                <a:off x="337550" y="2688904"/>
                <a:ext cx="20910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 smtClean="0">
                    <a:latin typeface="Times New Roman" pitchFamily="18" charset="0"/>
                    <a:ea typeface="Cambria Math"/>
                    <a:cs typeface="Times New Roman" pitchFamily="18" charset="0"/>
                  </a:rPr>
                  <a:t>Так как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=∠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, 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2" name="Прямоугольник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550" y="2688904"/>
                <a:ext cx="2091085" cy="369332"/>
              </a:xfrm>
              <a:prstGeom prst="rect">
                <a:avLst/>
              </a:prstGeom>
              <a:blipFill rotWithShape="1">
                <a:blip r:embed="rId22"/>
                <a:stretch>
                  <a:fillRect l="-2332" t="-8197" r="-3499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2302793" y="2632161"/>
                <a:ext cx="2268570" cy="5517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т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о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𝐴𝐵𝐶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𝐶𝐴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𝐶𝐵</m:t>
                        </m:r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2793" y="2632161"/>
                <a:ext cx="2268570" cy="551754"/>
              </a:xfrm>
              <a:prstGeom prst="rect">
                <a:avLst/>
              </a:prstGeom>
              <a:blipFill rotWithShape="1">
                <a:blip r:embed="rId23"/>
                <a:stretch>
                  <a:fillRect l="-2419" r="-45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Прямоугольник 63"/>
              <p:cNvSpPr/>
              <p:nvPr/>
            </p:nvSpPr>
            <p:spPr>
              <a:xfrm>
                <a:off x="350686" y="3126878"/>
                <a:ext cx="2218556" cy="5200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𝐴𝐵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𝐴𝐶</m:t>
                        </m:r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𝐶𝐴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𝐶𝐵</m:t>
                        </m:r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4" name="Прямоугольник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686" y="3126878"/>
                <a:ext cx="2218556" cy="520079"/>
              </a:xfrm>
              <a:prstGeom prst="rect">
                <a:avLst/>
              </a:prstGeom>
              <a:blipFill rotWithShape="1">
                <a:blip r:embed="rId24"/>
                <a:stretch>
                  <a:fillRect r="-44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6" name="Прямая соединительная линия 65"/>
          <p:cNvCxnSpPr/>
          <p:nvPr/>
        </p:nvCxnSpPr>
        <p:spPr>
          <a:xfrm>
            <a:off x="887798" y="3193568"/>
            <a:ext cx="216119" cy="11036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887798" y="3429486"/>
            <a:ext cx="380339" cy="14899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1557057" y="3445769"/>
            <a:ext cx="380339" cy="14899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1716874" y="3210523"/>
            <a:ext cx="216119" cy="11036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Прямоугольник 73"/>
              <p:cNvSpPr/>
              <p:nvPr/>
            </p:nvSpPr>
            <p:spPr>
              <a:xfrm>
                <a:off x="2428635" y="3122995"/>
                <a:ext cx="1313501" cy="5200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𝐴𝐵</m:t>
                        </m:r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ea typeface="Cambria Math"/>
                          </a:rPr>
                          <m:t>𝐵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4" name="Прямоугольник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8635" y="3122995"/>
                <a:ext cx="1313501" cy="520079"/>
              </a:xfrm>
              <a:prstGeom prst="rect">
                <a:avLst/>
              </a:prstGeom>
              <a:blipFill rotWithShape="1">
                <a:blip r:embed="rId25"/>
                <a:stretch>
                  <a:fillRect r="-78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Прямоугольник 74"/>
              <p:cNvSpPr/>
              <p:nvPr/>
            </p:nvSpPr>
            <p:spPr>
              <a:xfrm>
                <a:off x="330810" y="3647776"/>
                <a:ext cx="20910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 smtClean="0">
                    <a:latin typeface="Times New Roman" pitchFamily="18" charset="0"/>
                    <a:ea typeface="Cambria Math"/>
                    <a:cs typeface="Times New Roman" pitchFamily="18" charset="0"/>
                  </a:rPr>
                  <a:t>Так как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=∠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, 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5" name="Прямоугольник 7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810" y="3647776"/>
                <a:ext cx="2091085" cy="369332"/>
              </a:xfrm>
              <a:prstGeom prst="rect">
                <a:avLst/>
              </a:prstGeom>
              <a:blipFill rotWithShape="1">
                <a:blip r:embed="rId26"/>
                <a:stretch>
                  <a:fillRect l="-2332" t="-8197" r="-4956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2313641" y="3591033"/>
                <a:ext cx="2277803" cy="5517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т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о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𝐴𝐵𝐶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ru-RU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ru-RU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𝐵𝐴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𝐵𝐶</m:t>
                        </m:r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3641" y="3591033"/>
                <a:ext cx="2277803" cy="551754"/>
              </a:xfrm>
              <a:prstGeom prst="rect">
                <a:avLst/>
              </a:prstGeom>
              <a:blipFill rotWithShape="1">
                <a:blip r:embed="rId27"/>
                <a:stretch>
                  <a:fillRect l="-2413" r="-4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Прямоугольник 76"/>
              <p:cNvSpPr/>
              <p:nvPr/>
            </p:nvSpPr>
            <p:spPr>
              <a:xfrm>
                <a:off x="340982" y="4082753"/>
                <a:ext cx="2284151" cy="5200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𝐴𝐵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𝐴𝐶</m:t>
                        </m:r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  <m:r>
                          <a:rPr lang="en-US" i="1">
                            <a:latin typeface="Cambria Math"/>
                          </a:rPr>
                          <m:t>𝐴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𝐵𝐶</m:t>
                        </m:r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7" name="Прямоугольник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982" y="4082753"/>
                <a:ext cx="2284151" cy="520079"/>
              </a:xfrm>
              <a:prstGeom prst="rect">
                <a:avLst/>
              </a:prstGeom>
              <a:blipFill rotWithShape="1">
                <a:blip r:embed="rId28"/>
                <a:stretch>
                  <a:fillRect r="-16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8" name="Прямая соединительная линия 77"/>
          <p:cNvCxnSpPr/>
          <p:nvPr/>
        </p:nvCxnSpPr>
        <p:spPr>
          <a:xfrm>
            <a:off x="612583" y="4169459"/>
            <a:ext cx="216119" cy="11036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422413" y="4412290"/>
            <a:ext cx="380339" cy="14899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1547353" y="4401644"/>
            <a:ext cx="380339" cy="14899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1707170" y="4166398"/>
            <a:ext cx="216119" cy="11036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Прямоугольник 81"/>
              <p:cNvSpPr/>
              <p:nvPr/>
            </p:nvSpPr>
            <p:spPr>
              <a:xfrm>
                <a:off x="2431594" y="4082057"/>
                <a:ext cx="1313501" cy="5200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𝐴</m:t>
                        </m:r>
                        <m:r>
                          <a:rPr lang="en-US" b="0" i="1" smtClean="0">
                            <a:latin typeface="Cambria Math"/>
                          </a:rPr>
                          <m:t>𝐶</m:t>
                        </m:r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ea typeface="Cambria Math"/>
                          </a:rPr>
                          <m:t>𝐵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2" name="Прямоугольник 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1594" y="4082057"/>
                <a:ext cx="1313501" cy="520079"/>
              </a:xfrm>
              <a:prstGeom prst="rect">
                <a:avLst/>
              </a:prstGeom>
              <a:blipFill rotWithShape="1">
                <a:blip r:embed="rId29"/>
                <a:stretch>
                  <a:fillRect r="-74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Прямоугольник 82"/>
              <p:cNvSpPr/>
              <p:nvPr/>
            </p:nvSpPr>
            <p:spPr>
              <a:xfrm>
                <a:off x="328353" y="4539154"/>
                <a:ext cx="3582263" cy="5200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С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ледовательно</a:t>
                </a:r>
                <a:r>
                  <a:rPr lang="ru-RU" dirty="0">
                    <a:latin typeface="Times New Roman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𝐴𝐵</m:t>
                        </m:r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ea typeface="Cambria Math"/>
                          </a:rPr>
                          <m:t>𝐵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b="0" i="0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𝐴𝐶</m:t>
                        </m:r>
                      </m:num>
                      <m:den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3" name="Прямоугольник 8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353" y="4539154"/>
                <a:ext cx="3582263" cy="520079"/>
              </a:xfrm>
              <a:prstGeom prst="rect">
                <a:avLst/>
              </a:prstGeom>
              <a:blipFill rotWithShape="1">
                <a:blip r:embed="rId30"/>
                <a:stretch>
                  <a:fillRect l="-1531" r="-20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251520" y="555526"/>
            <a:ext cx="2589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Дано: </a:t>
            </a:r>
            <a:r>
              <a:rPr lang="ru-RU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∆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АВС и </a:t>
            </a:r>
            <a:r>
              <a:rPr lang="ru-RU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∆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₁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₁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₁,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251520" y="771550"/>
                <a:ext cx="2961067" cy="3929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ru-RU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Док - ть: </a:t>
                </a:r>
                <a:r>
                  <a:rPr lang="ru-RU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∆</a:t>
                </a:r>
                <a:r>
                  <a:rPr lang="ru-RU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АВС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~</m:t>
                    </m:r>
                  </m:oMath>
                </a14:m>
                <a:r>
                  <a:rPr lang="ru-RU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itchFamily="18" charset="0"/>
                  </a:rPr>
                  <a:t>∆</a:t>
                </a:r>
                <a:r>
                  <a:rPr lang="ru-RU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А</a:t>
                </a:r>
                <a:r>
                  <a:rPr lang="ru-RU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₁</a:t>
                </a:r>
                <a:r>
                  <a:rPr lang="ru-RU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В</a:t>
                </a:r>
                <a:r>
                  <a:rPr lang="ru-RU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₁</a:t>
                </a:r>
                <a:r>
                  <a:rPr lang="ru-RU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С</a:t>
                </a:r>
                <a:r>
                  <a:rPr lang="ru-RU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₁,</a:t>
                </a:r>
                <a:r>
                  <a:rPr lang="ru-RU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771550"/>
                <a:ext cx="2961067" cy="392993"/>
              </a:xfrm>
              <a:prstGeom prst="rect">
                <a:avLst/>
              </a:prstGeom>
              <a:blipFill>
                <a:blip r:embed="rId31"/>
                <a:stretch>
                  <a:fillRect l="-1646" t="-6250" b="-2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5797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23" grpId="0" animBg="1"/>
      <p:bldP spid="24" grpId="0" animBg="1"/>
      <p:bldP spid="3" grpId="0"/>
      <p:bldP spid="34" grpId="0"/>
      <p:bldP spid="35" grpId="0"/>
      <p:bldP spid="36" grpId="0"/>
      <p:bldP spid="37" grpId="0"/>
      <p:bldP spid="38" grpId="0"/>
      <p:bldP spid="41" grpId="0"/>
      <p:bldP spid="56" grpId="0"/>
      <p:bldP spid="56" grpId="1"/>
      <p:bldP spid="57" grpId="0"/>
      <p:bldP spid="58" grpId="0"/>
      <p:bldP spid="62" grpId="0"/>
      <p:bldP spid="63" grpId="0"/>
      <p:bldP spid="64" grpId="0"/>
      <p:bldP spid="74" grpId="0"/>
      <p:bldP spid="75" grpId="0"/>
      <p:bldP spid="76" grpId="0"/>
      <p:bldP spid="77" grpId="0"/>
      <p:bldP spid="82" grpId="0"/>
      <p:bldP spid="8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909</TotalTime>
  <Words>1178</Words>
  <Application>Microsoft Office PowerPoint</Application>
  <PresentationFormat>Экран (16:9)</PresentationFormat>
  <Paragraphs>302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 Unicode MS</vt:lpstr>
      <vt:lpstr>Arial</vt:lpstr>
      <vt:lpstr>Calibri</vt:lpstr>
      <vt:lpstr>Cambria Math</vt:lpstr>
      <vt:lpstr>Times New Roman</vt:lpstr>
      <vt:lpstr>Тема Office</vt:lpstr>
      <vt:lpstr>Урок 28 </vt:lpstr>
      <vt:lpstr>Презентация PowerPoint</vt:lpstr>
      <vt:lpstr>Презентация PowerPoint</vt:lpstr>
      <vt:lpstr>Проверка домашнего задания</vt:lpstr>
      <vt:lpstr>№ 648</vt:lpstr>
      <vt:lpstr>№ 653</vt:lpstr>
      <vt:lpstr> № 656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Решаем в классе</vt:lpstr>
      <vt:lpstr>№ 657</vt:lpstr>
      <vt:lpstr>№ 658(а)</vt:lpstr>
      <vt:lpstr> № 659(а, б) </vt:lpstr>
      <vt:lpstr> № 659(а, б) </vt:lpstr>
      <vt:lpstr>Презентация PowerPoint</vt:lpstr>
      <vt:lpstr>Домашнее задание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85</cp:revision>
  <dcterms:created xsi:type="dcterms:W3CDTF">2014-09-25T07:06:52Z</dcterms:created>
  <dcterms:modified xsi:type="dcterms:W3CDTF">2024-01-06T01:07:23Z</dcterms:modified>
</cp:coreProperties>
</file>