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74" r:id="rId4"/>
    <p:sldId id="256" r:id="rId5"/>
    <p:sldId id="258" r:id="rId6"/>
    <p:sldId id="260" r:id="rId7"/>
    <p:sldId id="259" r:id="rId8"/>
    <p:sldId id="278" r:id="rId9"/>
    <p:sldId id="261" r:id="rId10"/>
    <p:sldId id="262" r:id="rId11"/>
    <p:sldId id="279" r:id="rId12"/>
    <p:sldId id="264" r:id="rId13"/>
    <p:sldId id="266" r:id="rId14"/>
    <p:sldId id="267" r:id="rId15"/>
    <p:sldId id="269" r:id="rId16"/>
    <p:sldId id="270" r:id="rId17"/>
    <p:sldId id="271" r:id="rId18"/>
    <p:sldId id="272" r:id="rId19"/>
    <p:sldId id="276" r:id="rId20"/>
    <p:sldId id="277" r:id="rId21"/>
    <p:sldId id="280" r:id="rId22"/>
    <p:sldId id="281" r:id="rId23"/>
    <p:sldId id="282" r:id="rId24"/>
    <p:sldId id="273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84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77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28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42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98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35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633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68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20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62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41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05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671B5-59E3-4BDE-8105-735B2D9A083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0AF94-F0DC-491A-A717-A10B58CBC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2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1085" y="1499735"/>
            <a:ext cx="9144000" cy="1040265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Урок 21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2686" y="2803752"/>
            <a:ext cx="9144000" cy="105704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Вероятность и статистика 8 класс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2261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 b="20181"/>
          <a:stretch/>
        </p:blipFill>
        <p:spPr>
          <a:xfrm>
            <a:off x="6269459" y="1393372"/>
            <a:ext cx="5704525" cy="368662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2857" y="0"/>
            <a:ext cx="11045371" cy="142239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3000" b="1" dirty="0" smtClean="0"/>
              <a:t>В путях </a:t>
            </a:r>
            <a:r>
              <a:rPr lang="ru-RU" sz="3000" b="1" dirty="0" smtClean="0">
                <a:solidFill>
                  <a:srgbClr val="000099"/>
                </a:solidFill>
              </a:rPr>
              <a:t>АСВ</a:t>
            </a:r>
            <a:r>
              <a:rPr lang="ru-RU" sz="3000" b="1" dirty="0" smtClean="0"/>
              <a:t> и </a:t>
            </a:r>
            <a:r>
              <a:rPr lang="ru-RU" sz="3000" b="1" dirty="0" smtClean="0">
                <a:solidFill>
                  <a:srgbClr val="000099"/>
                </a:solidFill>
              </a:rPr>
              <a:t>А</a:t>
            </a:r>
            <a:r>
              <a:rPr lang="en-US" sz="3000" b="1" dirty="0" smtClean="0">
                <a:solidFill>
                  <a:srgbClr val="000099"/>
                </a:solidFill>
              </a:rPr>
              <a:t>D</a:t>
            </a:r>
            <a:r>
              <a:rPr lang="en-US" sz="3000" b="1" dirty="0">
                <a:solidFill>
                  <a:srgbClr val="000099"/>
                </a:solidFill>
              </a:rPr>
              <a:t>F</a:t>
            </a:r>
            <a:r>
              <a:rPr lang="ru-RU" sz="3000" b="1" dirty="0" smtClean="0">
                <a:solidFill>
                  <a:srgbClr val="000099"/>
                </a:solidFill>
              </a:rPr>
              <a:t>ЕВ </a:t>
            </a:r>
            <a:r>
              <a:rPr lang="ru-RU" sz="3000" b="1" dirty="0" smtClean="0"/>
              <a:t>вершины не повторяются. </a:t>
            </a:r>
            <a:endParaRPr lang="en-US" sz="30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sz="3000" b="1" dirty="0" smtClean="0"/>
              <a:t>Такие пути называют </a:t>
            </a:r>
            <a:r>
              <a:rPr lang="ru-RU" sz="3000" b="1" dirty="0" smtClean="0">
                <a:solidFill>
                  <a:srgbClr val="000099"/>
                </a:solidFill>
              </a:rPr>
              <a:t>простыми</a:t>
            </a:r>
            <a:r>
              <a:rPr lang="ru-RU" sz="3000" b="1" dirty="0" smtClean="0"/>
              <a:t> </a:t>
            </a:r>
            <a:r>
              <a:rPr lang="ru-RU" sz="3000" b="1" dirty="0" smtClean="0">
                <a:solidFill>
                  <a:srgbClr val="000099"/>
                </a:solidFill>
              </a:rPr>
              <a:t>путями</a:t>
            </a:r>
            <a:r>
              <a:rPr lang="ru-RU" sz="3000" b="1" dirty="0" smtClean="0"/>
              <a:t> или </a:t>
            </a:r>
            <a:r>
              <a:rPr lang="ru-RU" sz="3000" b="1" dirty="0" smtClean="0">
                <a:solidFill>
                  <a:srgbClr val="000099"/>
                </a:solidFill>
              </a:rPr>
              <a:t>цепями</a:t>
            </a:r>
            <a:r>
              <a:rPr lang="ru-RU" sz="3000" b="1" dirty="0" smtClean="0"/>
              <a:t>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3829" y="1393486"/>
            <a:ext cx="5762171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srgbClr val="000099"/>
                </a:solidFill>
              </a:rPr>
              <a:t>Цепь</a:t>
            </a:r>
            <a:r>
              <a:rPr lang="ru-RU" sz="2800" b="1" dirty="0">
                <a:solidFill>
                  <a:prstClr val="black"/>
                </a:solidFill>
              </a:rPr>
              <a:t> (простой путь) — это путь в графе из одной вершины в другую, </a:t>
            </a:r>
            <a:r>
              <a:rPr lang="ru-RU" sz="2800" b="1" dirty="0" smtClean="0">
                <a:solidFill>
                  <a:prstClr val="black"/>
                </a:solidFill>
              </a:rPr>
              <a:t>   в </a:t>
            </a:r>
            <a:r>
              <a:rPr lang="ru-RU" sz="2800" b="1" dirty="0">
                <a:solidFill>
                  <a:prstClr val="black"/>
                </a:solidFill>
              </a:rPr>
              <a:t>котором вершины и рёбра не повторяются.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6743" y="4067966"/>
            <a:ext cx="70829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prstClr val="black"/>
                </a:solidFill>
              </a:rPr>
              <a:t>Если граф состоит из </a:t>
            </a:r>
            <a:r>
              <a:rPr lang="ru-RU" sz="2800" b="1" u="sng" dirty="0">
                <a:solidFill>
                  <a:prstClr val="black"/>
                </a:solidFill>
              </a:rPr>
              <a:t>одной-единственной цепи</a:t>
            </a:r>
            <a:r>
              <a:rPr lang="ru-RU" sz="2800" b="1" dirty="0">
                <a:solidFill>
                  <a:prstClr val="black"/>
                </a:solidFill>
              </a:rPr>
              <a:t>, то такой граф также называют </a:t>
            </a:r>
            <a:r>
              <a:rPr lang="ru-RU" sz="2800" b="1" dirty="0">
                <a:solidFill>
                  <a:srgbClr val="000099"/>
                </a:solidFill>
              </a:rPr>
              <a:t>цепью</a:t>
            </a:r>
            <a:r>
              <a:rPr lang="ru-RU" sz="2800" b="1" dirty="0">
                <a:solidFill>
                  <a:prstClr val="black"/>
                </a:solidFill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429" y="5342377"/>
            <a:ext cx="118291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800" b="1" dirty="0">
                <a:solidFill>
                  <a:prstClr val="black"/>
                </a:solidFill>
              </a:rPr>
              <a:t>Граф </a:t>
            </a:r>
            <a:r>
              <a:rPr lang="ru-RU" sz="2800" b="1" u="sng" dirty="0">
                <a:solidFill>
                  <a:prstClr val="black"/>
                </a:solidFill>
              </a:rPr>
              <a:t>без рёбер, состоящий из единственной вершины</a:t>
            </a:r>
            <a:r>
              <a:rPr lang="ru-RU" sz="2800" b="1" dirty="0">
                <a:solidFill>
                  <a:prstClr val="black"/>
                </a:solidFill>
              </a:rPr>
              <a:t>, также считают </a:t>
            </a:r>
            <a:r>
              <a:rPr lang="ru-RU" sz="2800" b="1" dirty="0">
                <a:solidFill>
                  <a:srgbClr val="000099"/>
                </a:solidFill>
              </a:rPr>
              <a:t>цепью</a:t>
            </a:r>
            <a:r>
              <a:rPr lang="ru-RU" sz="28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257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372" y="1393371"/>
            <a:ext cx="5907314" cy="26416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Путь </a:t>
            </a: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en-US" b="1" dirty="0" smtClean="0">
                <a:solidFill>
                  <a:srgbClr val="000099"/>
                </a:solidFill>
              </a:rPr>
              <a:t>D</a:t>
            </a:r>
            <a:r>
              <a:rPr lang="ru-RU" b="1" dirty="0" smtClean="0">
                <a:solidFill>
                  <a:srgbClr val="000099"/>
                </a:solidFill>
              </a:rPr>
              <a:t>СА</a:t>
            </a:r>
            <a:r>
              <a:rPr lang="en-US" b="1" dirty="0" smtClean="0">
                <a:solidFill>
                  <a:srgbClr val="000099"/>
                </a:solidFill>
              </a:rPr>
              <a:t>D</a:t>
            </a:r>
            <a:r>
              <a:rPr lang="ru-RU" b="1" dirty="0" smtClean="0">
                <a:solidFill>
                  <a:srgbClr val="000099"/>
                </a:solidFill>
              </a:rPr>
              <a:t>СВ </a:t>
            </a:r>
            <a:r>
              <a:rPr lang="ru-RU" b="1" dirty="0" smtClean="0"/>
              <a:t>идёт «по кругу», проходя дважды через вершины </a:t>
            </a:r>
            <a:endParaRPr lang="en-US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ru-RU" b="1" dirty="0" smtClean="0"/>
              <a:t>, </a:t>
            </a:r>
            <a:r>
              <a:rPr lang="en-US" b="1" dirty="0" smtClean="0">
                <a:solidFill>
                  <a:srgbClr val="000099"/>
                </a:solidFill>
              </a:rPr>
              <a:t>D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rgbClr val="000099"/>
                </a:solidFill>
              </a:rPr>
              <a:t>С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 b="18976"/>
          <a:stretch/>
        </p:blipFill>
        <p:spPr>
          <a:xfrm>
            <a:off x="6008202" y="667659"/>
            <a:ext cx="5951570" cy="3904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01259" y="4971143"/>
            <a:ext cx="584743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Путь, не являющийся простым.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8283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744" y="272598"/>
            <a:ext cx="5722256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Иногда возникает необходимость выйти из вершины и вернуться                 в неё же. </a:t>
            </a:r>
            <a:endParaRPr lang="en-US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Такие возвращающиеся в начальную точку пути называют </a:t>
            </a:r>
            <a:r>
              <a:rPr lang="ru-RU" b="1" dirty="0" smtClean="0">
                <a:solidFill>
                  <a:srgbClr val="000099"/>
                </a:solidFill>
              </a:rPr>
              <a:t>циклами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 b="18976"/>
          <a:stretch/>
        </p:blipFill>
        <p:spPr>
          <a:xfrm>
            <a:off x="5950144" y="333830"/>
            <a:ext cx="5951570" cy="39043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9314" y="4615774"/>
            <a:ext cx="11553371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srgbClr val="000099"/>
                </a:solidFill>
              </a:rPr>
              <a:t>Цикл в графе </a:t>
            </a:r>
            <a:r>
              <a:rPr lang="ru-RU" sz="2800" b="1" dirty="0">
                <a:solidFill>
                  <a:prstClr val="black"/>
                </a:solidFill>
              </a:rPr>
              <a:t>— это </a:t>
            </a:r>
            <a:r>
              <a:rPr lang="ru-RU" sz="2800" b="1" u="sng" dirty="0">
                <a:solidFill>
                  <a:prstClr val="black"/>
                </a:solidFill>
              </a:rPr>
              <a:t>замкнутый путь</a:t>
            </a:r>
            <a:r>
              <a:rPr lang="ru-RU" sz="2800" b="1" dirty="0">
                <a:solidFill>
                  <a:prstClr val="black"/>
                </a:solidFill>
              </a:rPr>
              <a:t>, у которого начало и конец в одной вершине, а рёбра и промежуточные вершины не повторяются.</a:t>
            </a:r>
          </a:p>
        </p:txBody>
      </p:sp>
    </p:spTree>
    <p:extLst>
      <p:ext uri="{BB962C8B-B14F-4D97-AF65-F5344CB8AC3E}">
        <p14:creationId xmlns:p14="http://schemas.microsoft.com/office/powerpoint/2010/main" val="143620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886" y="1753054"/>
            <a:ext cx="5083628" cy="278991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Простейший цикл </a:t>
            </a:r>
            <a:r>
              <a:rPr lang="ru-RU" sz="3200" b="1" dirty="0" smtClean="0"/>
              <a:t>— </a:t>
            </a:r>
            <a:r>
              <a:rPr lang="ru-RU" sz="3200" b="1" u="sng" dirty="0" smtClean="0"/>
              <a:t>петля</a:t>
            </a:r>
            <a:r>
              <a:rPr lang="ru-RU" sz="3200" b="1" dirty="0" smtClean="0"/>
              <a:t>, которая состоит из одной вершины и одного ребра (см. рис. 25).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452" r="15645" b="34093"/>
          <a:stretch/>
        </p:blipFill>
        <p:spPr>
          <a:xfrm>
            <a:off x="5849257" y="667656"/>
            <a:ext cx="5710177" cy="550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7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114" y="0"/>
            <a:ext cx="5446486" cy="212226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/>
              <a:t>Начальной вершиной цикла можно считать любую вершину</a:t>
            </a:r>
            <a:r>
              <a:rPr lang="ru-RU" b="1" dirty="0" smtClean="0"/>
              <a:t>.  </a:t>
            </a:r>
            <a:endParaRPr lang="en-US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 b="18674"/>
          <a:stretch/>
        </p:blipFill>
        <p:spPr>
          <a:xfrm>
            <a:off x="5935631" y="464458"/>
            <a:ext cx="5951570" cy="39188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4641" y="1376011"/>
            <a:ext cx="5951987" cy="671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Граф на рисунке </a:t>
            </a:r>
            <a:r>
              <a:rPr lang="ru-RU" sz="2800" b="1" dirty="0" smtClean="0">
                <a:solidFill>
                  <a:prstClr val="black"/>
                </a:solidFill>
              </a:rPr>
              <a:t>имеет цикл </a:t>
            </a:r>
            <a:r>
              <a:rPr lang="ru-RU" sz="2800" b="1" dirty="0">
                <a:solidFill>
                  <a:srgbClr val="000099"/>
                </a:solidFill>
              </a:rPr>
              <a:t>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СА</a:t>
            </a:r>
            <a:r>
              <a:rPr lang="ru-RU" sz="2800" b="1" dirty="0">
                <a:solidFill>
                  <a:prstClr val="black"/>
                </a:solidFill>
              </a:rPr>
              <a:t>. </a:t>
            </a:r>
            <a:endParaRPr lang="en-US" sz="28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2229" y="2090172"/>
            <a:ext cx="56025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Этот же цикл можно обозначить 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prstClr val="black"/>
                </a:solidFill>
              </a:rPr>
              <a:t>, или </a:t>
            </a:r>
            <a:r>
              <a:rPr lang="ru-RU" sz="2800" b="1" dirty="0">
                <a:solidFill>
                  <a:srgbClr val="000099"/>
                </a:solidFill>
              </a:rPr>
              <a:t>СА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</a:t>
            </a:r>
            <a:r>
              <a:rPr lang="ru-RU" sz="2800" b="1" dirty="0">
                <a:solidFill>
                  <a:prstClr val="black"/>
                </a:solidFill>
              </a:rPr>
              <a:t>, или просто </a:t>
            </a:r>
            <a:r>
              <a:rPr lang="ru-RU" sz="2800" b="1" dirty="0">
                <a:solidFill>
                  <a:srgbClr val="000099"/>
                </a:solidFill>
              </a:rPr>
              <a:t>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</a:t>
            </a:r>
            <a:r>
              <a:rPr lang="ru-RU" sz="2800" b="1" dirty="0">
                <a:solidFill>
                  <a:prstClr val="black"/>
                </a:solidFill>
              </a:rPr>
              <a:t>, </a:t>
            </a:r>
            <a:r>
              <a:rPr lang="ru-RU" sz="2800" b="1" dirty="0" smtClean="0">
                <a:solidFill>
                  <a:prstClr val="black"/>
                </a:solidFill>
              </a:rPr>
              <a:t>               как </a:t>
            </a:r>
            <a:r>
              <a:rPr lang="ru-RU" sz="2800" b="1" dirty="0">
                <a:solidFill>
                  <a:prstClr val="black"/>
                </a:solidFill>
              </a:rPr>
              <a:t>мы обычно обозначаем треугольники в геометрии. </a:t>
            </a:r>
            <a:r>
              <a:rPr lang="en-US" sz="2800" b="1" dirty="0">
                <a:solidFill>
                  <a:prstClr val="black"/>
                </a:solidFill>
              </a:rPr>
              <a:t>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6571" y="4935976"/>
            <a:ext cx="11538858" cy="13849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Если граф состоит из </a:t>
            </a:r>
            <a:r>
              <a:rPr lang="ru-RU" sz="2800" b="1" u="sng" dirty="0">
                <a:solidFill>
                  <a:prstClr val="black"/>
                </a:solidFill>
              </a:rPr>
              <a:t>одного-единственного цикла</a:t>
            </a:r>
            <a:r>
              <a:rPr lang="ru-RU" sz="2800" b="1" dirty="0">
                <a:solidFill>
                  <a:prstClr val="black"/>
                </a:solidFill>
              </a:rPr>
              <a:t>, то такой граф также называют </a:t>
            </a:r>
            <a:r>
              <a:rPr lang="ru-RU" sz="2800" b="1" dirty="0">
                <a:solidFill>
                  <a:srgbClr val="000099"/>
                </a:solidFill>
              </a:rPr>
              <a:t>циклом</a:t>
            </a:r>
            <a:r>
              <a:rPr lang="ru-RU" sz="28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44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7857" y="2609397"/>
            <a:ext cx="10515600" cy="10917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000099"/>
                </a:solidFill>
              </a:rPr>
              <a:t>Связные графы</a:t>
            </a:r>
            <a:endParaRPr lang="ru-RU" sz="6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66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343" y="127452"/>
            <a:ext cx="11426371" cy="830490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Граф называется </a:t>
            </a:r>
            <a:r>
              <a:rPr lang="ru-RU" b="1" dirty="0" smtClean="0">
                <a:solidFill>
                  <a:srgbClr val="000099"/>
                </a:solidFill>
              </a:rPr>
              <a:t>связным</a:t>
            </a:r>
            <a:r>
              <a:rPr lang="ru-RU" b="1" dirty="0" smtClean="0"/>
              <a:t>, если две любые вершины в этом графе соединены путём.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43" y="1752837"/>
            <a:ext cx="11038398" cy="496727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7999" y="935336"/>
            <a:ext cx="11350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 рисунке 29 показаны два графа — слева </a:t>
            </a:r>
            <a:r>
              <a:rPr lang="ru-RU" sz="2400" b="1" u="sng" dirty="0" smtClean="0"/>
              <a:t>связный</a:t>
            </a:r>
            <a:r>
              <a:rPr lang="ru-RU" sz="2400" b="1" dirty="0" smtClean="0"/>
              <a:t>, а справа — </a:t>
            </a:r>
            <a:r>
              <a:rPr lang="ru-RU" sz="2400" b="1" u="sng" dirty="0" smtClean="0"/>
              <a:t>несвязный</a:t>
            </a:r>
            <a:r>
              <a:rPr lang="ru-RU" sz="2400" b="1" dirty="0" smtClean="0"/>
              <a:t>, который можно представить как два отдельных связных графа.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5553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Вопросы: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1. Своими словами объясните, что такое путь в графе.</a:t>
            </a:r>
          </a:p>
          <a:p>
            <a:pPr marL="0" indent="0">
              <a:buNone/>
            </a:pPr>
            <a:r>
              <a:rPr lang="ru-RU" b="1" dirty="0" smtClean="0"/>
              <a:t>2. Объясните, что такое цепь.</a:t>
            </a:r>
          </a:p>
          <a:p>
            <a:pPr marL="0" indent="0">
              <a:buNone/>
            </a:pPr>
            <a:r>
              <a:rPr lang="ru-RU" b="1" dirty="0" smtClean="0"/>
              <a:t>3. Может ли в цепи рёбер быть больше, чем вершин?</a:t>
            </a:r>
          </a:p>
          <a:p>
            <a:pPr marL="0" indent="0">
              <a:buNone/>
            </a:pPr>
            <a:r>
              <a:rPr lang="ru-RU" b="1" dirty="0" smtClean="0"/>
              <a:t>4. Объясните, что такое цикл.</a:t>
            </a:r>
          </a:p>
          <a:p>
            <a:pPr marL="0" indent="0">
              <a:buNone/>
            </a:pPr>
            <a:r>
              <a:rPr lang="ru-RU" b="1" dirty="0" smtClean="0"/>
              <a:t>5. Может ли в цикле рёбер быть меньше, чем вершин?</a:t>
            </a:r>
          </a:p>
          <a:p>
            <a:pPr marL="0" indent="0">
              <a:buNone/>
            </a:pPr>
            <a:r>
              <a:rPr lang="ru-RU" b="1" dirty="0" smtClean="0"/>
              <a:t>6. Какой граф называют связным?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726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В классе: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Учебник стр. 87 – 89;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131, № 132, № 134, № 136, № 139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0247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0367" t="8789"/>
          <a:stretch/>
        </p:blipFill>
        <p:spPr>
          <a:xfrm>
            <a:off x="624115" y="1190172"/>
            <a:ext cx="5311140" cy="42526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67354" y="462486"/>
            <a:ext cx="16161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№ 131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26628" y="1494850"/>
            <a:ext cx="5181600" cy="12557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Граф называется </a:t>
            </a:r>
            <a:r>
              <a:rPr lang="ru-RU" sz="2800" b="1" dirty="0">
                <a:solidFill>
                  <a:srgbClr val="000099"/>
                </a:solidFill>
              </a:rPr>
              <a:t>связным</a:t>
            </a:r>
            <a:r>
              <a:rPr lang="ru-RU" sz="2800" b="1" dirty="0">
                <a:solidFill>
                  <a:prstClr val="black"/>
                </a:solidFill>
              </a:rPr>
              <a:t>, если две любые вершины в этом графе соединены путём.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26515" y="3155848"/>
            <a:ext cx="3367314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/>
              <a:t>а</a:t>
            </a:r>
            <a:r>
              <a:rPr lang="ru-RU" sz="2800" b="1" dirty="0" smtClean="0"/>
              <a:t>) связной граф;</a:t>
            </a:r>
          </a:p>
          <a:p>
            <a:pPr>
              <a:lnSpc>
                <a:spcPct val="150000"/>
              </a:lnSpc>
            </a:pPr>
            <a:r>
              <a:rPr lang="ru-RU" sz="2800" b="1" dirty="0"/>
              <a:t>б</a:t>
            </a:r>
            <a:r>
              <a:rPr lang="ru-RU" sz="2800" b="1" dirty="0" smtClean="0"/>
              <a:t>) несвязной граф.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8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085" y="1442017"/>
            <a:ext cx="10744201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1. Что такое степень вершины графа?</a:t>
            </a:r>
          </a:p>
          <a:p>
            <a:pPr marL="0" indent="0">
              <a:buNone/>
            </a:pPr>
            <a:r>
              <a:rPr lang="ru-RU" b="1" dirty="0" smtClean="0"/>
              <a:t>2. Может ли степень вершины равняться 0?</a:t>
            </a:r>
          </a:p>
          <a:p>
            <a:pPr marL="0" indent="0">
              <a:buNone/>
            </a:pPr>
            <a:r>
              <a:rPr lang="ru-RU" b="1" dirty="0" smtClean="0"/>
              <a:t>3. Сформулируйте теорему о сумме степеней вершин.</a:t>
            </a:r>
          </a:p>
          <a:p>
            <a:pPr marL="0" indent="0">
              <a:buNone/>
            </a:pPr>
            <a:r>
              <a:rPr lang="ru-RU" b="1" dirty="0" smtClean="0"/>
              <a:t>4. Существует ли граф, в котором только 3 вершины со степенями </a:t>
            </a:r>
          </a:p>
          <a:p>
            <a:pPr marL="0" indent="0">
              <a:buNone/>
            </a:pPr>
            <a:r>
              <a:rPr lang="ru-RU" b="1" dirty="0" smtClean="0"/>
              <a:t>    1, 2 и 2? </a:t>
            </a:r>
          </a:p>
          <a:p>
            <a:pPr marL="0" indent="0">
              <a:buNone/>
            </a:pPr>
            <a:r>
              <a:rPr lang="ru-RU" b="1" dirty="0" smtClean="0"/>
              <a:t>    Приведите пример такого графа или объясните, почему такого не </a:t>
            </a:r>
          </a:p>
          <a:p>
            <a:pPr marL="0" indent="0">
              <a:buNone/>
            </a:pPr>
            <a:r>
              <a:rPr lang="ru-RU" b="1" dirty="0" smtClean="0"/>
              <a:t>    может быть.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15749" y="416706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31033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0741" y="1311388"/>
            <a:ext cx="4615545" cy="1373754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0099"/>
                </a:solidFill>
              </a:rPr>
              <a:t>Цепь</a:t>
            </a:r>
            <a:r>
              <a:rPr lang="ru-RU" b="1" dirty="0" smtClean="0"/>
              <a:t> (простой путь) – путь,  в котором не повторяются ни вершины, ни ребра.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52840" y="302828"/>
            <a:ext cx="16161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№ 132</a:t>
            </a:r>
            <a:endParaRPr lang="ru-RU" dirty="0"/>
          </a:p>
        </p:txBody>
      </p:sp>
      <p:pic>
        <p:nvPicPr>
          <p:cNvPr id="1026" name="Picture 2" descr="image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72" t="10628" r="23201"/>
          <a:stretch/>
        </p:blipFill>
        <p:spPr bwMode="auto">
          <a:xfrm>
            <a:off x="595085" y="1060931"/>
            <a:ext cx="4949371" cy="449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03886" y="3308682"/>
            <a:ext cx="3398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ADEB,  AFB, ADFEB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7254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0097" y="331857"/>
            <a:ext cx="16161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№ 134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lum bright="-20000" contrast="40000"/>
          </a:blip>
          <a:srcRect l="5588" r="5809" b="5125"/>
          <a:stretch/>
        </p:blipFill>
        <p:spPr>
          <a:xfrm>
            <a:off x="3889827" y="446314"/>
            <a:ext cx="7968343" cy="59653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885" y="1741714"/>
            <a:ext cx="1651414" cy="2232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/>
              <a:t>а)1, 5, 8;</a:t>
            </a:r>
          </a:p>
          <a:p>
            <a:pPr>
              <a:lnSpc>
                <a:spcPct val="150000"/>
              </a:lnSpc>
            </a:pPr>
            <a:r>
              <a:rPr lang="ru-RU" sz="3200" b="1" dirty="0"/>
              <a:t>б</a:t>
            </a:r>
            <a:r>
              <a:rPr lang="ru-RU" sz="3200" b="1" dirty="0" smtClean="0"/>
              <a:t>) 2, 4;</a:t>
            </a:r>
          </a:p>
          <a:p>
            <a:pPr>
              <a:lnSpc>
                <a:spcPct val="150000"/>
              </a:lnSpc>
            </a:pPr>
            <a:r>
              <a:rPr lang="ru-RU" sz="3200" b="1" dirty="0"/>
              <a:t>в</a:t>
            </a:r>
            <a:r>
              <a:rPr lang="ru-RU" sz="3200" b="1" dirty="0" smtClean="0"/>
              <a:t>) 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6281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40040" y="259285"/>
            <a:ext cx="16161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</a:rPr>
              <a:t>№ 136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943429" y="1306286"/>
            <a:ext cx="1350989" cy="1233714"/>
          </a:xfrm>
          <a:prstGeom prst="triangl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данные 5"/>
          <p:cNvSpPr/>
          <p:nvPr/>
        </p:nvSpPr>
        <p:spPr>
          <a:xfrm rot="1669449">
            <a:off x="3237850" y="2203182"/>
            <a:ext cx="1990867" cy="807893"/>
          </a:xfrm>
          <a:prstGeom prst="flowChartInputOutpu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5" idx="4"/>
          </p:cNvCxnSpPr>
          <p:nvPr/>
        </p:nvCxnSpPr>
        <p:spPr>
          <a:xfrm flipV="1">
            <a:off x="2294418" y="2510971"/>
            <a:ext cx="884211" cy="2902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авильный пятиугольник 9"/>
          <p:cNvSpPr/>
          <p:nvPr/>
        </p:nvSpPr>
        <p:spPr>
          <a:xfrm>
            <a:off x="6226629" y="1233713"/>
            <a:ext cx="1770742" cy="1262743"/>
          </a:xfrm>
          <a:prstGeom prst="pent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endCxn id="10" idx="1"/>
          </p:cNvCxnSpPr>
          <p:nvPr/>
        </p:nvCxnSpPr>
        <p:spPr>
          <a:xfrm flipV="1">
            <a:off x="5268686" y="1716037"/>
            <a:ext cx="957945" cy="101264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870857" y="24384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1545771" y="1240971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2227942" y="24311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3098800" y="2402114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3853543" y="1894115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521200" y="31423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5217885" y="2605314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6204857" y="16183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7061200" y="11684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7903029" y="1603828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7598229" y="2358571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524172" y="23876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95700" y="1133642"/>
            <a:ext cx="5148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а)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6671" y="4051013"/>
            <a:ext cx="5309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б)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046513" y="4397828"/>
            <a:ext cx="1190171" cy="10595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решение 29"/>
          <p:cNvSpPr/>
          <p:nvPr/>
        </p:nvSpPr>
        <p:spPr>
          <a:xfrm rot="5400000">
            <a:off x="7503885" y="4160448"/>
            <a:ext cx="2525486" cy="1062591"/>
          </a:xfrm>
          <a:prstGeom prst="flowChartDecisi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Шестиугольник 30"/>
          <p:cNvSpPr/>
          <p:nvPr/>
        </p:nvSpPr>
        <p:spPr>
          <a:xfrm>
            <a:off x="4934856" y="4078515"/>
            <a:ext cx="1799771" cy="1553028"/>
          </a:xfrm>
          <a:prstGeom prst="hexagon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>
            <a:endCxn id="31" idx="3"/>
          </p:cNvCxnSpPr>
          <p:nvPr/>
        </p:nvCxnSpPr>
        <p:spPr>
          <a:xfrm flipV="1">
            <a:off x="3236686" y="4855029"/>
            <a:ext cx="1698170" cy="58782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31" idx="0"/>
            <a:endCxn id="30" idx="2"/>
          </p:cNvCxnSpPr>
          <p:nvPr/>
        </p:nvCxnSpPr>
        <p:spPr>
          <a:xfrm flipV="1">
            <a:off x="6734627" y="4691744"/>
            <a:ext cx="1500706" cy="1632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Блок-схема: узел 35"/>
          <p:cNvSpPr/>
          <p:nvPr/>
        </p:nvSpPr>
        <p:spPr>
          <a:xfrm>
            <a:off x="1995714" y="43180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3171372" y="4332514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1981200" y="5348515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3156857" y="53340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4884057" y="47679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5275943" y="3998685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6262914" y="40132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6654800" y="4738914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Блок-схема: узел 43"/>
          <p:cNvSpPr/>
          <p:nvPr/>
        </p:nvSpPr>
        <p:spPr>
          <a:xfrm>
            <a:off x="5275942" y="5537200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6248400" y="5522686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8207828" y="4579257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узел 46"/>
          <p:cNvSpPr/>
          <p:nvPr/>
        </p:nvSpPr>
        <p:spPr>
          <a:xfrm>
            <a:off x="8715828" y="33455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узел 47"/>
          <p:cNvSpPr/>
          <p:nvPr/>
        </p:nvSpPr>
        <p:spPr>
          <a:xfrm>
            <a:off x="9223828" y="4564743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/>
          <p:nvPr/>
        </p:nvSpPr>
        <p:spPr>
          <a:xfrm>
            <a:off x="8701315" y="5798458"/>
            <a:ext cx="130628" cy="16691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93646" y="148940"/>
            <a:ext cx="173156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4000" b="1" dirty="0">
                <a:solidFill>
                  <a:prstClr val="black"/>
                </a:solidFill>
              </a:rPr>
              <a:t>№ 139 </a:t>
            </a:r>
          </a:p>
        </p:txBody>
      </p:sp>
      <p:sp>
        <p:nvSpPr>
          <p:cNvPr id="6" name="Блок-схема: узел 5"/>
          <p:cNvSpPr/>
          <p:nvPr/>
        </p:nvSpPr>
        <p:spPr>
          <a:xfrm>
            <a:off x="1683657" y="1654626"/>
            <a:ext cx="304800" cy="29754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301999" y="2928257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524000" y="3280228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3004456" y="4034970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6" idx="4"/>
            <a:endCxn id="8" idx="0"/>
          </p:cNvCxnSpPr>
          <p:nvPr/>
        </p:nvCxnSpPr>
        <p:spPr>
          <a:xfrm flipH="1">
            <a:off x="1676400" y="1952169"/>
            <a:ext cx="159657" cy="132805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8" idx="6"/>
            <a:endCxn id="7" idx="2"/>
          </p:cNvCxnSpPr>
          <p:nvPr/>
        </p:nvCxnSpPr>
        <p:spPr>
          <a:xfrm flipV="1">
            <a:off x="1828800" y="3077029"/>
            <a:ext cx="1473199" cy="3519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4"/>
            <a:endCxn id="9" idx="0"/>
          </p:cNvCxnSpPr>
          <p:nvPr/>
        </p:nvCxnSpPr>
        <p:spPr>
          <a:xfrm flipH="1">
            <a:off x="3156856" y="3225800"/>
            <a:ext cx="297543" cy="8091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8" idx="6"/>
            <a:endCxn id="9" idx="0"/>
          </p:cNvCxnSpPr>
          <p:nvPr/>
        </p:nvCxnSpPr>
        <p:spPr>
          <a:xfrm>
            <a:off x="1828800" y="3429000"/>
            <a:ext cx="1328056" cy="6059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48229" y="1059543"/>
            <a:ext cx="1161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Земля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05893" y="2383618"/>
            <a:ext cx="1019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Марс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0750" y="3544762"/>
            <a:ext cx="1813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Меркурий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84977" y="4328533"/>
            <a:ext cx="1314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Венера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6444343" y="1397000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9506857" y="2558143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7503885" y="2790372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8694056" y="4082143"/>
            <a:ext cx="304800" cy="297543"/>
          </a:xfrm>
          <a:prstGeom prst="flowChartConnector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5225142" y="2950029"/>
            <a:ext cx="304800" cy="297543"/>
          </a:xfrm>
          <a:prstGeom prst="flowChartConnector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>
            <a:stCxn id="28" idx="7"/>
            <a:endCxn id="24" idx="3"/>
          </p:cNvCxnSpPr>
          <p:nvPr/>
        </p:nvCxnSpPr>
        <p:spPr>
          <a:xfrm flipV="1">
            <a:off x="5485305" y="1650969"/>
            <a:ext cx="1003675" cy="134263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28" idx="7"/>
            <a:endCxn id="27" idx="1"/>
          </p:cNvCxnSpPr>
          <p:nvPr/>
        </p:nvCxnSpPr>
        <p:spPr>
          <a:xfrm>
            <a:off x="5485305" y="2993603"/>
            <a:ext cx="3253388" cy="113211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24" idx="3"/>
            <a:endCxn id="26" idx="0"/>
          </p:cNvCxnSpPr>
          <p:nvPr/>
        </p:nvCxnSpPr>
        <p:spPr>
          <a:xfrm>
            <a:off x="6488980" y="1650969"/>
            <a:ext cx="1167305" cy="113940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6" idx="0"/>
            <a:endCxn id="25" idx="2"/>
          </p:cNvCxnSpPr>
          <p:nvPr/>
        </p:nvCxnSpPr>
        <p:spPr>
          <a:xfrm flipV="1">
            <a:off x="7656285" y="2706915"/>
            <a:ext cx="1850572" cy="834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25" idx="2"/>
            <a:endCxn id="27" idx="1"/>
          </p:cNvCxnSpPr>
          <p:nvPr/>
        </p:nvCxnSpPr>
        <p:spPr>
          <a:xfrm flipH="1">
            <a:off x="8738693" y="2706915"/>
            <a:ext cx="768164" cy="141880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5861855" y="801562"/>
            <a:ext cx="1416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Юпитер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613627" y="3327047"/>
            <a:ext cx="1375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Плутон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9577513" y="2035275"/>
            <a:ext cx="12891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Нептун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240712" y="3022248"/>
            <a:ext cx="13311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 Сатурн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430884" y="4357562"/>
            <a:ext cx="934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Уран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0229" y="5704114"/>
            <a:ext cx="75105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Ответ: нет, нельзя. Вершины не связаны.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1443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Дома: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5629" y="2086882"/>
            <a:ext cx="10515600" cy="10627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20; № 133, № 135, № 137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2548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+mn-lt"/>
              </a:rPr>
              <a:t>Проверка домашнего задания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8801"/>
            <a:ext cx="10515600" cy="2896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19;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4842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99831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Классная работа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Пути </a:t>
            </a:r>
            <a:r>
              <a:rPr lang="ru-RU" sz="40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графе. Связные графы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136929" y="565835"/>
            <a:ext cx="27398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..</a:t>
            </a:r>
            <a:r>
              <a:rPr lang="ru-RU" sz="4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12. 23</a:t>
            </a:r>
            <a:endParaRPr lang="ru-RU" sz="40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56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685" y="998310"/>
            <a:ext cx="6999515" cy="435133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>
                <a:solidFill>
                  <a:srgbClr val="C00000"/>
                </a:solidFill>
              </a:rPr>
              <a:t>Граф</a:t>
            </a:r>
            <a:r>
              <a:rPr lang="ru-RU" sz="3200" b="1" dirty="0">
                <a:solidFill>
                  <a:prstClr val="black"/>
                </a:solidFill>
              </a:rPr>
              <a:t> — это изображение объектов и связей </a:t>
            </a:r>
            <a:r>
              <a:rPr lang="ru-RU" sz="3200" b="1" dirty="0" smtClean="0">
                <a:solidFill>
                  <a:prstClr val="black"/>
                </a:solidFill>
              </a:rPr>
              <a:t>между </a:t>
            </a:r>
            <a:r>
              <a:rPr lang="ru-RU" sz="3200" b="1" dirty="0">
                <a:solidFill>
                  <a:prstClr val="black"/>
                </a:solidFill>
              </a:rPr>
              <a:t>ними  </a:t>
            </a:r>
            <a:r>
              <a:rPr lang="ru-RU" sz="3200" b="1" dirty="0" smtClean="0">
                <a:solidFill>
                  <a:prstClr val="black"/>
                </a:solidFill>
              </a:rPr>
              <a:t>с </a:t>
            </a:r>
            <a:r>
              <a:rPr lang="ru-RU" sz="3200" b="1" dirty="0">
                <a:solidFill>
                  <a:prstClr val="black"/>
                </a:solidFill>
              </a:rPr>
              <a:t>помощью точек </a:t>
            </a:r>
            <a:endParaRPr lang="ru-RU" sz="3200" b="1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prstClr val="black"/>
                </a:solidFill>
              </a:rPr>
              <a:t>и </a:t>
            </a:r>
            <a:r>
              <a:rPr lang="ru-RU" sz="3200" b="1" dirty="0">
                <a:solidFill>
                  <a:prstClr val="black"/>
                </a:solidFill>
              </a:rPr>
              <a:t>линий. </a:t>
            </a:r>
            <a:endParaRPr lang="ru-RU" sz="3200" b="1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prstClr val="black"/>
                </a:solidFill>
              </a:rPr>
              <a:t>Точки </a:t>
            </a:r>
            <a:r>
              <a:rPr lang="ru-RU" sz="3200" b="1" dirty="0">
                <a:solidFill>
                  <a:prstClr val="black"/>
                </a:solidFill>
              </a:rPr>
              <a:t>в графе называются </a:t>
            </a:r>
            <a:r>
              <a:rPr lang="ru-RU" sz="3200" b="1" dirty="0">
                <a:solidFill>
                  <a:srgbClr val="C00000"/>
                </a:solidFill>
              </a:rPr>
              <a:t>вершинами</a:t>
            </a:r>
            <a:r>
              <a:rPr lang="ru-RU" sz="3200" b="1" dirty="0">
                <a:solidFill>
                  <a:prstClr val="black"/>
                </a:solidFill>
              </a:rPr>
              <a:t> графа. Некоторые (не обязательно все) вершины соединены линиями. </a:t>
            </a:r>
            <a:endParaRPr lang="ru-RU" sz="3200" b="1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prstClr val="black"/>
                </a:solidFill>
              </a:rPr>
              <a:t>Эти </a:t>
            </a:r>
            <a:r>
              <a:rPr lang="ru-RU" sz="3200" b="1" dirty="0">
                <a:solidFill>
                  <a:prstClr val="black"/>
                </a:solidFill>
              </a:rPr>
              <a:t>линии называются </a:t>
            </a:r>
            <a:r>
              <a:rPr lang="ru-RU" sz="3200" b="1" dirty="0">
                <a:solidFill>
                  <a:srgbClr val="C00000"/>
                </a:solidFill>
              </a:rPr>
              <a:t>рёбрами</a:t>
            </a:r>
            <a:r>
              <a:rPr lang="ru-RU" sz="3200" b="1" dirty="0">
                <a:solidFill>
                  <a:prstClr val="black"/>
                </a:solidFill>
              </a:rPr>
              <a:t> графа. </a:t>
            </a:r>
          </a:p>
          <a:p>
            <a:endParaRPr lang="ru-RU" dirty="0"/>
          </a:p>
        </p:txBody>
      </p:sp>
      <p:pic>
        <p:nvPicPr>
          <p:cNvPr id="4" name="Picture 2" descr="image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55" r="14031" b="48038"/>
          <a:stretch/>
        </p:blipFill>
        <p:spPr bwMode="auto">
          <a:xfrm>
            <a:off x="7242631" y="841827"/>
            <a:ext cx="4819646" cy="433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088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38384" y="2285163"/>
            <a:ext cx="48830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6000" b="1" dirty="0" smtClean="0">
                <a:solidFill>
                  <a:srgbClr val="000099"/>
                </a:solidFill>
              </a:rPr>
              <a:t>Цепи и циклы</a:t>
            </a:r>
            <a:endParaRPr lang="ru-RU" sz="6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41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/>
          <a:stretch/>
        </p:blipFill>
        <p:spPr>
          <a:xfrm>
            <a:off x="6720114" y="1213819"/>
            <a:ext cx="5471886" cy="443036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925286"/>
            <a:ext cx="6720114" cy="50074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Предположим, что в некотором графе можно по рёбрам </a:t>
            </a:r>
            <a:r>
              <a:rPr lang="ru-RU" b="1" dirty="0" smtClean="0">
                <a:solidFill>
                  <a:srgbClr val="000099"/>
                </a:solidFill>
              </a:rPr>
              <a:t>«пройти» </a:t>
            </a:r>
            <a:r>
              <a:rPr lang="ru-RU" b="1" dirty="0" smtClean="0"/>
              <a:t>из вершины </a:t>
            </a: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ru-RU" b="1" dirty="0" smtClean="0"/>
              <a:t> в вершину </a:t>
            </a:r>
            <a:r>
              <a:rPr lang="ru-RU" b="1" dirty="0" smtClean="0">
                <a:solidFill>
                  <a:srgbClr val="000099"/>
                </a:solidFill>
              </a:rPr>
              <a:t>В</a:t>
            </a:r>
            <a:r>
              <a:rPr lang="ru-RU" b="1" dirty="0" smtClean="0"/>
              <a:t>, </a:t>
            </a:r>
            <a:r>
              <a:rPr lang="ru-RU" b="1" u="sng" dirty="0" smtClean="0"/>
              <a:t>то есть существует последовательность рёбер, соединяющих вершины 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rgbClr val="000099"/>
                </a:solidFill>
              </a:rPr>
              <a:t>В</a:t>
            </a:r>
            <a:r>
              <a:rPr lang="ru-RU" b="1" dirty="0" smtClean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Такую последовательность называют </a:t>
            </a:r>
            <a:r>
              <a:rPr lang="ru-RU" b="1" dirty="0" smtClean="0">
                <a:solidFill>
                  <a:srgbClr val="000099"/>
                </a:solidFill>
              </a:rPr>
              <a:t>путём </a:t>
            </a:r>
            <a:r>
              <a:rPr lang="ru-RU" b="1" dirty="0" smtClean="0"/>
              <a:t>из вершины </a:t>
            </a: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ru-RU" b="1" dirty="0" smtClean="0"/>
              <a:t> в вершину </a:t>
            </a:r>
            <a:r>
              <a:rPr lang="ru-RU" b="1" dirty="0" smtClean="0">
                <a:solidFill>
                  <a:srgbClr val="000099"/>
                </a:solidFill>
              </a:rPr>
              <a:t>В</a:t>
            </a:r>
            <a:r>
              <a:rPr lang="en-US" b="1" dirty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9859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/>
          <a:stretch/>
        </p:blipFill>
        <p:spPr>
          <a:xfrm>
            <a:off x="6589486" y="489982"/>
            <a:ext cx="5471886" cy="443036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772" y="1524001"/>
            <a:ext cx="6081485" cy="2162627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000099"/>
                </a:solidFill>
              </a:rPr>
              <a:t>Путь</a:t>
            </a:r>
            <a:r>
              <a:rPr lang="ru-RU" b="1" dirty="0" smtClean="0"/>
              <a:t> между двумя вершинами </a:t>
            </a:r>
            <a:r>
              <a:rPr lang="ru-RU" b="1" u="sng" dirty="0" smtClean="0"/>
              <a:t>последовательность рёбер</a:t>
            </a:r>
            <a:r>
              <a:rPr lang="ru-RU" b="1" dirty="0" smtClean="0"/>
              <a:t>,  которая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их соединяет.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61141" y="5036235"/>
            <a:ext cx="98842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В графе, показанном на рисунке 28,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/>
              <a:t>есть несколько </a:t>
            </a:r>
            <a:r>
              <a:rPr lang="ru-RU" sz="2800" b="1" dirty="0" smtClean="0">
                <a:solidFill>
                  <a:srgbClr val="000099"/>
                </a:solidFill>
              </a:rPr>
              <a:t>путей</a:t>
            </a:r>
            <a:r>
              <a:rPr lang="ru-RU" sz="2800" b="1" dirty="0" smtClean="0"/>
              <a:t> из вершины А в вершину В.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4280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257" y="362857"/>
            <a:ext cx="6143171" cy="388982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u="sng" dirty="0" smtClean="0"/>
              <a:t>Например</a:t>
            </a:r>
            <a:r>
              <a:rPr lang="ru-RU" b="1" dirty="0" smtClean="0"/>
              <a:t>, есть путь, состоящий из рёбер </a:t>
            </a:r>
            <a:r>
              <a:rPr lang="ru-RU" b="1" dirty="0" smtClean="0">
                <a:solidFill>
                  <a:srgbClr val="000099"/>
                </a:solidFill>
              </a:rPr>
              <a:t>АС</a:t>
            </a:r>
            <a:r>
              <a:rPr lang="ru-RU" b="1" dirty="0" smtClean="0"/>
              <a:t> и </a:t>
            </a:r>
            <a:r>
              <a:rPr lang="ru-RU" b="1" dirty="0" smtClean="0">
                <a:solidFill>
                  <a:srgbClr val="000099"/>
                </a:solidFill>
              </a:rPr>
              <a:t>СВ</a:t>
            </a:r>
            <a:r>
              <a:rPr lang="ru-RU" b="1" dirty="0" smtClean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Этот путь можно обозначить тремя буквами — </a:t>
            </a:r>
            <a:r>
              <a:rPr lang="ru-RU" b="1" dirty="0" smtClean="0">
                <a:solidFill>
                  <a:srgbClr val="000099"/>
                </a:solidFill>
              </a:rPr>
              <a:t>АСВ</a:t>
            </a:r>
            <a:r>
              <a:rPr lang="ru-RU" b="1" dirty="0" smtClean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Есть более длинный путь </a:t>
            </a:r>
            <a:r>
              <a:rPr lang="ru-RU" b="1" dirty="0" smtClean="0">
                <a:solidFill>
                  <a:srgbClr val="000099"/>
                </a:solidFill>
              </a:rPr>
              <a:t>А</a:t>
            </a:r>
            <a:r>
              <a:rPr lang="en-US" b="1" dirty="0" smtClean="0">
                <a:solidFill>
                  <a:srgbClr val="000099"/>
                </a:solidFill>
              </a:rPr>
              <a:t>D</a:t>
            </a:r>
            <a:r>
              <a:rPr lang="en-US" b="1" dirty="0">
                <a:solidFill>
                  <a:srgbClr val="000099"/>
                </a:solidFill>
              </a:rPr>
              <a:t>F</a:t>
            </a:r>
            <a:r>
              <a:rPr lang="ru-RU" b="1" dirty="0" smtClean="0">
                <a:solidFill>
                  <a:srgbClr val="000099"/>
                </a:solidFill>
              </a:rPr>
              <a:t>ЕВ</a:t>
            </a:r>
            <a:r>
              <a:rPr lang="ru-RU" b="1" dirty="0" smtClean="0"/>
              <a:t>. 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1221" r="18731"/>
          <a:stretch/>
        </p:blipFill>
        <p:spPr>
          <a:xfrm>
            <a:off x="6234420" y="696686"/>
            <a:ext cx="5754381" cy="46590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2857" y="4024424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Можно придумать более сложный путь, который заставит нас немного «покружить», — </a:t>
            </a:r>
            <a:r>
              <a:rPr lang="ru-RU" sz="2800" b="1" dirty="0">
                <a:solidFill>
                  <a:srgbClr val="000099"/>
                </a:solidFill>
              </a:rPr>
              <a:t>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СА</a:t>
            </a:r>
            <a:r>
              <a:rPr lang="en-US" sz="2800" b="1" dirty="0">
                <a:solidFill>
                  <a:srgbClr val="000099"/>
                </a:solidFill>
              </a:rPr>
              <a:t>D</a:t>
            </a:r>
            <a:r>
              <a:rPr lang="ru-RU" sz="2800" b="1" dirty="0">
                <a:solidFill>
                  <a:srgbClr val="000099"/>
                </a:solidFill>
              </a:rPr>
              <a:t>СВ</a:t>
            </a:r>
            <a:r>
              <a:rPr lang="ru-RU" sz="2800" b="1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468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710</Words>
  <Application>Microsoft Office PowerPoint</Application>
  <PresentationFormat>Широкоэкранный</PresentationFormat>
  <Paragraphs>88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Verdana</vt:lpstr>
      <vt:lpstr>Тема Office</vt:lpstr>
      <vt:lpstr>Урок 21</vt:lpstr>
      <vt:lpstr>Презентация PowerPoint</vt:lpstr>
      <vt:lpstr>Проверка домашнего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Вопросы:</vt:lpstr>
      <vt:lpstr>В классе: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20</dc:title>
  <dc:creator>1</dc:creator>
  <cp:lastModifiedBy>1</cp:lastModifiedBy>
  <cp:revision>29</cp:revision>
  <dcterms:created xsi:type="dcterms:W3CDTF">2024-01-07T12:36:42Z</dcterms:created>
  <dcterms:modified xsi:type="dcterms:W3CDTF">2024-01-08T04:56:43Z</dcterms:modified>
</cp:coreProperties>
</file>