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56" r:id="rId5"/>
    <p:sldId id="260" r:id="rId6"/>
    <p:sldId id="261" r:id="rId7"/>
    <p:sldId id="262" r:id="rId8"/>
    <p:sldId id="263" r:id="rId9"/>
    <p:sldId id="264" r:id="rId10"/>
    <p:sldId id="265" r:id="rId11"/>
    <p:sldId id="266" r:id="rId12"/>
    <p:sldId id="267" r:id="rId13"/>
    <p:sldId id="268" r:id="rId14"/>
    <p:sldId id="270" r:id="rId15"/>
    <p:sldId id="271" r:id="rId16"/>
    <p:sldId id="272" r:id="rId17"/>
    <p:sldId id="269"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66" d="100"/>
          <a:sy n="66" d="100"/>
        </p:scale>
        <p:origin x="792"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82DACDB-BFD6-47EF-8D33-E4ADEA18ABD2}"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6033B8-2835-4212-B5E7-35AD2FFBA213}" type="slidenum">
              <a:rPr lang="ru-RU" smtClean="0"/>
              <a:t>‹#›</a:t>
            </a:fld>
            <a:endParaRPr lang="ru-RU"/>
          </a:p>
        </p:txBody>
      </p:sp>
    </p:spTree>
    <p:extLst>
      <p:ext uri="{BB962C8B-B14F-4D97-AF65-F5344CB8AC3E}">
        <p14:creationId xmlns:p14="http://schemas.microsoft.com/office/powerpoint/2010/main" val="3390312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82DACDB-BFD6-47EF-8D33-E4ADEA18ABD2}"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6033B8-2835-4212-B5E7-35AD2FFBA213}" type="slidenum">
              <a:rPr lang="ru-RU" smtClean="0"/>
              <a:t>‹#›</a:t>
            </a:fld>
            <a:endParaRPr lang="ru-RU"/>
          </a:p>
        </p:txBody>
      </p:sp>
    </p:spTree>
    <p:extLst>
      <p:ext uri="{BB962C8B-B14F-4D97-AF65-F5344CB8AC3E}">
        <p14:creationId xmlns:p14="http://schemas.microsoft.com/office/powerpoint/2010/main" val="2332858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82DACDB-BFD6-47EF-8D33-E4ADEA18ABD2}"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6033B8-2835-4212-B5E7-35AD2FFBA213}" type="slidenum">
              <a:rPr lang="ru-RU" smtClean="0"/>
              <a:t>‹#›</a:t>
            </a:fld>
            <a:endParaRPr lang="ru-RU"/>
          </a:p>
        </p:txBody>
      </p:sp>
    </p:spTree>
    <p:extLst>
      <p:ext uri="{BB962C8B-B14F-4D97-AF65-F5344CB8AC3E}">
        <p14:creationId xmlns:p14="http://schemas.microsoft.com/office/powerpoint/2010/main" val="658730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82DACDB-BFD6-47EF-8D33-E4ADEA18ABD2}"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6033B8-2835-4212-B5E7-35AD2FFBA213}" type="slidenum">
              <a:rPr lang="ru-RU" smtClean="0"/>
              <a:t>‹#›</a:t>
            </a:fld>
            <a:endParaRPr lang="ru-RU"/>
          </a:p>
        </p:txBody>
      </p:sp>
    </p:spTree>
    <p:extLst>
      <p:ext uri="{BB962C8B-B14F-4D97-AF65-F5344CB8AC3E}">
        <p14:creationId xmlns:p14="http://schemas.microsoft.com/office/powerpoint/2010/main" val="870724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82DACDB-BFD6-47EF-8D33-E4ADEA18ABD2}"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16033B8-2835-4212-B5E7-35AD2FFBA213}" type="slidenum">
              <a:rPr lang="ru-RU" smtClean="0"/>
              <a:t>‹#›</a:t>
            </a:fld>
            <a:endParaRPr lang="ru-RU"/>
          </a:p>
        </p:txBody>
      </p:sp>
    </p:spTree>
    <p:extLst>
      <p:ext uri="{BB962C8B-B14F-4D97-AF65-F5344CB8AC3E}">
        <p14:creationId xmlns:p14="http://schemas.microsoft.com/office/powerpoint/2010/main" val="1800682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82DACDB-BFD6-47EF-8D33-E4ADEA18ABD2}"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16033B8-2835-4212-B5E7-35AD2FFBA213}" type="slidenum">
              <a:rPr lang="ru-RU" smtClean="0"/>
              <a:t>‹#›</a:t>
            </a:fld>
            <a:endParaRPr lang="ru-RU"/>
          </a:p>
        </p:txBody>
      </p:sp>
    </p:spTree>
    <p:extLst>
      <p:ext uri="{BB962C8B-B14F-4D97-AF65-F5344CB8AC3E}">
        <p14:creationId xmlns:p14="http://schemas.microsoft.com/office/powerpoint/2010/main" val="967973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82DACDB-BFD6-47EF-8D33-E4ADEA18ABD2}" type="datetimeFigureOut">
              <a:rPr lang="ru-RU" smtClean="0"/>
              <a:t>08.01.2024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16033B8-2835-4212-B5E7-35AD2FFBA213}" type="slidenum">
              <a:rPr lang="ru-RU" smtClean="0"/>
              <a:t>‹#›</a:t>
            </a:fld>
            <a:endParaRPr lang="ru-RU"/>
          </a:p>
        </p:txBody>
      </p:sp>
    </p:spTree>
    <p:extLst>
      <p:ext uri="{BB962C8B-B14F-4D97-AF65-F5344CB8AC3E}">
        <p14:creationId xmlns:p14="http://schemas.microsoft.com/office/powerpoint/2010/main" val="1196605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82DACDB-BFD6-47EF-8D33-E4ADEA18ABD2}" type="datetimeFigureOut">
              <a:rPr lang="ru-RU" smtClean="0"/>
              <a:t>08.01.2024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16033B8-2835-4212-B5E7-35AD2FFBA213}" type="slidenum">
              <a:rPr lang="ru-RU" smtClean="0"/>
              <a:t>‹#›</a:t>
            </a:fld>
            <a:endParaRPr lang="ru-RU"/>
          </a:p>
        </p:txBody>
      </p:sp>
    </p:spTree>
    <p:extLst>
      <p:ext uri="{BB962C8B-B14F-4D97-AF65-F5344CB8AC3E}">
        <p14:creationId xmlns:p14="http://schemas.microsoft.com/office/powerpoint/2010/main" val="1199965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82DACDB-BFD6-47EF-8D33-E4ADEA18ABD2}" type="datetimeFigureOut">
              <a:rPr lang="ru-RU" smtClean="0"/>
              <a:t>08.01.2024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16033B8-2835-4212-B5E7-35AD2FFBA213}" type="slidenum">
              <a:rPr lang="ru-RU" smtClean="0"/>
              <a:t>‹#›</a:t>
            </a:fld>
            <a:endParaRPr lang="ru-RU"/>
          </a:p>
        </p:txBody>
      </p:sp>
    </p:spTree>
    <p:extLst>
      <p:ext uri="{BB962C8B-B14F-4D97-AF65-F5344CB8AC3E}">
        <p14:creationId xmlns:p14="http://schemas.microsoft.com/office/powerpoint/2010/main" val="2312158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82DACDB-BFD6-47EF-8D33-E4ADEA18ABD2}"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16033B8-2835-4212-B5E7-35AD2FFBA213}" type="slidenum">
              <a:rPr lang="ru-RU" smtClean="0"/>
              <a:t>‹#›</a:t>
            </a:fld>
            <a:endParaRPr lang="ru-RU"/>
          </a:p>
        </p:txBody>
      </p:sp>
    </p:spTree>
    <p:extLst>
      <p:ext uri="{BB962C8B-B14F-4D97-AF65-F5344CB8AC3E}">
        <p14:creationId xmlns:p14="http://schemas.microsoft.com/office/powerpoint/2010/main" val="3860847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82DACDB-BFD6-47EF-8D33-E4ADEA18ABD2}"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16033B8-2835-4212-B5E7-35AD2FFBA213}" type="slidenum">
              <a:rPr lang="ru-RU" smtClean="0"/>
              <a:t>‹#›</a:t>
            </a:fld>
            <a:endParaRPr lang="ru-RU"/>
          </a:p>
        </p:txBody>
      </p:sp>
    </p:spTree>
    <p:extLst>
      <p:ext uri="{BB962C8B-B14F-4D97-AF65-F5344CB8AC3E}">
        <p14:creationId xmlns:p14="http://schemas.microsoft.com/office/powerpoint/2010/main" val="1335534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2DACDB-BFD6-47EF-8D33-E4ADEA18ABD2}" type="datetimeFigureOut">
              <a:rPr lang="ru-RU" smtClean="0"/>
              <a:t>08.01.2024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6033B8-2835-4212-B5E7-35AD2FFBA213}" type="slidenum">
              <a:rPr lang="ru-RU" smtClean="0"/>
              <a:t>‹#›</a:t>
            </a:fld>
            <a:endParaRPr lang="ru-RU"/>
          </a:p>
        </p:txBody>
      </p:sp>
    </p:spTree>
    <p:extLst>
      <p:ext uri="{BB962C8B-B14F-4D97-AF65-F5344CB8AC3E}">
        <p14:creationId xmlns:p14="http://schemas.microsoft.com/office/powerpoint/2010/main" val="1027296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611085" y="1499735"/>
            <a:ext cx="9144000" cy="1040265"/>
          </a:xfrm>
        </p:spPr>
        <p:txBody>
          <a:bodyPr/>
          <a:lstStyle/>
          <a:p>
            <a:r>
              <a:rPr lang="ru-RU" b="1" dirty="0" smtClean="0">
                <a:latin typeface="+mn-lt"/>
              </a:rPr>
              <a:t>Урок 22</a:t>
            </a:r>
            <a:endParaRPr lang="ru-RU" b="1" dirty="0">
              <a:latin typeface="+mn-lt"/>
            </a:endParaRPr>
          </a:p>
        </p:txBody>
      </p:sp>
      <p:sp>
        <p:nvSpPr>
          <p:cNvPr id="3" name="Подзаголовок 2"/>
          <p:cNvSpPr>
            <a:spLocks noGrp="1"/>
          </p:cNvSpPr>
          <p:nvPr>
            <p:ph type="subTitle" idx="1"/>
          </p:nvPr>
        </p:nvSpPr>
        <p:spPr>
          <a:xfrm>
            <a:off x="1712686" y="2803752"/>
            <a:ext cx="9144000" cy="1057048"/>
          </a:xfrm>
        </p:spPr>
        <p:txBody>
          <a:bodyPr>
            <a:normAutofit/>
          </a:bodyPr>
          <a:lstStyle/>
          <a:p>
            <a:r>
              <a:rPr lang="ru-RU" sz="4000" b="1" dirty="0" smtClean="0"/>
              <a:t>Вероятность и статистика 8 класс</a:t>
            </a:r>
            <a:endParaRPr lang="ru-RU" sz="4000" b="1" dirty="0"/>
          </a:p>
        </p:txBody>
      </p:sp>
    </p:spTree>
    <p:extLst>
      <p:ext uri="{BB962C8B-B14F-4D97-AF65-F5344CB8AC3E}">
        <p14:creationId xmlns:p14="http://schemas.microsoft.com/office/powerpoint/2010/main" val="35694456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90286" y="301626"/>
            <a:ext cx="11351985" cy="917574"/>
          </a:xfrm>
        </p:spPr>
        <p:txBody>
          <a:bodyPr/>
          <a:lstStyle/>
          <a:p>
            <a:pPr marL="0" indent="0">
              <a:buNone/>
            </a:pPr>
            <a:r>
              <a:rPr lang="ru-RU" b="1" dirty="0" smtClean="0"/>
              <a:t>На самом деле Эйлер решил более общую задачу, доказав следующую теорему.</a:t>
            </a:r>
          </a:p>
          <a:p>
            <a:endParaRPr lang="ru-RU" dirty="0"/>
          </a:p>
        </p:txBody>
      </p:sp>
      <p:sp>
        <p:nvSpPr>
          <p:cNvPr id="4" name="Прямоугольник 3"/>
          <p:cNvSpPr/>
          <p:nvPr/>
        </p:nvSpPr>
        <p:spPr>
          <a:xfrm>
            <a:off x="355600" y="1283678"/>
            <a:ext cx="11480800" cy="1384995"/>
          </a:xfrm>
          <a:prstGeom prst="rect">
            <a:avLst/>
          </a:prstGeom>
          <a:solidFill>
            <a:schemeClr val="accent2">
              <a:lumMod val="20000"/>
              <a:lumOff val="80000"/>
            </a:schemeClr>
          </a:solidFill>
        </p:spPr>
        <p:txBody>
          <a:bodyPr wrap="square">
            <a:spAutoFit/>
          </a:bodyPr>
          <a:lstStyle/>
          <a:p>
            <a:r>
              <a:rPr lang="ru-RU" sz="2800" b="1" dirty="0" smtClean="0">
                <a:solidFill>
                  <a:srgbClr val="000099"/>
                </a:solidFill>
              </a:rPr>
              <a:t>Теорема.</a:t>
            </a:r>
            <a:r>
              <a:rPr lang="ru-RU" sz="2800" b="1" dirty="0" smtClean="0"/>
              <a:t> Если в графе существует путь, проходящий через все рёбра ровно по одному разу, то в этом графе не больше двух вершин нечётной степени.</a:t>
            </a:r>
            <a:endParaRPr lang="ru-RU" sz="2800" b="1" dirty="0"/>
          </a:p>
        </p:txBody>
      </p:sp>
      <p:sp>
        <p:nvSpPr>
          <p:cNvPr id="5" name="Прямоугольник 4"/>
          <p:cNvSpPr/>
          <p:nvPr/>
        </p:nvSpPr>
        <p:spPr>
          <a:xfrm>
            <a:off x="326571" y="2951946"/>
            <a:ext cx="11538857" cy="830997"/>
          </a:xfrm>
          <a:prstGeom prst="rect">
            <a:avLst/>
          </a:prstGeom>
        </p:spPr>
        <p:txBody>
          <a:bodyPr wrap="square">
            <a:spAutoFit/>
          </a:bodyPr>
          <a:lstStyle/>
          <a:p>
            <a:r>
              <a:rPr lang="ru-RU" sz="2400" b="1" dirty="0" smtClean="0"/>
              <a:t>Эту теорему мы уже доказали рассуждением о выкладывании графа с помощью нитки.  </a:t>
            </a:r>
            <a:endParaRPr lang="ru-RU" sz="2400" b="1" dirty="0"/>
          </a:p>
        </p:txBody>
      </p:sp>
      <p:sp>
        <p:nvSpPr>
          <p:cNvPr id="6" name="Прямоугольник 5"/>
          <p:cNvSpPr/>
          <p:nvPr/>
        </p:nvSpPr>
        <p:spPr>
          <a:xfrm>
            <a:off x="333829" y="4020572"/>
            <a:ext cx="11524342" cy="1384995"/>
          </a:xfrm>
          <a:prstGeom prst="rect">
            <a:avLst/>
          </a:prstGeom>
          <a:solidFill>
            <a:schemeClr val="accent2">
              <a:lumMod val="20000"/>
              <a:lumOff val="80000"/>
            </a:schemeClr>
          </a:solidFill>
        </p:spPr>
        <p:txBody>
          <a:bodyPr wrap="square">
            <a:spAutoFit/>
          </a:bodyPr>
          <a:lstStyle/>
          <a:p>
            <a:pPr lvl="0"/>
            <a:r>
              <a:rPr lang="ru-RU" sz="2800" b="1" u="sng" dirty="0">
                <a:solidFill>
                  <a:srgbClr val="000099"/>
                </a:solidFill>
              </a:rPr>
              <a:t>Верно и обратное утверждение</a:t>
            </a:r>
            <a:r>
              <a:rPr lang="ru-RU" sz="2800" b="1" dirty="0">
                <a:solidFill>
                  <a:prstClr val="black"/>
                </a:solidFill>
              </a:rPr>
              <a:t>: если в графе не больше двух вершин нечётной степени, то в этом графе существует путь, проходящий через все рёбра ровно один раз. </a:t>
            </a:r>
            <a:r>
              <a:rPr lang="ru-RU" sz="2800" b="1" dirty="0" smtClean="0">
                <a:solidFill>
                  <a:prstClr val="black"/>
                </a:solidFill>
              </a:rPr>
              <a:t> </a:t>
            </a:r>
            <a:endParaRPr lang="ru-RU" sz="2800" b="1" dirty="0">
              <a:solidFill>
                <a:prstClr val="black"/>
              </a:solidFill>
            </a:endParaRPr>
          </a:p>
        </p:txBody>
      </p:sp>
      <p:sp>
        <p:nvSpPr>
          <p:cNvPr id="7" name="Прямоугольник 6"/>
          <p:cNvSpPr/>
          <p:nvPr/>
        </p:nvSpPr>
        <p:spPr>
          <a:xfrm>
            <a:off x="3052819" y="5784334"/>
            <a:ext cx="6412205" cy="461665"/>
          </a:xfrm>
          <a:prstGeom prst="rect">
            <a:avLst/>
          </a:prstGeom>
        </p:spPr>
        <p:txBody>
          <a:bodyPr wrap="none">
            <a:spAutoFit/>
          </a:bodyPr>
          <a:lstStyle/>
          <a:p>
            <a:r>
              <a:rPr lang="ru-RU" sz="2400" b="1" dirty="0" smtClean="0"/>
              <a:t>Оставим это утверждение без доказательства.</a:t>
            </a:r>
            <a:endParaRPr lang="ru-RU" sz="2400" b="1" dirty="0"/>
          </a:p>
        </p:txBody>
      </p:sp>
    </p:spTree>
    <p:extLst>
      <p:ext uri="{BB962C8B-B14F-4D97-AF65-F5344CB8AC3E}">
        <p14:creationId xmlns:p14="http://schemas.microsoft.com/office/powerpoint/2010/main" val="3638386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44714" y="795111"/>
            <a:ext cx="6244771" cy="4351338"/>
          </a:xfrm>
        </p:spPr>
        <p:txBody>
          <a:bodyPr/>
          <a:lstStyle/>
          <a:p>
            <a:pPr marL="0" indent="0">
              <a:lnSpc>
                <a:spcPct val="150000"/>
              </a:lnSpc>
              <a:buNone/>
            </a:pPr>
            <a:r>
              <a:rPr lang="ru-RU" b="1" dirty="0" smtClean="0"/>
              <a:t>Участки суши изобразим вершинами, мосты — рёбрами графа (рис. 35). Посмотрите ещё раз на план города и убедитесь, что мосты на графе показаны верно.</a:t>
            </a:r>
            <a:endParaRPr lang="ru-RU" b="1" dirty="0"/>
          </a:p>
        </p:txBody>
      </p:sp>
      <p:sp>
        <p:nvSpPr>
          <p:cNvPr id="4" name="Прямоугольник 3"/>
          <p:cNvSpPr/>
          <p:nvPr/>
        </p:nvSpPr>
        <p:spPr>
          <a:xfrm>
            <a:off x="1865086" y="165204"/>
            <a:ext cx="7917544" cy="523220"/>
          </a:xfrm>
          <a:prstGeom prst="rect">
            <a:avLst/>
          </a:prstGeom>
        </p:spPr>
        <p:txBody>
          <a:bodyPr wrap="square">
            <a:spAutoFit/>
          </a:bodyPr>
          <a:lstStyle/>
          <a:p>
            <a:r>
              <a:rPr lang="ru-RU" sz="2800" b="1" dirty="0">
                <a:solidFill>
                  <a:prstClr val="black"/>
                </a:solidFill>
              </a:rPr>
              <a:t>Теперь мы тоже можем решить задачу о мостах. </a:t>
            </a:r>
            <a:endParaRPr lang="ru-RU" dirty="0"/>
          </a:p>
        </p:txBody>
      </p:sp>
      <p:pic>
        <p:nvPicPr>
          <p:cNvPr id="6" name="Рисунок 5"/>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l="5767" t="5602" r="2575" b="13171"/>
          <a:stretch/>
        </p:blipFill>
        <p:spPr>
          <a:xfrm>
            <a:off x="6966857" y="667657"/>
            <a:ext cx="4963886" cy="3860800"/>
          </a:xfrm>
          <a:prstGeom prst="rect">
            <a:avLst/>
          </a:prstGeom>
        </p:spPr>
      </p:pic>
      <p:sp>
        <p:nvSpPr>
          <p:cNvPr id="7" name="Прямоугольник 6"/>
          <p:cNvSpPr/>
          <p:nvPr/>
        </p:nvSpPr>
        <p:spPr>
          <a:xfrm>
            <a:off x="246742" y="4736850"/>
            <a:ext cx="11451771" cy="1815882"/>
          </a:xfrm>
          <a:prstGeom prst="rect">
            <a:avLst/>
          </a:prstGeom>
        </p:spPr>
        <p:txBody>
          <a:bodyPr wrap="square">
            <a:spAutoFit/>
          </a:bodyPr>
          <a:lstStyle/>
          <a:p>
            <a:r>
              <a:rPr lang="ru-RU" sz="2800" b="1" dirty="0" smtClean="0"/>
              <a:t>В получившемся графе все четыре вершины имеют нечётную степень: вершины А, В и Г имеют степень 3, а вершина Б — степень 5.                           Значит, обойти такой граф эйлеровым путём невозможно. </a:t>
            </a:r>
          </a:p>
          <a:p>
            <a:endParaRPr lang="ru-RU" sz="2800" b="1" dirty="0"/>
          </a:p>
        </p:txBody>
      </p:sp>
    </p:spTree>
    <p:extLst>
      <p:ext uri="{BB962C8B-B14F-4D97-AF65-F5344CB8AC3E}">
        <p14:creationId xmlns:p14="http://schemas.microsoft.com/office/powerpoint/2010/main" val="42191671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0914" y="1506311"/>
            <a:ext cx="11350171" cy="4351338"/>
          </a:xfrm>
        </p:spPr>
        <p:txBody>
          <a:bodyPr>
            <a:normAutofit/>
          </a:bodyPr>
          <a:lstStyle/>
          <a:p>
            <a:pPr marL="514350" indent="-514350">
              <a:buAutoNum type="arabicPeriod"/>
            </a:pPr>
            <a:r>
              <a:rPr lang="ru-RU" sz="3200" b="1" dirty="0" smtClean="0"/>
              <a:t>Что такое эйлеров путь и какие графы называют эйлеровыми?</a:t>
            </a:r>
          </a:p>
          <a:p>
            <a:pPr marL="514350" indent="-514350">
              <a:buAutoNum type="arabicPeriod"/>
            </a:pPr>
            <a:r>
              <a:rPr lang="ru-RU" sz="3200" b="1" dirty="0" smtClean="0"/>
              <a:t>Может ли эйлеров граф быть несвязным?</a:t>
            </a:r>
          </a:p>
          <a:p>
            <a:pPr marL="0" indent="0">
              <a:buNone/>
            </a:pPr>
            <a:r>
              <a:rPr lang="ru-RU" sz="3200" b="1" dirty="0" smtClean="0"/>
              <a:t>3.   Может ли в эйлеровом графе не быть вершин нечётной </a:t>
            </a:r>
          </a:p>
          <a:p>
            <a:pPr marL="0" indent="0">
              <a:buNone/>
            </a:pPr>
            <a:r>
              <a:rPr lang="ru-RU" sz="3200" b="1" dirty="0"/>
              <a:t> </a:t>
            </a:r>
            <a:r>
              <a:rPr lang="ru-RU" sz="3200" b="1" dirty="0" smtClean="0"/>
              <a:t>      степени? Может ли быть только одна вершина нечётной </a:t>
            </a:r>
          </a:p>
          <a:p>
            <a:pPr marL="0" indent="0">
              <a:buNone/>
            </a:pPr>
            <a:r>
              <a:rPr lang="ru-RU" sz="3200" b="1" dirty="0"/>
              <a:t> </a:t>
            </a:r>
            <a:r>
              <a:rPr lang="ru-RU" sz="3200" b="1" dirty="0" smtClean="0"/>
              <a:t>      степени; две вершины нечётной степени; три или больше?</a:t>
            </a:r>
          </a:p>
          <a:p>
            <a:endParaRPr lang="ru-RU" sz="3200" dirty="0"/>
          </a:p>
        </p:txBody>
      </p:sp>
      <p:sp>
        <p:nvSpPr>
          <p:cNvPr id="4" name="Прямоугольник 3"/>
          <p:cNvSpPr/>
          <p:nvPr/>
        </p:nvSpPr>
        <p:spPr>
          <a:xfrm>
            <a:off x="393183" y="639735"/>
            <a:ext cx="2348720" cy="701731"/>
          </a:xfrm>
          <a:prstGeom prst="rect">
            <a:avLst/>
          </a:prstGeom>
        </p:spPr>
        <p:txBody>
          <a:bodyPr wrap="none">
            <a:spAutoFit/>
          </a:bodyPr>
          <a:lstStyle/>
          <a:p>
            <a:pPr lvl="0">
              <a:lnSpc>
                <a:spcPct val="90000"/>
              </a:lnSpc>
              <a:spcBef>
                <a:spcPts val="1000"/>
              </a:spcBef>
            </a:pPr>
            <a:r>
              <a:rPr lang="ru-RU" sz="4400" b="1" dirty="0">
                <a:solidFill>
                  <a:srgbClr val="000099"/>
                </a:solidFill>
              </a:rPr>
              <a:t>Вопросы</a:t>
            </a:r>
          </a:p>
        </p:txBody>
      </p:sp>
    </p:spTree>
    <p:extLst>
      <p:ext uri="{BB962C8B-B14F-4D97-AF65-F5344CB8AC3E}">
        <p14:creationId xmlns:p14="http://schemas.microsoft.com/office/powerpoint/2010/main" val="3217626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0099"/>
                </a:solidFill>
                <a:latin typeface="+mn-lt"/>
              </a:rPr>
              <a:t>В классе:</a:t>
            </a:r>
            <a:endParaRPr lang="ru-RU" b="1" dirty="0">
              <a:solidFill>
                <a:srgbClr val="000099"/>
              </a:solidFill>
              <a:latin typeface="+mn-lt"/>
            </a:endParaRPr>
          </a:p>
        </p:txBody>
      </p:sp>
      <p:sp>
        <p:nvSpPr>
          <p:cNvPr id="3" name="Объект 2"/>
          <p:cNvSpPr>
            <a:spLocks noGrp="1"/>
          </p:cNvSpPr>
          <p:nvPr>
            <p:ph idx="1"/>
          </p:nvPr>
        </p:nvSpPr>
        <p:spPr>
          <a:xfrm>
            <a:off x="838200" y="1825625"/>
            <a:ext cx="6868886" cy="2456089"/>
          </a:xfrm>
        </p:spPr>
        <p:txBody>
          <a:bodyPr>
            <a:normAutofit/>
          </a:bodyPr>
          <a:lstStyle/>
          <a:p>
            <a:pPr marL="0" indent="0">
              <a:lnSpc>
                <a:spcPct val="150000"/>
              </a:lnSpc>
              <a:buNone/>
            </a:pPr>
            <a:r>
              <a:rPr lang="ru-RU" sz="4000" b="1" dirty="0" smtClean="0"/>
              <a:t>Учебник стр. 91 – 92;</a:t>
            </a:r>
          </a:p>
          <a:p>
            <a:pPr marL="0" indent="0">
              <a:lnSpc>
                <a:spcPct val="150000"/>
              </a:lnSpc>
              <a:buNone/>
            </a:pPr>
            <a:r>
              <a:rPr lang="ru-RU" sz="4000" b="1" dirty="0" smtClean="0"/>
              <a:t>№ 142, № 143, № 146 </a:t>
            </a:r>
            <a:endParaRPr lang="ru-RU" sz="4000" b="1" dirty="0"/>
          </a:p>
        </p:txBody>
      </p:sp>
    </p:spTree>
    <p:extLst>
      <p:ext uri="{BB962C8B-B14F-4D97-AF65-F5344CB8AC3E}">
        <p14:creationId xmlns:p14="http://schemas.microsoft.com/office/powerpoint/2010/main" val="40001764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l="5311" r="6313"/>
          <a:stretch/>
        </p:blipFill>
        <p:spPr>
          <a:xfrm>
            <a:off x="1553028" y="566057"/>
            <a:ext cx="10514155" cy="3497943"/>
          </a:xfrm>
          <a:prstGeom prst="rect">
            <a:avLst/>
          </a:prstGeom>
        </p:spPr>
      </p:pic>
      <p:sp>
        <p:nvSpPr>
          <p:cNvPr id="4" name="Прямоугольник 3"/>
          <p:cNvSpPr/>
          <p:nvPr/>
        </p:nvSpPr>
        <p:spPr>
          <a:xfrm>
            <a:off x="817526" y="244772"/>
            <a:ext cx="1616148" cy="707886"/>
          </a:xfrm>
          <a:prstGeom prst="rect">
            <a:avLst/>
          </a:prstGeom>
        </p:spPr>
        <p:txBody>
          <a:bodyPr wrap="none">
            <a:spAutoFit/>
          </a:bodyPr>
          <a:lstStyle/>
          <a:p>
            <a:r>
              <a:rPr lang="ru-RU" sz="4000" b="1" dirty="0">
                <a:solidFill>
                  <a:prstClr val="black"/>
                </a:solidFill>
              </a:rPr>
              <a:t>№ 142</a:t>
            </a:r>
            <a:endParaRPr lang="ru-RU" dirty="0"/>
          </a:p>
        </p:txBody>
      </p:sp>
      <p:sp>
        <p:nvSpPr>
          <p:cNvPr id="8" name="TextBox 7"/>
          <p:cNvSpPr txBox="1"/>
          <p:nvPr/>
        </p:nvSpPr>
        <p:spPr>
          <a:xfrm>
            <a:off x="4980662" y="4397828"/>
            <a:ext cx="2230675" cy="584775"/>
          </a:xfrm>
          <a:prstGeom prst="rect">
            <a:avLst/>
          </a:prstGeom>
          <a:noFill/>
        </p:spPr>
        <p:txBody>
          <a:bodyPr wrap="none" rtlCol="0">
            <a:spAutoFit/>
          </a:bodyPr>
          <a:lstStyle/>
          <a:p>
            <a:r>
              <a:rPr lang="ru-RU" sz="3200" b="1" dirty="0" smtClean="0"/>
              <a:t>Ответ: 1 и 3</a:t>
            </a:r>
            <a:endParaRPr lang="ru-RU" sz="3200" b="1" dirty="0"/>
          </a:p>
        </p:txBody>
      </p:sp>
    </p:spTree>
    <p:extLst>
      <p:ext uri="{BB962C8B-B14F-4D97-AF65-F5344CB8AC3E}">
        <p14:creationId xmlns:p14="http://schemas.microsoft.com/office/powerpoint/2010/main" val="3729095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17526" y="404429"/>
            <a:ext cx="1616148" cy="707886"/>
          </a:xfrm>
          <a:prstGeom prst="rect">
            <a:avLst/>
          </a:prstGeom>
        </p:spPr>
        <p:txBody>
          <a:bodyPr wrap="none">
            <a:spAutoFit/>
          </a:bodyPr>
          <a:lstStyle/>
          <a:p>
            <a:r>
              <a:rPr lang="ru-RU" sz="4000" b="1" dirty="0">
                <a:solidFill>
                  <a:prstClr val="black"/>
                </a:solidFill>
              </a:rPr>
              <a:t>№ </a:t>
            </a:r>
            <a:r>
              <a:rPr lang="ru-RU" sz="4000" b="1" dirty="0" smtClean="0">
                <a:solidFill>
                  <a:prstClr val="black"/>
                </a:solidFill>
              </a:rPr>
              <a:t>143</a:t>
            </a:r>
            <a:endParaRPr lang="ru-RU" dirty="0"/>
          </a:p>
        </p:txBody>
      </p:sp>
      <p:pic>
        <p:nvPicPr>
          <p:cNvPr id="2" name="Рисунок 1"/>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l="10558"/>
          <a:stretch/>
        </p:blipFill>
        <p:spPr>
          <a:xfrm>
            <a:off x="4949371" y="59288"/>
            <a:ext cx="7133254" cy="6739424"/>
          </a:xfrm>
          <a:prstGeom prst="rect">
            <a:avLst/>
          </a:prstGeom>
        </p:spPr>
      </p:pic>
      <p:sp>
        <p:nvSpPr>
          <p:cNvPr id="3" name="Прямоугольник 2"/>
          <p:cNvSpPr/>
          <p:nvPr/>
        </p:nvSpPr>
        <p:spPr>
          <a:xfrm>
            <a:off x="1032776" y="4500956"/>
            <a:ext cx="2637838" cy="584775"/>
          </a:xfrm>
          <a:prstGeom prst="rect">
            <a:avLst/>
          </a:prstGeom>
        </p:spPr>
        <p:txBody>
          <a:bodyPr wrap="none">
            <a:spAutoFit/>
          </a:bodyPr>
          <a:lstStyle/>
          <a:p>
            <a:pPr lvl="0"/>
            <a:r>
              <a:rPr lang="ru-RU" sz="3200" b="1" dirty="0">
                <a:solidFill>
                  <a:prstClr val="black"/>
                </a:solidFill>
              </a:rPr>
              <a:t>Ответ: </a:t>
            </a:r>
            <a:r>
              <a:rPr lang="ru-RU" sz="3200" b="1" dirty="0" smtClean="0">
                <a:solidFill>
                  <a:prstClr val="black"/>
                </a:solidFill>
              </a:rPr>
              <a:t>1, 2 </a:t>
            </a:r>
            <a:r>
              <a:rPr lang="ru-RU" sz="3200" b="1" dirty="0">
                <a:solidFill>
                  <a:prstClr val="black"/>
                </a:solidFill>
              </a:rPr>
              <a:t>и </a:t>
            </a:r>
            <a:r>
              <a:rPr lang="ru-RU" sz="3200" b="1" dirty="0" smtClean="0">
                <a:solidFill>
                  <a:prstClr val="black"/>
                </a:solidFill>
              </a:rPr>
              <a:t>4</a:t>
            </a:r>
            <a:endParaRPr lang="ru-RU" sz="3200" b="1" dirty="0">
              <a:solidFill>
                <a:prstClr val="black"/>
              </a:solidFill>
            </a:endParaRPr>
          </a:p>
        </p:txBody>
      </p:sp>
    </p:spTree>
    <p:extLst>
      <p:ext uri="{BB962C8B-B14F-4D97-AF65-F5344CB8AC3E}">
        <p14:creationId xmlns:p14="http://schemas.microsoft.com/office/powerpoint/2010/main" val="3232252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Прямая соединительная линия 17"/>
          <p:cNvCxnSpPr/>
          <p:nvPr/>
        </p:nvCxnSpPr>
        <p:spPr>
          <a:xfrm flipH="1">
            <a:off x="3331029" y="1683658"/>
            <a:ext cx="1770744" cy="43325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a:stCxn id="5" idx="4"/>
            <a:endCxn id="6" idx="7"/>
          </p:cNvCxnSpPr>
          <p:nvPr/>
        </p:nvCxnSpPr>
        <p:spPr>
          <a:xfrm flipH="1">
            <a:off x="4106816" y="1705430"/>
            <a:ext cx="980442" cy="77511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a:endCxn id="5" idx="4"/>
          </p:cNvCxnSpPr>
          <p:nvPr/>
        </p:nvCxnSpPr>
        <p:spPr>
          <a:xfrm flipV="1">
            <a:off x="1408617" y="1705430"/>
            <a:ext cx="3678641" cy="24088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Прямоугольник 3"/>
          <p:cNvSpPr/>
          <p:nvPr/>
        </p:nvSpPr>
        <p:spPr>
          <a:xfrm>
            <a:off x="817526" y="389915"/>
            <a:ext cx="1616148" cy="707886"/>
          </a:xfrm>
          <a:prstGeom prst="rect">
            <a:avLst/>
          </a:prstGeom>
        </p:spPr>
        <p:txBody>
          <a:bodyPr wrap="none">
            <a:spAutoFit/>
          </a:bodyPr>
          <a:lstStyle/>
          <a:p>
            <a:r>
              <a:rPr lang="ru-RU" sz="4000" b="1" dirty="0">
                <a:solidFill>
                  <a:prstClr val="black"/>
                </a:solidFill>
              </a:rPr>
              <a:t>№ </a:t>
            </a:r>
            <a:r>
              <a:rPr lang="ru-RU" sz="4000" b="1" dirty="0" smtClean="0">
                <a:solidFill>
                  <a:prstClr val="black"/>
                </a:solidFill>
              </a:rPr>
              <a:t>146</a:t>
            </a:r>
            <a:endParaRPr lang="ru-RU" dirty="0"/>
          </a:p>
        </p:txBody>
      </p:sp>
      <p:sp>
        <p:nvSpPr>
          <p:cNvPr id="3" name="Блок-схема: узел 2"/>
          <p:cNvSpPr/>
          <p:nvPr/>
        </p:nvSpPr>
        <p:spPr>
          <a:xfrm>
            <a:off x="1393373" y="1785257"/>
            <a:ext cx="203200" cy="1886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лок-схема: узел 4"/>
          <p:cNvSpPr/>
          <p:nvPr/>
        </p:nvSpPr>
        <p:spPr>
          <a:xfrm>
            <a:off x="4985658" y="1516744"/>
            <a:ext cx="203200" cy="1886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Блок-схема: узел 5"/>
          <p:cNvSpPr/>
          <p:nvPr/>
        </p:nvSpPr>
        <p:spPr>
          <a:xfrm>
            <a:off x="3933374" y="2452915"/>
            <a:ext cx="203200" cy="1886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Блок-схема: узел 6"/>
          <p:cNvSpPr/>
          <p:nvPr/>
        </p:nvSpPr>
        <p:spPr>
          <a:xfrm>
            <a:off x="3142343" y="5972629"/>
            <a:ext cx="203200" cy="1886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Блок-схема: узел 7"/>
          <p:cNvSpPr/>
          <p:nvPr/>
        </p:nvSpPr>
        <p:spPr>
          <a:xfrm>
            <a:off x="957944" y="4223657"/>
            <a:ext cx="203200" cy="1886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Блок-схема: узел 8"/>
          <p:cNvSpPr/>
          <p:nvPr/>
        </p:nvSpPr>
        <p:spPr>
          <a:xfrm>
            <a:off x="3287487" y="4071258"/>
            <a:ext cx="203200" cy="1886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6" name="Прямая соединительная линия 15"/>
          <p:cNvCxnSpPr>
            <a:stCxn id="6" idx="4"/>
            <a:endCxn id="9" idx="1"/>
          </p:cNvCxnSpPr>
          <p:nvPr/>
        </p:nvCxnSpPr>
        <p:spPr>
          <a:xfrm flipH="1">
            <a:off x="3317245" y="2641601"/>
            <a:ext cx="717729" cy="145728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a:stCxn id="3" idx="3"/>
            <a:endCxn id="9" idx="1"/>
          </p:cNvCxnSpPr>
          <p:nvPr/>
        </p:nvCxnSpPr>
        <p:spPr>
          <a:xfrm>
            <a:off x="1423131" y="1946311"/>
            <a:ext cx="1894114" cy="215257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a:stCxn id="3" idx="3"/>
            <a:endCxn id="8" idx="7"/>
          </p:cNvCxnSpPr>
          <p:nvPr/>
        </p:nvCxnSpPr>
        <p:spPr>
          <a:xfrm flipH="1">
            <a:off x="1131386" y="1946311"/>
            <a:ext cx="291745" cy="230497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a:stCxn id="6" idx="4"/>
            <a:endCxn id="7" idx="7"/>
          </p:cNvCxnSpPr>
          <p:nvPr/>
        </p:nvCxnSpPr>
        <p:spPr>
          <a:xfrm flipH="1">
            <a:off x="3315785" y="2641601"/>
            <a:ext cx="719189" cy="33586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a:stCxn id="8" idx="7"/>
            <a:endCxn id="9" idx="1"/>
          </p:cNvCxnSpPr>
          <p:nvPr/>
        </p:nvCxnSpPr>
        <p:spPr>
          <a:xfrm flipV="1">
            <a:off x="1131386" y="4098890"/>
            <a:ext cx="2185859" cy="15239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a:stCxn id="8" idx="7"/>
            <a:endCxn id="7" idx="7"/>
          </p:cNvCxnSpPr>
          <p:nvPr/>
        </p:nvCxnSpPr>
        <p:spPr>
          <a:xfrm>
            <a:off x="1131386" y="4251289"/>
            <a:ext cx="2184399" cy="174897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Прямоугольник 47"/>
          <p:cNvSpPr/>
          <p:nvPr/>
        </p:nvSpPr>
        <p:spPr>
          <a:xfrm>
            <a:off x="6096000" y="3717185"/>
            <a:ext cx="3397469" cy="584775"/>
          </a:xfrm>
          <a:prstGeom prst="rect">
            <a:avLst/>
          </a:prstGeom>
        </p:spPr>
        <p:txBody>
          <a:bodyPr wrap="none">
            <a:spAutoFit/>
          </a:bodyPr>
          <a:lstStyle/>
          <a:p>
            <a:pPr lvl="0"/>
            <a:r>
              <a:rPr lang="ru-RU" sz="3200" b="1" dirty="0">
                <a:solidFill>
                  <a:prstClr val="black"/>
                </a:solidFill>
              </a:rPr>
              <a:t>Ответ: </a:t>
            </a:r>
            <a:r>
              <a:rPr lang="ru-RU" sz="3200" b="1" dirty="0" smtClean="0">
                <a:solidFill>
                  <a:prstClr val="black"/>
                </a:solidFill>
              </a:rPr>
              <a:t>нет, нельзя</a:t>
            </a:r>
            <a:endParaRPr lang="ru-RU" sz="3200" b="1" dirty="0">
              <a:solidFill>
                <a:prstClr val="black"/>
              </a:solidFill>
            </a:endParaRPr>
          </a:p>
        </p:txBody>
      </p:sp>
    </p:spTree>
    <p:extLst>
      <p:ext uri="{BB962C8B-B14F-4D97-AF65-F5344CB8AC3E}">
        <p14:creationId xmlns:p14="http://schemas.microsoft.com/office/powerpoint/2010/main" val="3552348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0099"/>
                </a:solidFill>
                <a:latin typeface="+mn-lt"/>
              </a:rPr>
              <a:t>Дома:</a:t>
            </a:r>
            <a:endParaRPr lang="ru-RU" b="1" dirty="0">
              <a:solidFill>
                <a:srgbClr val="000099"/>
              </a:solidFill>
              <a:latin typeface="+mn-lt"/>
            </a:endParaRPr>
          </a:p>
        </p:txBody>
      </p:sp>
      <p:sp>
        <p:nvSpPr>
          <p:cNvPr id="3" name="Объект 2"/>
          <p:cNvSpPr>
            <a:spLocks noGrp="1"/>
          </p:cNvSpPr>
          <p:nvPr>
            <p:ph idx="1"/>
          </p:nvPr>
        </p:nvSpPr>
        <p:spPr>
          <a:xfrm>
            <a:off x="765629" y="2086882"/>
            <a:ext cx="10515600" cy="1062718"/>
          </a:xfrm>
        </p:spPr>
        <p:txBody>
          <a:bodyPr>
            <a:normAutofit/>
          </a:bodyPr>
          <a:lstStyle/>
          <a:p>
            <a:pPr marL="0" indent="0" algn="ctr">
              <a:buNone/>
            </a:pPr>
            <a:r>
              <a:rPr lang="ru-RU" sz="4000" b="1" dirty="0"/>
              <a:t>п</a:t>
            </a:r>
            <a:r>
              <a:rPr lang="ru-RU" sz="4000" b="1" dirty="0" smtClean="0"/>
              <a:t>. 21; № 144, № 145, № 147 </a:t>
            </a:r>
            <a:endParaRPr lang="ru-RU" sz="4000" b="1" dirty="0"/>
          </a:p>
        </p:txBody>
      </p:sp>
    </p:spTree>
    <p:extLst>
      <p:ext uri="{BB962C8B-B14F-4D97-AF65-F5344CB8AC3E}">
        <p14:creationId xmlns:p14="http://schemas.microsoft.com/office/powerpoint/2010/main" val="26059426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0099"/>
                </a:solidFill>
                <a:latin typeface="+mn-lt"/>
              </a:rPr>
              <a:t>Вопросы:</a:t>
            </a:r>
            <a:endParaRPr lang="ru-RU" b="1" dirty="0">
              <a:solidFill>
                <a:srgbClr val="000099"/>
              </a:solidFill>
              <a:latin typeface="+mn-lt"/>
            </a:endParaRPr>
          </a:p>
        </p:txBody>
      </p:sp>
      <p:sp>
        <p:nvSpPr>
          <p:cNvPr id="3" name="Объект 2"/>
          <p:cNvSpPr>
            <a:spLocks noGrp="1"/>
          </p:cNvSpPr>
          <p:nvPr>
            <p:ph idx="1"/>
          </p:nvPr>
        </p:nvSpPr>
        <p:spPr/>
        <p:txBody>
          <a:bodyPr>
            <a:normAutofit/>
          </a:bodyPr>
          <a:lstStyle/>
          <a:p>
            <a:pPr marL="0" indent="0">
              <a:buNone/>
            </a:pPr>
            <a:r>
              <a:rPr lang="ru-RU" b="1" dirty="0" smtClean="0"/>
              <a:t>1. Своими словами объясните, что такое путь в графе.</a:t>
            </a:r>
          </a:p>
          <a:p>
            <a:pPr marL="0" indent="0">
              <a:buNone/>
            </a:pPr>
            <a:r>
              <a:rPr lang="ru-RU" b="1" dirty="0" smtClean="0"/>
              <a:t>2. Объясните, что такое цепь.</a:t>
            </a:r>
          </a:p>
          <a:p>
            <a:pPr marL="0" indent="0">
              <a:buNone/>
            </a:pPr>
            <a:r>
              <a:rPr lang="ru-RU" b="1" dirty="0" smtClean="0"/>
              <a:t>3. Может ли в цепи рёбер быть больше, чем вершин?</a:t>
            </a:r>
          </a:p>
          <a:p>
            <a:pPr marL="0" indent="0">
              <a:buNone/>
            </a:pPr>
            <a:r>
              <a:rPr lang="ru-RU" b="1" dirty="0" smtClean="0"/>
              <a:t>4. Объясните, что такое цикл.</a:t>
            </a:r>
          </a:p>
          <a:p>
            <a:pPr marL="0" indent="0">
              <a:buNone/>
            </a:pPr>
            <a:r>
              <a:rPr lang="ru-RU" b="1" dirty="0" smtClean="0"/>
              <a:t>5. Может ли в цикле рёбер быть меньше, чем вершин?</a:t>
            </a:r>
          </a:p>
          <a:p>
            <a:pPr marL="0" indent="0">
              <a:buNone/>
            </a:pPr>
            <a:r>
              <a:rPr lang="ru-RU" b="1" dirty="0" smtClean="0"/>
              <a:t>6. Какой граф называют связным?</a:t>
            </a:r>
          </a:p>
          <a:p>
            <a:pPr marL="0" indent="0">
              <a:buNone/>
            </a:pPr>
            <a:endParaRPr lang="ru-RU" b="1" dirty="0"/>
          </a:p>
        </p:txBody>
      </p:sp>
    </p:spTree>
    <p:extLst>
      <p:ext uri="{BB962C8B-B14F-4D97-AF65-F5344CB8AC3E}">
        <p14:creationId xmlns:p14="http://schemas.microsoft.com/office/powerpoint/2010/main" val="740014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867228" y="737054"/>
            <a:ext cx="10515600" cy="4351338"/>
          </a:xfrm>
        </p:spPr>
        <p:txBody>
          <a:bodyPr>
            <a:normAutofit/>
          </a:bodyPr>
          <a:lstStyle/>
          <a:p>
            <a:pPr marL="0" indent="0" algn="ctr">
              <a:buNone/>
            </a:pPr>
            <a:endParaRPr lang="ru-RU" sz="4000"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marL="0" indent="0" algn="ctr">
              <a:lnSpc>
                <a:spcPct val="150000"/>
              </a:lnSpc>
              <a:buNone/>
            </a:pPr>
            <a:r>
              <a:rPr lang="ru-RU" sz="4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Классная работа</a:t>
            </a:r>
          </a:p>
          <a:p>
            <a:pPr marL="0" indent="0" algn="ctr">
              <a:lnSpc>
                <a:spcPct val="150000"/>
              </a:lnSpc>
              <a:buNone/>
            </a:pPr>
            <a:r>
              <a:rPr lang="ru-RU" sz="4000" b="1" dirty="0" smtClean="0">
                <a:solidFill>
                  <a:srgbClr val="000099"/>
                </a:solidFill>
                <a:latin typeface="Verdana" panose="020B0604030504040204" pitchFamily="34" charset="0"/>
                <a:ea typeface="Verdana" panose="020B0604030504040204" pitchFamily="34" charset="0"/>
                <a:cs typeface="Verdana" panose="020B0604030504040204" pitchFamily="34" charset="0"/>
              </a:rPr>
              <a:t> Задача о Кёнигсбергских мостах, эйлеровы пути и эйлеровы графы</a:t>
            </a:r>
            <a:endParaRPr lang="ru-RU" sz="4000" b="1" dirty="0">
              <a:solidFill>
                <a:srgbClr val="000099"/>
              </a:solidFill>
            </a:endParaRPr>
          </a:p>
        </p:txBody>
      </p:sp>
      <p:sp>
        <p:nvSpPr>
          <p:cNvPr id="6" name="Прямоугольник 5"/>
          <p:cNvSpPr/>
          <p:nvPr/>
        </p:nvSpPr>
        <p:spPr>
          <a:xfrm>
            <a:off x="8136929" y="565835"/>
            <a:ext cx="2739854" cy="646331"/>
          </a:xfrm>
          <a:prstGeom prst="rect">
            <a:avLst/>
          </a:prstGeom>
        </p:spPr>
        <p:txBody>
          <a:bodyPr wrap="none">
            <a:spAutoFit/>
          </a:bodyPr>
          <a:lstStyle/>
          <a:p>
            <a:pPr lvl="0" algn="ctr">
              <a:lnSpc>
                <a:spcPct val="90000"/>
              </a:lnSpc>
              <a:spcBef>
                <a:spcPts val="1000"/>
              </a:spcBef>
            </a:pPr>
            <a:r>
              <a:rPr lang="ru-RU" sz="4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r>
              <a:rPr lang="ru-RU" sz="4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12. 23</a:t>
            </a:r>
            <a:endParaRPr lang="ru-RU" sz="4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105900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348343" y="170995"/>
            <a:ext cx="11582399" cy="6157233"/>
          </a:xfrm>
        </p:spPr>
        <p:txBody>
          <a:bodyPr>
            <a:normAutofit fontScale="92500"/>
          </a:bodyPr>
          <a:lstStyle/>
          <a:p>
            <a:pPr marL="0" indent="0">
              <a:buNone/>
            </a:pPr>
            <a:r>
              <a:rPr lang="ru-RU" sz="3200" b="1" dirty="0" smtClean="0"/>
              <a:t>Представим себе, что мы не рисуем какой-то </a:t>
            </a:r>
            <a:r>
              <a:rPr lang="ru-RU" sz="3200" b="1" dirty="0" smtClean="0">
                <a:solidFill>
                  <a:srgbClr val="000099"/>
                </a:solidFill>
              </a:rPr>
              <a:t>связный граф </a:t>
            </a:r>
            <a:r>
              <a:rPr lang="ru-RU" sz="3200" b="1" dirty="0" smtClean="0"/>
              <a:t>карандашом, а выкладываем с помощью нитки, начав с какой-то вершины. </a:t>
            </a:r>
          </a:p>
          <a:p>
            <a:pPr marL="0" indent="0">
              <a:buNone/>
            </a:pPr>
            <a:r>
              <a:rPr lang="ru-RU" sz="3200" b="1" dirty="0" smtClean="0"/>
              <a:t>Промежуточные вершины мы «проходим» насквозь: нитка входит в вершину и выходит из неё. </a:t>
            </a:r>
          </a:p>
          <a:p>
            <a:pPr marL="0" indent="0">
              <a:buNone/>
            </a:pPr>
            <a:r>
              <a:rPr lang="ru-RU" sz="3200" b="1" dirty="0" smtClean="0"/>
              <a:t>При этом к степени вершины добавляется число 2. </a:t>
            </a:r>
          </a:p>
          <a:p>
            <a:pPr marL="0" indent="0">
              <a:buNone/>
            </a:pPr>
            <a:r>
              <a:rPr lang="ru-RU" sz="3200" b="1" dirty="0" smtClean="0"/>
              <a:t>Значит, любая промежуточная вершина будет иметь чётную степень. </a:t>
            </a:r>
          </a:p>
          <a:p>
            <a:pPr marL="0" indent="0">
              <a:buNone/>
            </a:pPr>
            <a:r>
              <a:rPr lang="ru-RU" sz="3200" b="1" dirty="0" smtClean="0"/>
              <a:t>Исключение могут составлять только две вершины — начальная и конечная. Если они различны, то их степени нечётны (один конец нитки в начальной вершине, а другой — в конечной).</a:t>
            </a:r>
          </a:p>
          <a:p>
            <a:pPr marL="0" indent="0">
              <a:buNone/>
            </a:pPr>
            <a:r>
              <a:rPr lang="ru-RU" sz="3200" b="1" dirty="0" smtClean="0"/>
              <a:t>Получается, что если </a:t>
            </a:r>
            <a:r>
              <a:rPr lang="ru-RU" sz="3200" b="1" dirty="0" smtClean="0">
                <a:solidFill>
                  <a:srgbClr val="000099"/>
                </a:solidFill>
              </a:rPr>
              <a:t>в связном графе </a:t>
            </a:r>
            <a:r>
              <a:rPr lang="ru-RU" sz="3200" b="1" u="sng" dirty="0" smtClean="0"/>
              <a:t>больше чем две вершины                       с нечётной степенью, то такой граф одной ниткой не выложить</a:t>
            </a:r>
            <a:r>
              <a:rPr lang="ru-RU" sz="3200" b="1" dirty="0" smtClean="0"/>
              <a:t>.</a:t>
            </a:r>
          </a:p>
          <a:p>
            <a:endParaRPr lang="ru-RU" dirty="0"/>
          </a:p>
        </p:txBody>
      </p:sp>
    </p:spTree>
    <p:extLst>
      <p:ext uri="{BB962C8B-B14F-4D97-AF65-F5344CB8AC3E}">
        <p14:creationId xmlns:p14="http://schemas.microsoft.com/office/powerpoint/2010/main" val="25573602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3743" y="0"/>
            <a:ext cx="11658600" cy="1570718"/>
          </a:xfrm>
        </p:spPr>
        <p:txBody>
          <a:bodyPr>
            <a:noAutofit/>
          </a:bodyPr>
          <a:lstStyle/>
          <a:p>
            <a:pPr marL="0" indent="0">
              <a:buNone/>
            </a:pPr>
            <a:r>
              <a:rPr lang="ru-RU" b="1" dirty="0" smtClean="0"/>
              <a:t>На рисунке 33 показаны три графа из ниток. </a:t>
            </a:r>
          </a:p>
          <a:p>
            <a:pPr marL="0" indent="0">
              <a:buNone/>
            </a:pPr>
            <a:r>
              <a:rPr lang="ru-RU" b="1" dirty="0" smtClean="0"/>
              <a:t>Первые два удалось выложить одной ниткой, а третий — нет. </a:t>
            </a:r>
          </a:p>
          <a:p>
            <a:pPr marL="0" indent="0">
              <a:buNone/>
            </a:pPr>
            <a:r>
              <a:rPr lang="ru-RU" b="1" dirty="0" smtClean="0"/>
              <a:t>Потребовалось две нитки.</a:t>
            </a:r>
            <a:endParaRPr lang="ru-RU" b="1" dirty="0"/>
          </a:p>
        </p:txBody>
      </p:sp>
      <p:pic>
        <p:nvPicPr>
          <p:cNvPr id="6" name="Рисунок 5"/>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Effect>
                      <a14:brightnessContrast bright="20000" contrast="20000"/>
                    </a14:imgEffect>
                  </a14:imgLayer>
                </a14:imgProps>
              </a:ext>
            </a:extLst>
          </a:blip>
          <a:srcRect t="7895" r="6386"/>
          <a:stretch/>
        </p:blipFill>
        <p:spPr>
          <a:xfrm>
            <a:off x="1055579" y="1770743"/>
            <a:ext cx="10425221" cy="4910872"/>
          </a:xfrm>
          <a:prstGeom prst="rect">
            <a:avLst/>
          </a:prstGeom>
        </p:spPr>
      </p:pic>
    </p:spTree>
    <p:extLst>
      <p:ext uri="{BB962C8B-B14F-4D97-AF65-F5344CB8AC3E}">
        <p14:creationId xmlns:p14="http://schemas.microsoft.com/office/powerpoint/2010/main" val="30156391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156481"/>
            <a:ext cx="11292114" cy="1120775"/>
          </a:xfrm>
          <a:solidFill>
            <a:schemeClr val="accent2">
              <a:lumMod val="20000"/>
              <a:lumOff val="80000"/>
            </a:schemeClr>
          </a:solidFill>
        </p:spPr>
        <p:txBody>
          <a:bodyPr>
            <a:noAutofit/>
          </a:bodyPr>
          <a:lstStyle/>
          <a:p>
            <a:pPr marL="0" indent="0">
              <a:buNone/>
            </a:pPr>
            <a:r>
              <a:rPr lang="ru-RU" sz="3200" b="1" dirty="0" smtClean="0">
                <a:solidFill>
                  <a:srgbClr val="000099"/>
                </a:solidFill>
              </a:rPr>
              <a:t>Эйлеров граф </a:t>
            </a:r>
            <a:r>
              <a:rPr lang="ru-RU" sz="3200" b="1" dirty="0" smtClean="0"/>
              <a:t>— это граф, в котором существует </a:t>
            </a:r>
            <a:r>
              <a:rPr lang="ru-RU" sz="3200" b="1" dirty="0" smtClean="0">
                <a:solidFill>
                  <a:srgbClr val="000099"/>
                </a:solidFill>
              </a:rPr>
              <a:t>эйлеров путь</a:t>
            </a:r>
            <a:r>
              <a:rPr lang="ru-RU" sz="3200" b="1" dirty="0" smtClean="0"/>
              <a:t>, то есть путь, проходящий ровно один раз по каждому ребру. </a:t>
            </a:r>
            <a:endParaRPr lang="ru-RU" sz="3200" b="1" dirty="0"/>
          </a:p>
        </p:txBody>
      </p:sp>
      <p:pic>
        <p:nvPicPr>
          <p:cNvPr id="4" name="Рисунок 3"/>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Effect>
                      <a14:brightnessContrast bright="20000" contrast="20000"/>
                    </a14:imgEffect>
                  </a14:imgLayer>
                </a14:imgProps>
              </a:ext>
            </a:extLst>
          </a:blip>
          <a:srcRect t="7895" r="6386"/>
          <a:stretch/>
        </p:blipFill>
        <p:spPr>
          <a:xfrm>
            <a:off x="1456704" y="2184673"/>
            <a:ext cx="8930250" cy="4206656"/>
          </a:xfrm>
          <a:prstGeom prst="rect">
            <a:avLst/>
          </a:prstGeom>
        </p:spPr>
      </p:pic>
      <p:sp>
        <p:nvSpPr>
          <p:cNvPr id="5" name="Прямоугольник 4"/>
          <p:cNvSpPr/>
          <p:nvPr/>
        </p:nvSpPr>
        <p:spPr>
          <a:xfrm>
            <a:off x="522514" y="1233491"/>
            <a:ext cx="11146971" cy="830997"/>
          </a:xfrm>
          <a:prstGeom prst="rect">
            <a:avLst/>
          </a:prstGeom>
        </p:spPr>
        <p:txBody>
          <a:bodyPr wrap="square">
            <a:spAutoFit/>
          </a:bodyPr>
          <a:lstStyle/>
          <a:p>
            <a:r>
              <a:rPr lang="ru-RU" sz="2400" b="1" dirty="0" smtClean="0"/>
              <a:t>Таким образом, графы на рисунках 33, а и 33, б эйлеровы, а граф на рисунке 33, в не является эйлеровым.</a:t>
            </a:r>
            <a:endParaRPr lang="ru-RU" sz="2400" b="1" dirty="0"/>
          </a:p>
        </p:txBody>
      </p:sp>
    </p:spTree>
    <p:extLst>
      <p:ext uri="{BB962C8B-B14F-4D97-AF65-F5344CB8AC3E}">
        <p14:creationId xmlns:p14="http://schemas.microsoft.com/office/powerpoint/2010/main" val="22370477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88256" y="287111"/>
            <a:ext cx="11629572" cy="1570717"/>
          </a:xfrm>
        </p:spPr>
        <p:txBody>
          <a:bodyPr/>
          <a:lstStyle/>
          <a:p>
            <a:pPr marL="0" indent="0">
              <a:buNone/>
            </a:pPr>
            <a:r>
              <a:rPr lang="ru-RU" b="1" dirty="0" smtClean="0"/>
              <a:t>Название «эйлеров» объяснить легко. </a:t>
            </a:r>
          </a:p>
          <a:p>
            <a:pPr marL="0" indent="0">
              <a:buNone/>
            </a:pPr>
            <a:r>
              <a:rPr lang="ru-RU" b="1" dirty="0" smtClean="0"/>
              <a:t>По сути, мы доказали теорему, которую задолго до нас доказал </a:t>
            </a:r>
            <a:r>
              <a:rPr lang="ru-RU" b="1" dirty="0" smtClean="0">
                <a:solidFill>
                  <a:srgbClr val="000099"/>
                </a:solidFill>
              </a:rPr>
              <a:t>Леонард Эйлер</a:t>
            </a:r>
            <a:r>
              <a:rPr lang="ru-RU" b="1" dirty="0" smtClean="0"/>
              <a:t> , решая знаменитую задачу о семи Кёнигсбергских мостах.</a:t>
            </a:r>
            <a:endParaRPr lang="ru-RU" b="1" dirty="0"/>
          </a:p>
        </p:txBody>
      </p:sp>
      <p:pic>
        <p:nvPicPr>
          <p:cNvPr id="4" name="Рисунок 3"/>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l="3913" t="5005" r="5698" b="3042"/>
          <a:stretch/>
        </p:blipFill>
        <p:spPr>
          <a:xfrm>
            <a:off x="6284686" y="1735770"/>
            <a:ext cx="5428343" cy="4730318"/>
          </a:xfrm>
          <a:prstGeom prst="rect">
            <a:avLst/>
          </a:prstGeom>
        </p:spPr>
      </p:pic>
      <p:sp>
        <p:nvSpPr>
          <p:cNvPr id="5" name="Прямоугольник 4"/>
          <p:cNvSpPr/>
          <p:nvPr/>
        </p:nvSpPr>
        <p:spPr>
          <a:xfrm>
            <a:off x="464456" y="1843790"/>
            <a:ext cx="5457372" cy="4154984"/>
          </a:xfrm>
          <a:prstGeom prst="rect">
            <a:avLst/>
          </a:prstGeom>
          <a:solidFill>
            <a:schemeClr val="accent2">
              <a:lumMod val="20000"/>
              <a:lumOff val="80000"/>
            </a:schemeClr>
          </a:solidFill>
        </p:spPr>
        <p:txBody>
          <a:bodyPr wrap="square">
            <a:spAutoFit/>
          </a:bodyPr>
          <a:lstStyle/>
          <a:p>
            <a:pPr marR="12700">
              <a:spcAft>
                <a:spcPts val="2365"/>
              </a:spcAft>
            </a:pPr>
            <a:r>
              <a:rPr lang="ru-RU" sz="2400" b="0" i="0" u="none" strike="noStrike" spc="0" dirty="0" smtClean="0">
                <a:solidFill>
                  <a:srgbClr val="000000"/>
                </a:solidFill>
                <a:effectLst/>
                <a:latin typeface="Franklin Gothic Demi" panose="020B0703020102020204" pitchFamily="34" charset="0"/>
                <a:ea typeface="Franklin Gothic Demi" panose="020B0703020102020204" pitchFamily="34" charset="0"/>
                <a:cs typeface="Franklin Gothic Demi" panose="020B0703020102020204" pitchFamily="34" charset="0"/>
              </a:rPr>
              <a:t>Леонард Эйлер — великий математик. Эйлер родился в Швейцарии в 1707 г.                    В 1727 г. Эйлер приехал в Санкт-Петербург. Вклад Эйлера в мировую математику огромен и неоценим.                            В Рос­сии Эйлер принимал участие                              в создании университета при Петербургской академии наук, писал учебники, возглавлял работу по созданию первого географического атласа России.</a:t>
            </a:r>
            <a:endParaRPr lang="ru-RU" sz="2400" b="0" i="0" u="none" strike="noStrike" spc="0" dirty="0">
              <a:solidFill>
                <a:srgbClr val="000000"/>
              </a:solidFill>
              <a:effectLst/>
              <a:latin typeface="Franklin Gothic Demi" panose="020B0703020102020204" pitchFamily="34" charset="0"/>
              <a:ea typeface="Franklin Gothic Demi" panose="020B0703020102020204" pitchFamily="34" charset="0"/>
              <a:cs typeface="Franklin Gothic Demi" panose="020B0703020102020204" pitchFamily="34" charset="0"/>
            </a:endParaRPr>
          </a:p>
        </p:txBody>
      </p:sp>
    </p:spTree>
    <p:extLst>
      <p:ext uri="{BB962C8B-B14F-4D97-AF65-F5344CB8AC3E}">
        <p14:creationId xmlns:p14="http://schemas.microsoft.com/office/powerpoint/2010/main" val="1853372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2229" y="4296229"/>
            <a:ext cx="11727542" cy="2423885"/>
          </a:xfrm>
        </p:spPr>
        <p:txBody>
          <a:bodyPr>
            <a:normAutofit fontScale="92500" lnSpcReduction="10000"/>
          </a:bodyPr>
          <a:lstStyle/>
          <a:p>
            <a:pPr marL="0" indent="0">
              <a:buNone/>
            </a:pPr>
            <a:r>
              <a:rPr lang="ru-RU" sz="3300" b="1" dirty="0" smtClean="0"/>
              <a:t>В старинном городе Кёнигсберге (ныне Калининград) семь мостов через реку Преголя, которую во времена Эйлера называли Прегель (рис. 34). Древняя городская легенда гласила, что тот, кто сумеет обойти весь город, ровно по разу побывав на каждом из семи мостов, обретёт счастье и богатство. Кто только ни пытался это сделать, но никому не удавалось.</a:t>
            </a:r>
          </a:p>
          <a:p>
            <a:endParaRPr lang="ru-RU" dirty="0"/>
          </a:p>
        </p:txBody>
      </p:sp>
      <p:pic>
        <p:nvPicPr>
          <p:cNvPr id="4" name="Рисунок 3"/>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l="9184" t="4191"/>
          <a:stretch/>
        </p:blipFill>
        <p:spPr>
          <a:xfrm>
            <a:off x="1422398" y="116113"/>
            <a:ext cx="9695543" cy="4138715"/>
          </a:xfrm>
          <a:prstGeom prst="rect">
            <a:avLst/>
          </a:prstGeom>
        </p:spPr>
      </p:pic>
    </p:spTree>
    <p:extLst>
      <p:ext uri="{BB962C8B-B14F-4D97-AF65-F5344CB8AC3E}">
        <p14:creationId xmlns:p14="http://schemas.microsoft.com/office/powerpoint/2010/main" val="31516329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1201" y="4717145"/>
            <a:ext cx="11175999" cy="1741714"/>
          </a:xfrm>
        </p:spPr>
        <p:txBody>
          <a:bodyPr>
            <a:normAutofit/>
          </a:bodyPr>
          <a:lstStyle/>
          <a:p>
            <a:pPr marL="0" indent="0">
              <a:buNone/>
            </a:pPr>
            <a:r>
              <a:rPr lang="ru-RU" sz="3300" b="1" dirty="0" smtClean="0"/>
              <a:t> </a:t>
            </a:r>
            <a:r>
              <a:rPr lang="ru-RU" sz="3300" b="1" dirty="0" smtClean="0">
                <a:solidFill>
                  <a:srgbClr val="000099"/>
                </a:solidFill>
              </a:rPr>
              <a:t>Леонард Эйлер </a:t>
            </a:r>
            <a:r>
              <a:rPr lang="ru-RU" sz="3300" b="1" dirty="0" smtClean="0"/>
              <a:t>доказал, что пройти по каждому из семи мостов ровно один раз невозможно, откуда бы путник ни начинал свой путь. </a:t>
            </a:r>
          </a:p>
          <a:p>
            <a:endParaRPr lang="ru-RU" dirty="0"/>
          </a:p>
        </p:txBody>
      </p:sp>
      <p:pic>
        <p:nvPicPr>
          <p:cNvPr id="4" name="Рисунок 3"/>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Lst>
          </a:blip>
          <a:srcRect l="9184" t="4191"/>
          <a:stretch/>
        </p:blipFill>
        <p:spPr>
          <a:xfrm>
            <a:off x="1422398" y="116113"/>
            <a:ext cx="9695543" cy="4138715"/>
          </a:xfrm>
          <a:prstGeom prst="rect">
            <a:avLst/>
          </a:prstGeom>
        </p:spPr>
      </p:pic>
    </p:spTree>
    <p:extLst>
      <p:ext uri="{BB962C8B-B14F-4D97-AF65-F5344CB8AC3E}">
        <p14:creationId xmlns:p14="http://schemas.microsoft.com/office/powerpoint/2010/main" val="155042586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TotalTime>
  <Words>726</Words>
  <Application>Microsoft Office PowerPoint</Application>
  <PresentationFormat>Широкоэкранный</PresentationFormat>
  <Paragraphs>54</Paragraphs>
  <Slides>17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Arial</vt:lpstr>
      <vt:lpstr>Calibri</vt:lpstr>
      <vt:lpstr>Calibri Light</vt:lpstr>
      <vt:lpstr>Franklin Gothic Demi</vt:lpstr>
      <vt:lpstr>Verdana</vt:lpstr>
      <vt:lpstr>Тема Office</vt:lpstr>
      <vt:lpstr>Урок 22</vt:lpstr>
      <vt:lpstr>Вопросы: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 классе:</vt:lpstr>
      <vt:lpstr>Презентация PowerPoint</vt:lpstr>
      <vt:lpstr>Презентация PowerPoint</vt:lpstr>
      <vt:lpstr>Презентация PowerPoint</vt:lpstr>
      <vt:lpstr>Дома:</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22</dc:title>
  <dc:creator>1</dc:creator>
  <cp:lastModifiedBy>1</cp:lastModifiedBy>
  <cp:revision>12</cp:revision>
  <dcterms:created xsi:type="dcterms:W3CDTF">2024-01-07T16:08:04Z</dcterms:created>
  <dcterms:modified xsi:type="dcterms:W3CDTF">2024-01-08T04:57:32Z</dcterms:modified>
</cp:coreProperties>
</file>