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2" r:id="rId25"/>
    <p:sldId id="283" r:id="rId26"/>
    <p:sldId id="27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6" d="100"/>
          <a:sy n="66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508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884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7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35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6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813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10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32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07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633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4B638-2338-45D7-8D7E-BAB615B34FF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9FB8D-8BD6-4016-B9BC-D225E42C5A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005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1085" y="1499735"/>
            <a:ext cx="9144000" cy="1040265"/>
          </a:xfrm>
        </p:spPr>
        <p:txBody>
          <a:bodyPr/>
          <a:lstStyle/>
          <a:p>
            <a:r>
              <a:rPr lang="ru-RU" b="1" dirty="0" smtClean="0">
                <a:latin typeface="+mn-lt"/>
              </a:rPr>
              <a:t>Урок 23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2686" y="2803752"/>
            <a:ext cx="9144000" cy="105704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Вероятность и статистика 8 класс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57260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606425"/>
            <a:ext cx="11538857" cy="699861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Контрпример</a:t>
            </a:r>
            <a:r>
              <a:rPr lang="ru-RU" sz="4000" b="1" dirty="0" smtClean="0"/>
              <a:t> — пример, противоречащий утверждению. </a:t>
            </a:r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885" y="212357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/>
              <a:t>Контрпримером к утверждению а)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/>
              <a:t>«У </a:t>
            </a:r>
            <a:r>
              <a:rPr lang="ru-RU" sz="2800" b="1" dirty="0" smtClean="0">
                <a:solidFill>
                  <a:srgbClr val="000099"/>
                </a:solidFill>
              </a:rPr>
              <a:t>всех</a:t>
            </a:r>
            <a:r>
              <a:rPr lang="ru-RU" sz="2800" b="1" dirty="0" smtClean="0"/>
              <a:t> кошек чёрная шерсть» служит кошка любого другого цвета, например рыжая.</a:t>
            </a:r>
            <a:endParaRPr lang="ru-RU" sz="2800" b="1" dirty="0"/>
          </a:p>
        </p:txBody>
      </p:sp>
      <p:pic>
        <p:nvPicPr>
          <p:cNvPr id="1026" name="Picture 2" descr="image6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494" y="1781183"/>
            <a:ext cx="3882334" cy="3063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64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6" y="435429"/>
            <a:ext cx="11611429" cy="5668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Чтобы опровергнуть утверждение, содержащее вспомогательные слова </a:t>
            </a:r>
            <a:r>
              <a:rPr lang="ru-RU" sz="3200" b="1" dirty="0" smtClean="0">
                <a:solidFill>
                  <a:srgbClr val="000099"/>
                </a:solidFill>
              </a:rPr>
              <a:t>«ни один», «никакой» </a:t>
            </a:r>
            <a:r>
              <a:rPr lang="ru-RU" sz="3200" b="1" dirty="0" smtClean="0"/>
              <a:t>или </a:t>
            </a:r>
            <a:r>
              <a:rPr lang="ru-RU" sz="3200" b="1" dirty="0" smtClean="0">
                <a:solidFill>
                  <a:srgbClr val="000099"/>
                </a:solidFill>
              </a:rPr>
              <a:t>«не существует», </a:t>
            </a:r>
            <a:r>
              <a:rPr lang="ru-RU" sz="3200" b="1" dirty="0" smtClean="0"/>
              <a:t>тоже достаточно контрпримера.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Утверждение д) </a:t>
            </a:r>
            <a:r>
              <a:rPr lang="ru-RU" sz="3200" b="1" dirty="0" smtClean="0">
                <a:solidFill>
                  <a:srgbClr val="000099"/>
                </a:solidFill>
              </a:rPr>
              <a:t>«</a:t>
            </a:r>
            <a:r>
              <a:rPr lang="ru-RU" sz="3200" b="1" u="sng" dirty="0" smtClean="0">
                <a:solidFill>
                  <a:srgbClr val="000099"/>
                </a:solidFill>
              </a:rPr>
              <a:t>Ни одна </a:t>
            </a:r>
            <a:r>
              <a:rPr lang="ru-RU" sz="3200" b="1" dirty="0" smtClean="0">
                <a:solidFill>
                  <a:srgbClr val="000099"/>
                </a:solidFill>
              </a:rPr>
              <a:t>птица не живёт в городе» </a:t>
            </a:r>
            <a:r>
              <a:rPr lang="ru-RU" sz="3200" b="1" dirty="0" smtClean="0"/>
              <a:t>является ложным высказыванием.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Чтобы это показать, достаточно вспомнить, что на улицах городов есть голуби и воробьи.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06627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528" y="185510"/>
            <a:ext cx="11498943" cy="65055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Если утверждение содержит слова </a:t>
            </a:r>
            <a:r>
              <a:rPr lang="ru-RU" sz="3200" b="1" dirty="0" smtClean="0">
                <a:solidFill>
                  <a:srgbClr val="000099"/>
                </a:solidFill>
              </a:rPr>
              <a:t>«существует», «какой-то», «некоторые», «хотя бы один», «найдётся» </a:t>
            </a:r>
            <a:r>
              <a:rPr lang="ru-RU" sz="3200" b="1" dirty="0" smtClean="0"/>
              <a:t>ит. п., то показать истинность этого утверждения можно с помощью примера.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Например, утверждение в) </a:t>
            </a:r>
            <a:r>
              <a:rPr lang="ru-RU" sz="3200" b="1" dirty="0" smtClean="0">
                <a:solidFill>
                  <a:srgbClr val="000099"/>
                </a:solidFill>
              </a:rPr>
              <a:t>«</a:t>
            </a:r>
            <a:r>
              <a:rPr lang="ru-RU" sz="3200" b="1" u="sng" dirty="0" smtClean="0">
                <a:solidFill>
                  <a:srgbClr val="000099"/>
                </a:solidFill>
              </a:rPr>
              <a:t>Существуют</a:t>
            </a:r>
            <a:r>
              <a:rPr lang="ru-RU" sz="3200" b="1" dirty="0" smtClean="0">
                <a:solidFill>
                  <a:srgbClr val="000099"/>
                </a:solidFill>
              </a:rPr>
              <a:t> медведи, живущие за Полярным кругом»</a:t>
            </a:r>
            <a:r>
              <a:rPr lang="ru-RU" sz="3200" b="1" dirty="0" smtClean="0"/>
              <a:t> истинно, потому что белые медведи действительно живут за Полярным кругом.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Утверждение г) </a:t>
            </a:r>
            <a:r>
              <a:rPr lang="ru-RU" sz="3200" b="1" dirty="0" smtClean="0">
                <a:solidFill>
                  <a:srgbClr val="000099"/>
                </a:solidFill>
              </a:rPr>
              <a:t>«</a:t>
            </a:r>
            <a:r>
              <a:rPr lang="ru-RU" sz="3200" b="1" u="sng" dirty="0" smtClean="0">
                <a:solidFill>
                  <a:srgbClr val="000099"/>
                </a:solidFill>
              </a:rPr>
              <a:t>Некоторые</a:t>
            </a:r>
            <a:r>
              <a:rPr lang="ru-RU" sz="3200" b="1" dirty="0" smtClean="0">
                <a:solidFill>
                  <a:srgbClr val="000099"/>
                </a:solidFill>
              </a:rPr>
              <a:t> птицы живут в городе» </a:t>
            </a:r>
            <a:r>
              <a:rPr lang="ru-RU" sz="3200" b="1" dirty="0" smtClean="0"/>
              <a:t>тоже истинно.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51470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0268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+mn-lt"/>
              </a:rPr>
              <a:t>ПРИМЕР 3. </a:t>
            </a: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Рассмотрим неравенство 25 + х &lt; 38.</a:t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Истинны или ложны утверждения?</a:t>
            </a:r>
            <a:br>
              <a:rPr lang="ru-RU" sz="3200" b="1" dirty="0" smtClean="0"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5600" y="2014310"/>
            <a:ext cx="11480800" cy="38784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а) «</a:t>
            </a:r>
            <a:r>
              <a:rPr lang="ru-RU" b="1" dirty="0" smtClean="0">
                <a:solidFill>
                  <a:srgbClr val="000099"/>
                </a:solidFill>
              </a:rPr>
              <a:t>Любое</a:t>
            </a:r>
            <a:r>
              <a:rPr lang="ru-RU" b="1" dirty="0" smtClean="0"/>
              <a:t> значение х удовлетворяет этому неравенству».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б)</a:t>
            </a:r>
            <a:r>
              <a:rPr lang="ru-RU" b="1" dirty="0"/>
              <a:t> </a:t>
            </a:r>
            <a:r>
              <a:rPr lang="ru-RU" b="1" dirty="0" smtClean="0"/>
              <a:t>«</a:t>
            </a:r>
            <a:r>
              <a:rPr lang="ru-RU" b="1" dirty="0" smtClean="0">
                <a:solidFill>
                  <a:srgbClr val="000099"/>
                </a:solidFill>
              </a:rPr>
              <a:t>Ни одно </a:t>
            </a:r>
            <a:r>
              <a:rPr lang="ru-RU" b="1" dirty="0" smtClean="0"/>
              <a:t>значение х не удовлетворяет этому неравенству».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в) «</a:t>
            </a:r>
            <a:r>
              <a:rPr lang="ru-RU" b="1" dirty="0" smtClean="0">
                <a:solidFill>
                  <a:srgbClr val="000099"/>
                </a:solidFill>
              </a:rPr>
              <a:t>Существует </a:t>
            </a:r>
            <a:r>
              <a:rPr lang="ru-RU" b="1" dirty="0" smtClean="0"/>
              <a:t>число, которое является решением этого неравенства».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г) «</a:t>
            </a:r>
            <a:r>
              <a:rPr lang="ru-RU" b="1" dirty="0" smtClean="0">
                <a:solidFill>
                  <a:srgbClr val="000099"/>
                </a:solidFill>
              </a:rPr>
              <a:t>Некоторые</a:t>
            </a:r>
            <a:r>
              <a:rPr lang="ru-RU" b="1" dirty="0" smtClean="0"/>
              <a:t> числа являются решением этого неравенства».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7137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756" y="3105490"/>
            <a:ext cx="11542487" cy="375251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Утверждения а) и б) ложны. </a:t>
            </a:r>
          </a:p>
          <a:p>
            <a:pPr marL="0" indent="0">
              <a:buNone/>
            </a:pPr>
            <a:r>
              <a:rPr lang="ru-RU" b="1" dirty="0" smtClean="0"/>
              <a:t>Достаточно привести контрпримеры. </a:t>
            </a:r>
          </a:p>
          <a:p>
            <a:pPr marL="0" indent="0">
              <a:buNone/>
            </a:pPr>
            <a:r>
              <a:rPr lang="ru-RU" b="1" dirty="0" smtClean="0"/>
              <a:t>Для утверждения а) контрпримером является, например, значение х = 13. </a:t>
            </a:r>
          </a:p>
          <a:p>
            <a:pPr marL="0" indent="0">
              <a:buNone/>
            </a:pPr>
            <a:r>
              <a:rPr lang="ru-RU" b="1" dirty="0" smtClean="0"/>
              <a:t>В качестве контрпримера к утверждению б) можно взять значение х = 0.</a:t>
            </a:r>
          </a:p>
          <a:p>
            <a:pPr marL="0" indent="0">
              <a:buNone/>
            </a:pPr>
            <a:r>
              <a:rPr lang="ru-RU" b="1" dirty="0" smtClean="0"/>
              <a:t>Утверждения в) и г) истинны. </a:t>
            </a:r>
          </a:p>
          <a:p>
            <a:pPr marL="0" indent="0">
              <a:buNone/>
            </a:pPr>
            <a:r>
              <a:rPr lang="ru-RU" b="1" dirty="0" smtClean="0"/>
              <a:t>Чтобы это обосновать, достаточно привести примеры решений неравенства. </a:t>
            </a:r>
          </a:p>
          <a:p>
            <a:pPr marL="0" indent="0">
              <a:buNone/>
            </a:pPr>
            <a:r>
              <a:rPr lang="ru-RU" b="1" dirty="0" smtClean="0"/>
              <a:t>Обратите внимание: в утверждении г) спрашивается про некоторые числа. Говоря слово «некоторые», мы имеем в виду, что достаточно одного.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943" y="735165"/>
            <a:ext cx="11292114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а) «</a:t>
            </a:r>
            <a:r>
              <a:rPr lang="ru-RU" sz="2800" b="1" dirty="0">
                <a:solidFill>
                  <a:srgbClr val="000099"/>
                </a:solidFill>
              </a:rPr>
              <a:t>Любое</a:t>
            </a:r>
            <a:r>
              <a:rPr lang="ru-RU" sz="2800" b="1" dirty="0">
                <a:solidFill>
                  <a:prstClr val="black"/>
                </a:solidFill>
              </a:rPr>
              <a:t> значение х удовлетворяет этому неравенству».</a:t>
            </a:r>
          </a:p>
          <a:p>
            <a:pPr lvl="0"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б) «</a:t>
            </a:r>
            <a:r>
              <a:rPr lang="ru-RU" sz="2800" b="1" dirty="0">
                <a:solidFill>
                  <a:srgbClr val="000099"/>
                </a:solidFill>
              </a:rPr>
              <a:t>Ни одно </a:t>
            </a:r>
            <a:r>
              <a:rPr lang="ru-RU" sz="2800" b="1" dirty="0">
                <a:solidFill>
                  <a:prstClr val="black"/>
                </a:solidFill>
              </a:rPr>
              <a:t>значение х не удовлетворяет этому неравенству».</a:t>
            </a:r>
          </a:p>
          <a:p>
            <a:pPr lvl="0"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в) «</a:t>
            </a:r>
            <a:r>
              <a:rPr lang="ru-RU" sz="2800" b="1" dirty="0">
                <a:solidFill>
                  <a:srgbClr val="000099"/>
                </a:solidFill>
              </a:rPr>
              <a:t>Существует </a:t>
            </a:r>
            <a:r>
              <a:rPr lang="ru-RU" sz="2800" b="1" dirty="0">
                <a:solidFill>
                  <a:prstClr val="black"/>
                </a:solidFill>
              </a:rPr>
              <a:t>число, которое является решением этого неравенства».</a:t>
            </a:r>
          </a:p>
          <a:p>
            <a:pPr lvl="0"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г) «</a:t>
            </a:r>
            <a:r>
              <a:rPr lang="ru-RU" sz="2800" b="1" dirty="0">
                <a:solidFill>
                  <a:srgbClr val="000099"/>
                </a:solidFill>
              </a:rPr>
              <a:t>Некоторые</a:t>
            </a:r>
            <a:r>
              <a:rPr lang="ru-RU" sz="2800" b="1" dirty="0">
                <a:solidFill>
                  <a:prstClr val="black"/>
                </a:solidFill>
              </a:rPr>
              <a:t> числа являются решением этого неравенства</a:t>
            </a:r>
            <a:r>
              <a:rPr lang="ru-RU" sz="2800" b="1" dirty="0" smtClean="0">
                <a:solidFill>
                  <a:prstClr val="black"/>
                </a:solidFill>
              </a:rPr>
              <a:t>».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25405" y="117642"/>
            <a:ext cx="1989647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j-ea"/>
                <a:cs typeface="+mj-cs"/>
              </a:rPr>
              <a:t>25 + х &lt; 38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58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506311"/>
            <a:ext cx="11350171" cy="4351338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Что такое высказывание? 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Всякое ли утверждение является высказыванием?</a:t>
            </a:r>
          </a:p>
          <a:p>
            <a:pPr marL="0" indent="0">
              <a:buNone/>
            </a:pPr>
            <a:r>
              <a:rPr lang="ru-RU" sz="3200" b="1" dirty="0" smtClean="0"/>
              <a:t>3</a:t>
            </a:r>
            <a:r>
              <a:rPr lang="ru-RU" sz="3200" b="1" smtClean="0"/>
              <a:t>. </a:t>
            </a:r>
            <a:r>
              <a:rPr lang="ru-RU" sz="3200" b="1" smtClean="0"/>
              <a:t> Верно </a:t>
            </a:r>
            <a:r>
              <a:rPr lang="ru-RU" sz="3200" b="1" dirty="0" smtClean="0"/>
              <a:t>ли, что:</a:t>
            </a:r>
          </a:p>
          <a:p>
            <a:pPr marL="0" indent="0">
              <a:buNone/>
            </a:pPr>
            <a:r>
              <a:rPr lang="ru-RU" sz="3200" b="1" dirty="0" smtClean="0"/>
              <a:t>а) чтобы опровергнуть утверждение, достаточно привести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контрпример, показывающий, что утверждение может быть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ложным;</a:t>
            </a:r>
          </a:p>
          <a:p>
            <a:pPr marL="0" indent="0">
              <a:buNone/>
            </a:pPr>
            <a:r>
              <a:rPr lang="ru-RU" sz="3200" b="1" dirty="0" smtClean="0"/>
              <a:t>б) чтобы доказать утверждение, достаточно привести пример,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когда оно истинно?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183" y="639735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48675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В классе: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990943" cy="2456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Учебник стр. 95 – 96;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148, № 149, № 151,  № 153, № 155, № 157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9706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2681968"/>
            <a:ext cx="10515600" cy="12514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000099"/>
                </a:solidFill>
              </a:rPr>
              <a:t>Отрицание</a:t>
            </a:r>
            <a:endParaRPr lang="ru-RU" sz="7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5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229052"/>
            <a:ext cx="11557000" cy="2180319"/>
          </a:xfrm>
        </p:spPr>
        <p:txBody>
          <a:bodyPr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ru-RU" b="1" dirty="0" smtClean="0"/>
              <a:t>Одно из умений, которыми нужно овладеть, — это умение строить отрицание к утверждению. </a:t>
            </a:r>
          </a:p>
          <a:p>
            <a:pPr marL="0" indent="0">
              <a:buNone/>
            </a:pPr>
            <a:r>
              <a:rPr lang="ru-RU" b="1" dirty="0" smtClean="0"/>
              <a:t>Для простоты мы можем обозначать утверждения буквами.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7371" y="3039906"/>
            <a:ext cx="11437257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0000"/>
                </a:solidFill>
              </a:rPr>
              <a:t>Отрицание утверждения </a:t>
            </a:r>
            <a:r>
              <a:rPr lang="ru-RU" sz="3200" b="1" dirty="0" smtClean="0"/>
              <a:t>А — это такое утверждение В, что если А истинно, то В ложно, и наоборот, если А ложно, то В истинно.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6959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2" y="290739"/>
            <a:ext cx="11800115" cy="313826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Про отрицание утверждения А можно кратко сказать «</a:t>
            </a:r>
            <a:r>
              <a:rPr lang="ru-RU" b="1" dirty="0" smtClean="0">
                <a:solidFill>
                  <a:srgbClr val="000099"/>
                </a:solidFill>
              </a:rPr>
              <a:t>не</a:t>
            </a:r>
            <a:r>
              <a:rPr lang="ru-RU" b="1" dirty="0" smtClean="0"/>
              <a:t> А» или «</a:t>
            </a:r>
            <a:r>
              <a:rPr lang="ru-RU" b="1" dirty="0" smtClean="0">
                <a:solidFill>
                  <a:srgbClr val="000099"/>
                </a:solidFill>
              </a:rPr>
              <a:t>неверно</a:t>
            </a:r>
            <a:r>
              <a:rPr lang="ru-RU" b="1" dirty="0" smtClean="0"/>
              <a:t>, что А».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Из двух утверждений А и «</a:t>
            </a:r>
            <a:r>
              <a:rPr lang="ru-RU" b="1" dirty="0" smtClean="0">
                <a:solidFill>
                  <a:srgbClr val="000099"/>
                </a:solidFill>
              </a:rPr>
              <a:t>не</a:t>
            </a:r>
            <a:r>
              <a:rPr lang="ru-RU" b="1" dirty="0" smtClean="0"/>
              <a:t> А» одно и только одно может быть истинно.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Если утверждение А истинно, то утверждение «</a:t>
            </a:r>
            <a:r>
              <a:rPr lang="ru-RU" b="1" dirty="0" smtClean="0">
                <a:solidFill>
                  <a:srgbClr val="000099"/>
                </a:solidFill>
              </a:rPr>
              <a:t>не </a:t>
            </a:r>
            <a:r>
              <a:rPr lang="ru-RU" b="1" dirty="0" smtClean="0"/>
              <a:t>А» ложно, и наоборот.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114" y="3429000"/>
            <a:ext cx="11451771" cy="3046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/>
              <a:t>Если в результате рассуждений получается, что одновременно верны и какое-то утверждение, и его отрицание, то в рассуждениях имеется логическая ошибка или сделано ошибочное предположение.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04045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506311"/>
            <a:ext cx="11350171" cy="435133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Что такое эйлеров путь и какие графы называют эйлеровыми?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Может ли эйлеров граф быть несвязным?</a:t>
            </a:r>
          </a:p>
          <a:p>
            <a:pPr marL="0" indent="0">
              <a:buNone/>
            </a:pPr>
            <a:r>
              <a:rPr lang="ru-RU" sz="3200" b="1" dirty="0" smtClean="0"/>
              <a:t>3.   Может ли в эйлеровом графе не быть вершин нечётной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степени? Может ли быть только одна вершина нечётной </a:t>
            </a:r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степени; две вершины нечётной степени; три или больше?</a:t>
            </a:r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183" y="639735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79248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9011"/>
            <a:ext cx="10515600" cy="13255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+mn-lt"/>
              </a:rPr>
              <a:t>ПРИМЕР 1. </a:t>
            </a: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Будет ли утверждение «Это яблоко красное» отрицанием к утверждению «Это яблоко зелёное»? 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229" y="2072367"/>
            <a:ext cx="11219542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Нет, ведь яблоко может быть жёлтым или полосатым, и тогда оба утверждения будут ложны.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Правильное отрицание к утверждению «Это яблоко зелёное» — утверждение «Это яблоко не зелёное» или «Неверно, что это яблоко зелёное».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85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57" y="1825625"/>
            <a:ext cx="10889343" cy="47203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000099"/>
                </a:solidFill>
              </a:rPr>
              <a:t>ПРИМЕР 2. </a:t>
            </a:r>
          </a:p>
          <a:p>
            <a:pPr marL="0" indent="0">
              <a:buNone/>
            </a:pPr>
            <a:r>
              <a:rPr lang="ru-RU" sz="3200" b="1" dirty="0" smtClean="0"/>
              <a:t>Утверждение «У</a:t>
            </a:r>
            <a:r>
              <a:rPr lang="ru-RU" sz="3200" b="1" dirty="0" smtClean="0">
                <a:solidFill>
                  <a:srgbClr val="000099"/>
                </a:solidFill>
              </a:rPr>
              <a:t> любого </a:t>
            </a:r>
            <a:r>
              <a:rPr lang="ru-RU" sz="3200" b="1" dirty="0" smtClean="0"/>
              <a:t>треугольника сумма внутренних углов равна 180°» является истинным высказыванием.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Отрицанием будет высказывание «</a:t>
            </a:r>
            <a:r>
              <a:rPr lang="ru-RU" sz="3200" b="1" dirty="0" smtClean="0">
                <a:solidFill>
                  <a:srgbClr val="000099"/>
                </a:solidFill>
              </a:rPr>
              <a:t>Существует</a:t>
            </a:r>
            <a:r>
              <a:rPr lang="ru-RU" sz="3200" b="1" dirty="0" smtClean="0"/>
              <a:t> треугольник, у которого сумма внутренних углов не равна 180°».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/>
              <a:t>Как мы понимаем, это утверждение ложно, поскольку такого треугольника не существует.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6400" y="166079"/>
            <a:ext cx="11379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Очень интересно строятся отрицания к утверждениям со вспомогательными словами. </a:t>
            </a:r>
          </a:p>
          <a:p>
            <a:r>
              <a:rPr lang="ru-RU" sz="2800" b="1" dirty="0" smtClean="0"/>
              <a:t>Слово </a:t>
            </a:r>
            <a:r>
              <a:rPr lang="ru-RU" sz="2800" b="1" dirty="0" smtClean="0">
                <a:solidFill>
                  <a:srgbClr val="000099"/>
                </a:solidFill>
              </a:rPr>
              <a:t>«любой» </a:t>
            </a:r>
            <a:r>
              <a:rPr lang="ru-RU" sz="2800" b="1" dirty="0" smtClean="0"/>
              <a:t>нужно заменить словом </a:t>
            </a:r>
            <a:r>
              <a:rPr lang="ru-RU" sz="2800" b="1" dirty="0" smtClean="0">
                <a:solidFill>
                  <a:srgbClr val="000099"/>
                </a:solidFill>
              </a:rPr>
              <a:t>«существует», </a:t>
            </a:r>
            <a:r>
              <a:rPr lang="ru-RU" sz="2800" b="1" dirty="0" smtClean="0"/>
              <a:t>и наоборот 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2130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+mn-lt"/>
              </a:rPr>
              <a:t>ПРИМЕР 3. </a:t>
            </a: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Построим отрицание к утверждению:</a:t>
            </a:r>
            <a:endParaRPr lang="ru-RU" sz="3200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58585" y="1205140"/>
                <a:ext cx="10874829" cy="1131660"/>
              </a:xfr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3200" b="1" dirty="0" smtClean="0"/>
                  <a:t>«Для любого натурального числа </a:t>
                </a:r>
                <a:r>
                  <a:rPr lang="en-US" sz="3200" b="1" dirty="0" smtClean="0"/>
                  <a:t>n</a:t>
                </a:r>
                <a:r>
                  <a:rPr lang="ru-RU" sz="3200" b="1" dirty="0" smtClean="0"/>
                  <a:t> </a:t>
                </a:r>
                <a14:m>
                  <m:oMath xmlns:m="http://schemas.openxmlformats.org/officeDocument/2006/math">
                    <m:r>
                      <a:rPr lang="ru-RU" sz="3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ru-RU" sz="3200" b="1" dirty="0" smtClean="0"/>
                  <a:t> 2 существует простое число, которое заключено между числами </a:t>
                </a:r>
                <a:r>
                  <a:rPr lang="en-US" sz="3200" b="1" dirty="0" smtClean="0"/>
                  <a:t>n</a:t>
                </a:r>
                <a:r>
                  <a:rPr lang="ru-RU" sz="3200" b="1" dirty="0" smtClean="0"/>
                  <a:t> и 2</a:t>
                </a:r>
                <a:r>
                  <a:rPr lang="en-US" sz="3200" b="1" dirty="0" smtClean="0"/>
                  <a:t>n</a:t>
                </a:r>
                <a:r>
                  <a:rPr lang="ru-RU" sz="3200" b="1" dirty="0" smtClean="0"/>
                  <a:t>».</a:t>
                </a:r>
                <a:endParaRPr lang="ru-RU" sz="32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585" y="1205140"/>
                <a:ext cx="10874829" cy="1131660"/>
              </a:xfrm>
              <a:blipFill>
                <a:blip r:embed="rId2"/>
                <a:stretch>
                  <a:fillRect l="-1401" t="-10811" r="-280" b="-37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39486" y="2592925"/>
            <a:ext cx="117130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Сначала это утверждение было сформулировано в виде предположения (гипотезы), но в 1852 г. П. Л. Чебышёв  доказал его, и теперь мы знаем, что это истинное высказывание. </a:t>
            </a:r>
            <a:r>
              <a:rPr lang="en-US" sz="2800" b="1" dirty="0" smtClean="0"/>
              <a:t>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57" y="4676692"/>
            <a:ext cx="11263085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ru-RU" sz="3200" b="1" dirty="0">
                <a:solidFill>
                  <a:prstClr val="black"/>
                </a:solidFill>
              </a:rPr>
              <a:t>«Существует натуральное число </a:t>
            </a:r>
            <a:r>
              <a:rPr lang="en-US" sz="3200" b="1" dirty="0">
                <a:solidFill>
                  <a:prstClr val="black"/>
                </a:solidFill>
              </a:rPr>
              <a:t>n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prstClr val="black"/>
                </a:solidFill>
              </a:rPr>
              <a:t>&gt; 2 такое, что любое число, заключённое между числами </a:t>
            </a:r>
            <a:r>
              <a:rPr lang="en-US" sz="3200" b="1" dirty="0" smtClean="0">
                <a:solidFill>
                  <a:prstClr val="black"/>
                </a:solidFill>
              </a:rPr>
              <a:t>n</a:t>
            </a:r>
            <a:r>
              <a:rPr lang="ru-RU" sz="3200" b="1" dirty="0" smtClean="0">
                <a:solidFill>
                  <a:prstClr val="black"/>
                </a:solidFill>
              </a:rPr>
              <a:t> </a:t>
            </a:r>
            <a:r>
              <a:rPr lang="ru-RU" sz="3200" b="1" dirty="0">
                <a:solidFill>
                  <a:prstClr val="black"/>
                </a:solidFill>
              </a:rPr>
              <a:t>и </a:t>
            </a:r>
            <a:r>
              <a:rPr lang="ru-RU" sz="3200" b="1" dirty="0" smtClean="0">
                <a:solidFill>
                  <a:prstClr val="black"/>
                </a:solidFill>
              </a:rPr>
              <a:t>2</a:t>
            </a:r>
            <a:r>
              <a:rPr lang="en-US" sz="3200" b="1" dirty="0" smtClean="0">
                <a:solidFill>
                  <a:prstClr val="black"/>
                </a:solidFill>
              </a:rPr>
              <a:t>n</a:t>
            </a:r>
            <a:r>
              <a:rPr lang="ru-RU" sz="3200" b="1" dirty="0" smtClean="0">
                <a:solidFill>
                  <a:prstClr val="black"/>
                </a:solidFill>
              </a:rPr>
              <a:t>, </a:t>
            </a:r>
            <a:r>
              <a:rPr lang="ru-RU" sz="3200" b="1" dirty="0">
                <a:solidFill>
                  <a:prstClr val="black"/>
                </a:solidFill>
              </a:rPr>
              <a:t>не является простым».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60285" y="6043490"/>
            <a:ext cx="90714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prstClr val="black"/>
                </a:solidFill>
              </a:rPr>
              <a:t>Это утверждение является ложным высказыванием.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78224" y="3984562"/>
            <a:ext cx="7635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Отрицание будет звучать следующим образом: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2836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63927"/>
            <a:ext cx="10515600" cy="353014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b="1" dirty="0" smtClean="0"/>
              <a:t>При построении отрицания к утверждению вспомогательное слово </a:t>
            </a:r>
            <a:r>
              <a:rPr lang="ru-RU" sz="3600" b="1" dirty="0" smtClean="0">
                <a:solidFill>
                  <a:srgbClr val="FF0000"/>
                </a:solidFill>
              </a:rPr>
              <a:t>«любой» </a:t>
            </a:r>
            <a:r>
              <a:rPr lang="ru-RU" sz="3600" b="1" dirty="0" smtClean="0"/>
              <a:t>нужно заменить словом </a:t>
            </a:r>
            <a:r>
              <a:rPr lang="ru-RU" sz="3600" b="1" dirty="0" smtClean="0">
                <a:solidFill>
                  <a:srgbClr val="FF0000"/>
                </a:solidFill>
              </a:rPr>
              <a:t>«существует» </a:t>
            </a:r>
            <a:r>
              <a:rPr lang="ru-RU" sz="3600" b="1" dirty="0" smtClean="0"/>
              <a:t>и, наоборот, слово </a:t>
            </a:r>
            <a:r>
              <a:rPr lang="ru-RU" sz="3600" b="1" dirty="0" smtClean="0">
                <a:solidFill>
                  <a:srgbClr val="FF0000"/>
                </a:solidFill>
              </a:rPr>
              <a:t>«существует» </a:t>
            </a:r>
            <a:r>
              <a:rPr lang="ru-RU" sz="3600" b="1" dirty="0" smtClean="0"/>
              <a:t>нужно заменить словом </a:t>
            </a:r>
            <a:r>
              <a:rPr lang="ru-RU" sz="3600" b="1" dirty="0" smtClean="0">
                <a:solidFill>
                  <a:srgbClr val="FF0000"/>
                </a:solidFill>
              </a:rPr>
              <a:t>«любой».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04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1707469"/>
            <a:ext cx="11350171" cy="344306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Для </a:t>
            </a:r>
            <a:r>
              <a:rPr lang="ru-RU" sz="3200" b="1" dirty="0"/>
              <a:t>некоторого утверждения А высказывание «не А» ложно. </a:t>
            </a:r>
            <a:r>
              <a:rPr lang="ru-RU" sz="3200" b="1" dirty="0" smtClean="0"/>
              <a:t>Истинно </a:t>
            </a:r>
            <a:r>
              <a:rPr lang="ru-RU" sz="3200" b="1" dirty="0"/>
              <a:t>или </a:t>
            </a:r>
            <a:r>
              <a:rPr lang="ru-RU" sz="3200" b="1" dirty="0" smtClean="0"/>
              <a:t>ложно </a:t>
            </a:r>
            <a:r>
              <a:rPr lang="ru-RU" sz="3200" b="1" dirty="0"/>
              <a:t>А?</a:t>
            </a:r>
          </a:p>
          <a:p>
            <a:pPr marL="514350" indent="-514350">
              <a:buAutoNum type="arabicPeriod" startAt="2"/>
            </a:pPr>
            <a:r>
              <a:rPr lang="ru-RU" sz="3200" b="1" dirty="0" smtClean="0"/>
              <a:t>Для </a:t>
            </a:r>
            <a:r>
              <a:rPr lang="ru-RU" sz="3200" b="1" dirty="0"/>
              <a:t>некоторого утверждения А высказывание «неверно, что </a:t>
            </a:r>
            <a:r>
              <a:rPr lang="ru-RU" sz="3200" b="1" dirty="0" smtClean="0"/>
              <a:t>не </a:t>
            </a:r>
            <a:r>
              <a:rPr lang="ru-RU" sz="3200" b="1" dirty="0"/>
              <a:t>А» ложно. </a:t>
            </a:r>
            <a:r>
              <a:rPr lang="ru-RU" sz="3200" b="1" dirty="0" smtClean="0"/>
              <a:t>Истинно </a:t>
            </a:r>
            <a:r>
              <a:rPr lang="ru-RU" sz="3200" b="1" dirty="0"/>
              <a:t>или ложно А?</a:t>
            </a:r>
          </a:p>
          <a:p>
            <a:pPr marL="514350" indent="-514350">
              <a:buAutoNum type="arabicPeriod" startAt="3"/>
            </a:pPr>
            <a:r>
              <a:rPr lang="ru-RU" sz="3200" b="1" dirty="0" smtClean="0"/>
              <a:t>Постройте </a:t>
            </a:r>
            <a:r>
              <a:rPr lang="ru-RU" sz="3200" b="1" dirty="0"/>
              <a:t>отрицание к высказыванию «Сейчас на улице </a:t>
            </a: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солнечно</a:t>
            </a:r>
            <a:r>
              <a:rPr lang="ru-RU" sz="3200" b="1" dirty="0"/>
              <a:t>».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3183" y="639735"/>
            <a:ext cx="2348720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400" b="1" dirty="0">
                <a:solidFill>
                  <a:srgbClr val="000099"/>
                </a:solidFill>
              </a:rPr>
              <a:t>Вопросы</a:t>
            </a:r>
          </a:p>
        </p:txBody>
      </p:sp>
    </p:spTree>
    <p:extLst>
      <p:ext uri="{BB962C8B-B14F-4D97-AF65-F5344CB8AC3E}">
        <p14:creationId xmlns:p14="http://schemas.microsoft.com/office/powerpoint/2010/main" val="205954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В классе: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0990943" cy="2456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Учебник стр. 100 – 101;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165, № 167, № 169,  № 171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535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+mn-lt"/>
              </a:rPr>
              <a:t>Дома:</a:t>
            </a:r>
            <a:endParaRPr lang="ru-RU" b="1" dirty="0">
              <a:solidFill>
                <a:srgbClr val="000099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086" y="1462768"/>
            <a:ext cx="10515600" cy="34866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22 – п. 23;</a:t>
            </a:r>
          </a:p>
          <a:p>
            <a:pPr marL="0" indent="0" algn="ctr">
              <a:buNone/>
            </a:pP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/>
              <a:t>№ 150,  № 152, № 154, № 156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4000" b="1">
                <a:solidFill>
                  <a:prstClr val="black"/>
                </a:solidFill>
              </a:rPr>
              <a:t>№ </a:t>
            </a:r>
            <a:r>
              <a:rPr lang="ru-RU" sz="4000" b="1" smtClean="0">
                <a:solidFill>
                  <a:prstClr val="black"/>
                </a:solidFill>
              </a:rPr>
              <a:t>158, </a:t>
            </a:r>
            <a:r>
              <a:rPr lang="ru-RU" sz="4000" b="1">
                <a:solidFill>
                  <a:prstClr val="black"/>
                </a:solidFill>
              </a:rPr>
              <a:t>№ </a:t>
            </a:r>
            <a:r>
              <a:rPr lang="ru-RU" sz="4000" b="1" smtClean="0">
                <a:solidFill>
                  <a:prstClr val="black"/>
                </a:solidFill>
              </a:rPr>
              <a:t>160, </a:t>
            </a:r>
            <a:r>
              <a:rPr lang="ru-RU" sz="4000" b="1">
                <a:solidFill>
                  <a:prstClr val="black"/>
                </a:solidFill>
              </a:rPr>
              <a:t>№ </a:t>
            </a:r>
            <a:r>
              <a:rPr lang="ru-RU" sz="4000" b="1" smtClean="0">
                <a:solidFill>
                  <a:prstClr val="black"/>
                </a:solidFill>
              </a:rPr>
              <a:t>162, № 164  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/>
              <a:t>  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0789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67228" y="737054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Классная работа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Утверждения и высказывания. Отрицание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7394" y="565835"/>
            <a:ext cx="30989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09. 01. 24</a:t>
            </a:r>
          </a:p>
        </p:txBody>
      </p:sp>
    </p:spTree>
    <p:extLst>
      <p:ext uri="{BB962C8B-B14F-4D97-AF65-F5344CB8AC3E}">
        <p14:creationId xmlns:p14="http://schemas.microsoft.com/office/powerpoint/2010/main" val="310247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59228" y="330653"/>
            <a:ext cx="11513458" cy="609917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/>
              <a:t>С детских лет мы учимся отличать правду от лжи. 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Мы хотим иметь разумные представления об окружающем мире, а для этого надо пользоваться правдивой информацией. 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Однако иногда одного здравого смысла может не хватить для того, чтобы понять или объяснить, почему то или иное утверждение истинно или ложно. 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Нужны правила рассуждений, которые позволяют из верных утверждений получать другие верные утверждения.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Всегда ли мы можем сказать, истинно утверждение или нет?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22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+mn-lt"/>
              </a:rPr>
              <a:t>ПРИМЕР 1</a:t>
            </a:r>
            <a:r>
              <a:rPr lang="ru-RU" sz="3600" b="1" dirty="0" smtClean="0">
                <a:latin typeface="+mn-lt"/>
              </a:rPr>
              <a:t>.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О каких из этих утверждений можно сказать, истинны они или нет?</a:t>
            </a:r>
            <a:endParaRPr lang="ru-RU" sz="3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229" y="1825625"/>
            <a:ext cx="11219542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а)  «5 • 5 = 25».</a:t>
            </a:r>
          </a:p>
          <a:p>
            <a:pPr marL="0" indent="0">
              <a:buNone/>
            </a:pPr>
            <a:r>
              <a:rPr lang="ru-RU" b="1" dirty="0" smtClean="0"/>
              <a:t>б)  «Через точку на плоскости можно провести прямую,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перпендикулярную другой прямой».</a:t>
            </a:r>
          </a:p>
          <a:p>
            <a:pPr marL="0" indent="0">
              <a:buNone/>
            </a:pPr>
            <a:r>
              <a:rPr lang="ru-RU" b="1" dirty="0" smtClean="0"/>
              <a:t>в)  «Существует такое число </a:t>
            </a:r>
            <a:r>
              <a:rPr lang="en-US" b="1" dirty="0" smtClean="0"/>
              <a:t>b</a:t>
            </a:r>
            <a:r>
              <a:rPr lang="ru-RU" b="1" dirty="0" smtClean="0"/>
              <a:t>, что </a:t>
            </a:r>
            <a:r>
              <a:rPr lang="en-US" b="1" dirty="0" smtClean="0"/>
              <a:t>b</a:t>
            </a:r>
            <a:r>
              <a:rPr lang="ru-RU" b="1" dirty="0" smtClean="0"/>
              <a:t> + 1 = </a:t>
            </a:r>
            <a:r>
              <a:rPr lang="en-US" b="1" dirty="0" smtClean="0"/>
              <a:t>b</a:t>
            </a:r>
            <a:r>
              <a:rPr lang="ru-RU" b="1" dirty="0" smtClean="0"/>
              <a:t> — 1».</a:t>
            </a:r>
          </a:p>
          <a:p>
            <a:pPr marL="0" indent="0">
              <a:buNone/>
            </a:pPr>
            <a:r>
              <a:rPr lang="ru-RU" b="1" dirty="0" smtClean="0"/>
              <a:t>г)  «Мы — молодцы!»</a:t>
            </a:r>
          </a:p>
          <a:p>
            <a:pPr marL="0" indent="0">
              <a:buNone/>
            </a:pPr>
            <a:r>
              <a:rPr lang="ru-RU" b="1" dirty="0" smtClean="0"/>
              <a:t>д)  «28 мая 2017 года состоялся первый полёт российского самолёта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МС-21».</a:t>
            </a:r>
          </a:p>
          <a:p>
            <a:pPr marL="0" indent="0">
              <a:buNone/>
            </a:pPr>
            <a:r>
              <a:rPr lang="ru-RU" b="1" dirty="0" smtClean="0"/>
              <a:t>е) «Утверждение, которое вы сейчас читаете, ложно».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2524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657" y="3204483"/>
            <a:ext cx="11364685" cy="33704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Первые два утверждения истинны, а третье — ложно, и это не вызывает сомнений. </a:t>
            </a:r>
          </a:p>
          <a:p>
            <a:pPr marL="0" indent="0">
              <a:buNone/>
            </a:pPr>
            <a:r>
              <a:rPr lang="ru-RU" dirty="0" smtClean="0"/>
              <a:t>Трудно что-то сказать про утверждение г). </a:t>
            </a:r>
          </a:p>
          <a:p>
            <a:pPr marL="0" indent="0">
              <a:buNone/>
            </a:pPr>
            <a:r>
              <a:rPr lang="ru-RU" dirty="0" smtClean="0"/>
              <a:t>Если уточнить, кто такие «мы» и кого следует считать молодцами, то можно будет решить, истинно это утверждение или нет.</a:t>
            </a:r>
          </a:p>
          <a:p>
            <a:pPr marL="0" indent="0">
              <a:buNone/>
            </a:pPr>
            <a:r>
              <a:rPr lang="ru-RU" dirty="0" smtClean="0"/>
              <a:t>Утверждение д) легко проверить. Оно истинно. </a:t>
            </a:r>
          </a:p>
          <a:p>
            <a:pPr marL="0" indent="0">
              <a:buNone/>
            </a:pPr>
            <a:r>
              <a:rPr lang="ru-RU" dirty="0" smtClean="0"/>
              <a:t>Утверждение е) внутренне противоречиво. Оно не может быть ни истинным, ни ложным: если оно истинно, то оно ложно. А если мы предположим, что оно ложно, то должны признать, что оно ложным не является.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3199" y="116114"/>
            <a:ext cx="11756571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а)  «5 • 5 = 25».</a:t>
            </a:r>
          </a:p>
          <a:p>
            <a:r>
              <a:rPr lang="ru-RU" sz="2400" b="1" dirty="0" smtClean="0"/>
              <a:t>б)  «Через точку на плоскости можно провести прямую,  перпендикулярную другой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прямой».</a:t>
            </a:r>
          </a:p>
          <a:p>
            <a:r>
              <a:rPr lang="ru-RU" sz="2400" b="1" dirty="0" smtClean="0"/>
              <a:t>в)  «Существует такое число b, что b + 1 = b — 1».</a:t>
            </a:r>
          </a:p>
          <a:p>
            <a:r>
              <a:rPr lang="ru-RU" sz="2400" b="1" dirty="0" smtClean="0"/>
              <a:t>г)  «Мы — молодцы!»</a:t>
            </a:r>
          </a:p>
          <a:p>
            <a:r>
              <a:rPr lang="ru-RU" sz="2400" b="1" dirty="0" smtClean="0"/>
              <a:t>д)  «28 мая 2017 года состоялся первый полёт российского самолёта  МС-21».</a:t>
            </a:r>
          </a:p>
          <a:p>
            <a:r>
              <a:rPr lang="ru-RU" sz="2400" b="1" dirty="0" smtClean="0"/>
              <a:t>е) «Утверждение, которое вы сейчас читаете, ложно».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546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528" y="185510"/>
            <a:ext cx="11498943" cy="245608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Особую важную роль в математике играют утверждения, о которых можно определённо судить, истинны они или ложны.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Такие утверждения называют </a:t>
            </a:r>
            <a:r>
              <a:rPr lang="ru-RU" b="1" dirty="0" smtClean="0">
                <a:solidFill>
                  <a:srgbClr val="FF0000"/>
                </a:solidFill>
              </a:rPr>
              <a:t>высказываниями.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143" y="3323549"/>
            <a:ext cx="1098731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Высказывание</a:t>
            </a:r>
            <a:r>
              <a:rPr lang="ru-RU" sz="4000" b="1" dirty="0" smtClean="0"/>
              <a:t> — это утверждение, которое либо истинно, либо ложно.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412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3868"/>
            <a:ext cx="10515600" cy="175396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99"/>
                </a:solidFill>
                <a:latin typeface="+mn-lt"/>
              </a:rPr>
              <a:t>ПРИМЕР 2. </a:t>
            </a: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3200" b="1" dirty="0" smtClean="0">
                <a:latin typeface="+mn-lt"/>
              </a:rPr>
              <a:t>Какие из следующих утверждений являются истинными высказываниями, а какие — ложными?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7857" y="2278741"/>
            <a:ext cx="10515600" cy="301284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а)	«У всех кошек чёрная шерсть».</a:t>
            </a:r>
          </a:p>
          <a:p>
            <a:pPr marL="0" indent="0">
              <a:buNone/>
            </a:pPr>
            <a:r>
              <a:rPr lang="ru-RU" b="1" dirty="0" smtClean="0"/>
              <a:t>б)	«Любая река впадает в море».</a:t>
            </a:r>
          </a:p>
          <a:p>
            <a:pPr marL="0" indent="0">
              <a:buNone/>
            </a:pPr>
            <a:r>
              <a:rPr lang="ru-RU" b="1" dirty="0" smtClean="0"/>
              <a:t>в)	«Существуют медведи, живущие за Полярным кругом».</a:t>
            </a:r>
          </a:p>
          <a:p>
            <a:pPr marL="0" indent="0">
              <a:buNone/>
            </a:pPr>
            <a:r>
              <a:rPr lang="ru-RU" b="1" dirty="0" smtClean="0"/>
              <a:t>г)	«Некоторые птицы живут в городе».</a:t>
            </a:r>
          </a:p>
          <a:p>
            <a:pPr marL="0" indent="0">
              <a:buNone/>
            </a:pPr>
            <a:r>
              <a:rPr lang="ru-RU" b="1" dirty="0" smtClean="0"/>
              <a:t>д)	«Ни одна птица не живёт в городе».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3829" y="5057392"/>
            <a:ext cx="115243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Все эти утверждения содержат вспомогательные слова </a:t>
            </a:r>
            <a:r>
              <a:rPr lang="ru-RU" sz="2800" b="1" dirty="0" smtClean="0">
                <a:solidFill>
                  <a:srgbClr val="000099"/>
                </a:solidFill>
              </a:rPr>
              <a:t>«любой», «все», «некоторые», «существует», «ни одно», </a:t>
            </a:r>
            <a:r>
              <a:rPr lang="ru-RU" sz="2800" b="1" dirty="0" smtClean="0"/>
              <a:t>которые влияют на смысл сказанного.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839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485" y="3283856"/>
            <a:ext cx="11713029" cy="32040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Слова </a:t>
            </a:r>
            <a:r>
              <a:rPr lang="ru-RU" b="1" dirty="0" smtClean="0">
                <a:solidFill>
                  <a:srgbClr val="000099"/>
                </a:solidFill>
              </a:rPr>
              <a:t>«любой», «все», «каждый» </a:t>
            </a:r>
            <a:r>
              <a:rPr lang="ru-RU" b="1" dirty="0" smtClean="0"/>
              <a:t>и т. п. подразумевают, что нет исключений. </a:t>
            </a:r>
          </a:p>
          <a:p>
            <a:pPr marL="0" indent="0">
              <a:buNone/>
            </a:pPr>
            <a:r>
              <a:rPr lang="ru-RU" b="1" dirty="0" smtClean="0"/>
              <a:t>Существует ли река, впадающая не в море? Да. </a:t>
            </a:r>
          </a:p>
          <a:p>
            <a:pPr marL="0" indent="0">
              <a:buNone/>
            </a:pPr>
            <a:r>
              <a:rPr lang="ru-RU" b="1" dirty="0" smtClean="0"/>
              <a:t>Например, Ангара, которая впадает не в море, а в реку Енисей. </a:t>
            </a:r>
          </a:p>
          <a:p>
            <a:pPr marL="0" indent="0">
              <a:buNone/>
            </a:pPr>
            <a:r>
              <a:rPr lang="ru-RU" b="1" dirty="0" smtClean="0"/>
              <a:t>С помощью примера мы показали, что утверждение б) </a:t>
            </a:r>
          </a:p>
          <a:p>
            <a:pPr marL="0" indent="0">
              <a:buNone/>
            </a:pPr>
            <a:r>
              <a:rPr lang="ru-RU" b="1" dirty="0" smtClean="0"/>
              <a:t>«Любая река впадает в море» ложно. </a:t>
            </a:r>
          </a:p>
          <a:p>
            <a:pPr marL="0" indent="0">
              <a:buNone/>
            </a:pPr>
            <a:r>
              <a:rPr lang="ru-RU" b="1" dirty="0" smtClean="0"/>
              <a:t>Такие опровергающие примеры называют </a:t>
            </a:r>
            <a:r>
              <a:rPr lang="ru-RU" b="1" dirty="0" smtClean="0">
                <a:solidFill>
                  <a:srgbClr val="FF0000"/>
                </a:solidFill>
              </a:rPr>
              <a:t>контрпримерами.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914" y="301140"/>
            <a:ext cx="10755085" cy="2544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а)	«У </a:t>
            </a:r>
            <a:r>
              <a:rPr lang="ru-RU" sz="2800" b="1" dirty="0">
                <a:solidFill>
                  <a:srgbClr val="000099"/>
                </a:solidFill>
              </a:rPr>
              <a:t>всех</a:t>
            </a:r>
            <a:r>
              <a:rPr lang="ru-RU" sz="2800" b="1" dirty="0">
                <a:solidFill>
                  <a:prstClr val="black"/>
                </a:solidFill>
              </a:rPr>
              <a:t> кошек чёрная шерсть».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б)	«</a:t>
            </a:r>
            <a:r>
              <a:rPr lang="ru-RU" sz="2800" b="1" dirty="0">
                <a:solidFill>
                  <a:srgbClr val="000099"/>
                </a:solidFill>
              </a:rPr>
              <a:t>Любая</a:t>
            </a:r>
            <a:r>
              <a:rPr lang="ru-RU" sz="2800" b="1" dirty="0">
                <a:solidFill>
                  <a:prstClr val="black"/>
                </a:solidFill>
              </a:rPr>
              <a:t> река впадает в море».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в)	«</a:t>
            </a:r>
            <a:r>
              <a:rPr lang="ru-RU" sz="2800" b="1" dirty="0"/>
              <a:t>Существуют</a:t>
            </a:r>
            <a:r>
              <a:rPr lang="ru-RU" sz="2800" b="1" dirty="0">
                <a:solidFill>
                  <a:prstClr val="black"/>
                </a:solidFill>
              </a:rPr>
              <a:t> медведи, живущие за Полярным кругом».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г)	«</a:t>
            </a:r>
            <a:r>
              <a:rPr lang="ru-RU" sz="2800" b="1" dirty="0"/>
              <a:t>Некоторые </a:t>
            </a:r>
            <a:r>
              <a:rPr lang="ru-RU" sz="2800" b="1" dirty="0">
                <a:solidFill>
                  <a:prstClr val="black"/>
                </a:solidFill>
              </a:rPr>
              <a:t>птицы живут в городе».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д)	«Ни одна птица не живёт в городе</a:t>
            </a:r>
            <a:r>
              <a:rPr lang="ru-RU" sz="2800" b="1" dirty="0" smtClean="0">
                <a:solidFill>
                  <a:prstClr val="black"/>
                </a:solidFill>
              </a:rPr>
              <a:t>».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87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1438</Words>
  <Application>Microsoft Office PowerPoint</Application>
  <PresentationFormat>Широкоэкранный</PresentationFormat>
  <Paragraphs>135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Cambria Math</vt:lpstr>
      <vt:lpstr>Verdana</vt:lpstr>
      <vt:lpstr>Тема Office</vt:lpstr>
      <vt:lpstr>Урок 23</vt:lpstr>
      <vt:lpstr>Презентация PowerPoint</vt:lpstr>
      <vt:lpstr>Презентация PowerPoint</vt:lpstr>
      <vt:lpstr>Презентация PowerPoint</vt:lpstr>
      <vt:lpstr>ПРИМЕР 1.  О каких из этих утверждений можно сказать, истинны они или нет?</vt:lpstr>
      <vt:lpstr>Презентация PowerPoint</vt:lpstr>
      <vt:lpstr>Презентация PowerPoint</vt:lpstr>
      <vt:lpstr>ПРИМЕР 2.  Какие из следующих утверждений являются истинными высказываниями, а какие — ложными?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 3.  Рассмотрим неравенство 25 + х &lt; 38. Истинны или ложны утверждения? </vt:lpstr>
      <vt:lpstr>Презентация PowerPoint</vt:lpstr>
      <vt:lpstr>Презентация PowerPoint</vt:lpstr>
      <vt:lpstr>В классе:</vt:lpstr>
      <vt:lpstr>Презентация PowerPoint</vt:lpstr>
      <vt:lpstr>Презентация PowerPoint</vt:lpstr>
      <vt:lpstr>Презентация PowerPoint</vt:lpstr>
      <vt:lpstr>ПРИМЕР 1.  Будет ли утверждение «Это яблоко красное» отрицанием к утверждению «Это яблоко зелёное»? </vt:lpstr>
      <vt:lpstr>Презентация PowerPoint</vt:lpstr>
      <vt:lpstr>ПРИМЕР 3.  Построим отрицание к утверждению:</vt:lpstr>
      <vt:lpstr>Презентация PowerPoint</vt:lpstr>
      <vt:lpstr>Презентация PowerPoint</vt:lpstr>
      <vt:lpstr>В классе:</vt:lpstr>
      <vt:lpstr>Дома: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23</dc:title>
  <dc:creator>1</dc:creator>
  <cp:lastModifiedBy>1</cp:lastModifiedBy>
  <cp:revision>18</cp:revision>
  <dcterms:created xsi:type="dcterms:W3CDTF">2024-01-08T01:36:14Z</dcterms:created>
  <dcterms:modified xsi:type="dcterms:W3CDTF">2024-01-08T03:39:02Z</dcterms:modified>
</cp:coreProperties>
</file>