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60" r:id="rId2"/>
    <p:sldId id="262" r:id="rId3"/>
    <p:sldId id="261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4" r:id="rId15"/>
    <p:sldId id="257" r:id="rId16"/>
    <p:sldId id="259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66" d="100"/>
          <a:sy n="66" d="100"/>
        </p:scale>
        <p:origin x="792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3B1437-7683-434C-88E0-962B1591C479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FBE5F-187A-4568-BB36-3E896AFA46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02939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8FBE5F-187A-4568-BB36-3E896AFA466B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309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8316-ABB2-4005-A222-6352DC4B79BC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FD2ED-2973-471B-A5EA-C0724D8C54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3129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8316-ABB2-4005-A222-6352DC4B79BC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FD2ED-2973-471B-A5EA-C0724D8C54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8156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8316-ABB2-4005-A222-6352DC4B79BC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FD2ED-2973-471B-A5EA-C0724D8C54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3304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8316-ABB2-4005-A222-6352DC4B79BC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FD2ED-2973-471B-A5EA-C0724D8C54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6394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8316-ABB2-4005-A222-6352DC4B79BC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FD2ED-2973-471B-A5EA-C0724D8C54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2483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8316-ABB2-4005-A222-6352DC4B79BC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FD2ED-2973-471B-A5EA-C0724D8C54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6764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8316-ABB2-4005-A222-6352DC4B79BC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FD2ED-2973-471B-A5EA-C0724D8C54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187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8316-ABB2-4005-A222-6352DC4B79BC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FD2ED-2973-471B-A5EA-C0724D8C54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8574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8316-ABB2-4005-A222-6352DC4B79BC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FD2ED-2973-471B-A5EA-C0724D8C54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55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8316-ABB2-4005-A222-6352DC4B79BC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FD2ED-2973-471B-A5EA-C0724D8C54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5810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8316-ABB2-4005-A222-6352DC4B79BC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FD2ED-2973-471B-A5EA-C0724D8C54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3515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008316-ABB2-4005-A222-6352DC4B79BC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8FD2ED-2973-471B-A5EA-C0724D8C54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0075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1085" y="1499735"/>
            <a:ext cx="9144000" cy="1040265"/>
          </a:xfrm>
        </p:spPr>
        <p:txBody>
          <a:bodyPr/>
          <a:lstStyle/>
          <a:p>
            <a:r>
              <a:rPr lang="ru-RU" b="1" dirty="0" smtClean="0">
                <a:latin typeface="+mn-lt"/>
              </a:rPr>
              <a:t>Урок </a:t>
            </a:r>
            <a:r>
              <a:rPr lang="ru-RU" b="1" dirty="0" smtClean="0">
                <a:latin typeface="+mn-lt"/>
              </a:rPr>
              <a:t>24</a:t>
            </a:r>
            <a:endParaRPr lang="ru-RU" b="1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2686" y="2803752"/>
            <a:ext cx="9144000" cy="1057048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Вероятность и статистика 8 класс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549105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2771" y="127454"/>
            <a:ext cx="11440886" cy="4351338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Слова </a:t>
            </a:r>
            <a:r>
              <a:rPr lang="ru-RU" b="1" dirty="0" smtClean="0">
                <a:solidFill>
                  <a:srgbClr val="000099"/>
                </a:solidFill>
              </a:rPr>
              <a:t>«если» </a:t>
            </a:r>
            <a:r>
              <a:rPr lang="ru-RU" b="1" dirty="0" smtClean="0"/>
              <a:t>и </a:t>
            </a:r>
            <a:r>
              <a:rPr lang="ru-RU" b="1" dirty="0" smtClean="0">
                <a:solidFill>
                  <a:srgbClr val="000099"/>
                </a:solidFill>
              </a:rPr>
              <a:t>«то» </a:t>
            </a:r>
            <a:r>
              <a:rPr lang="ru-RU" b="1" dirty="0" smtClean="0"/>
              <a:t>можно заменить стрелкой. </a:t>
            </a:r>
          </a:p>
          <a:p>
            <a:pPr marL="0" indent="0">
              <a:buNone/>
            </a:pPr>
            <a:r>
              <a:rPr lang="ru-RU" b="1" dirty="0" smtClean="0"/>
              <a:t>Например, условное утверждение </a:t>
            </a:r>
          </a:p>
          <a:p>
            <a:pPr marL="0" indent="0">
              <a:buNone/>
            </a:pPr>
            <a:r>
              <a:rPr lang="ru-RU" b="1" dirty="0" smtClean="0"/>
              <a:t>«Из утверждения А следует утверждение В», то есть «Если А, то В», можно кратко записать с помощью стрелки: А </a:t>
            </a:r>
            <a:r>
              <a:rPr lang="ru-RU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ru-RU" b="1" dirty="0" smtClean="0"/>
              <a:t>В.</a:t>
            </a:r>
          </a:p>
          <a:p>
            <a:pPr marL="0" indent="0">
              <a:buNone/>
            </a:pPr>
            <a:r>
              <a:rPr lang="ru-RU" b="1" dirty="0" smtClean="0"/>
              <a:t>Утверждение А </a:t>
            </a:r>
            <a:r>
              <a:rPr lang="ru-RU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ru-RU" b="1" dirty="0" smtClean="0"/>
              <a:t> В ложно, только если посылка А истинна, а следствие В ложно. </a:t>
            </a:r>
          </a:p>
          <a:p>
            <a:pPr marL="0" indent="0">
              <a:buNone/>
            </a:pPr>
            <a:r>
              <a:rPr lang="ru-RU" b="1" dirty="0" smtClean="0"/>
              <a:t>Во всех остальных случаях утверждение А </a:t>
            </a:r>
            <a:r>
              <a:rPr lang="ru-RU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ru-RU" b="1" dirty="0" smtClean="0"/>
              <a:t>В истинно. </a:t>
            </a:r>
          </a:p>
          <a:p>
            <a:pPr marL="0" indent="0">
              <a:buNone/>
            </a:pPr>
            <a:r>
              <a:rPr lang="ru-RU" b="1" dirty="0" smtClean="0"/>
              <a:t>Можно сформулировать правило.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70857" y="4296007"/>
            <a:ext cx="10072913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0099"/>
                </a:solidFill>
              </a:rPr>
              <a:t>Правило. </a:t>
            </a:r>
            <a:r>
              <a:rPr lang="ru-RU" sz="3600" b="1" dirty="0" smtClean="0"/>
              <a:t>Условное утверждение истинно, если следствие истинно или если посылка ложна.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198050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5685" y="834571"/>
            <a:ext cx="11426371" cy="505822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dirty="0" smtClean="0"/>
              <a:t>Иными словами, условное утверждение А </a:t>
            </a:r>
            <a:r>
              <a:rPr lang="ru-RU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ru-RU" sz="3200" b="1" dirty="0" smtClean="0"/>
              <a:t> В будет ложным, только при попытке получить ложь из истины. </a:t>
            </a:r>
          </a:p>
          <a:p>
            <a:pPr marL="0" indent="0">
              <a:buNone/>
            </a:pPr>
            <a:r>
              <a:rPr lang="ru-RU" sz="3200" b="1" dirty="0" smtClean="0"/>
              <a:t>Во всех прочих случаях утверждение А </a:t>
            </a:r>
            <a:r>
              <a:rPr lang="ru-RU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ru-RU" sz="3200" b="1" dirty="0" smtClean="0"/>
              <a:t> В истинно.</a:t>
            </a:r>
          </a:p>
          <a:p>
            <a:pPr marL="0" indent="0">
              <a:buNone/>
            </a:pPr>
            <a:r>
              <a:rPr lang="ru-RU" sz="3200" b="1" dirty="0" smtClean="0"/>
              <a:t>Истинно даже утверждение вида «ложь истина». </a:t>
            </a:r>
          </a:p>
          <a:p>
            <a:pPr marL="0" indent="0">
              <a:buNone/>
            </a:pPr>
            <a:r>
              <a:rPr lang="ru-RU" sz="3200" b="1" dirty="0" smtClean="0"/>
              <a:t>Это может показаться странным, но это так: из ложного утверждения можно вывести любое следствие — и истинное, и ложное. </a:t>
            </a:r>
          </a:p>
          <a:p>
            <a:pPr marL="0" indent="0">
              <a:buNone/>
            </a:pPr>
            <a:r>
              <a:rPr lang="ru-RU" sz="3200" b="1" dirty="0" smtClean="0"/>
              <a:t>Иногда коротко говорят: «Из лжи следует что угодно». </a:t>
            </a:r>
          </a:p>
          <a:p>
            <a:pPr marL="0" indent="0">
              <a:buNone/>
            </a:pPr>
            <a:r>
              <a:rPr lang="ru-RU" sz="3200" b="1" dirty="0" smtClean="0"/>
              <a:t>Точно так же: «Истина следует откуда угодно».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758350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5685" y="417739"/>
            <a:ext cx="11629571" cy="1701347"/>
          </a:xfrm>
        </p:spPr>
        <p:txBody>
          <a:bodyPr/>
          <a:lstStyle/>
          <a:p>
            <a:pPr marL="0" indent="0">
              <a:buNone/>
            </a:pPr>
            <a:r>
              <a:rPr lang="ru-RU" sz="3200" b="1" dirty="0" smtClean="0"/>
              <a:t>Чтобы понять, истинно или ложно условное утверждение,</a:t>
            </a:r>
          </a:p>
          <a:p>
            <a:pPr marL="0" indent="0">
              <a:buNone/>
            </a:pPr>
            <a:r>
              <a:rPr lang="ru-RU" sz="3200" b="1" dirty="0" smtClean="0"/>
              <a:t>надо узнать, истинны или ложны его составные части — посылка и следствие.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692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46286" y="228600"/>
            <a:ext cx="8345714" cy="6400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 smtClean="0">
                <a:solidFill>
                  <a:srgbClr val="000099"/>
                </a:solidFill>
              </a:rPr>
              <a:t>ПРИМЕР 3. </a:t>
            </a:r>
          </a:p>
          <a:p>
            <a:pPr marL="0" indent="0">
              <a:buNone/>
            </a:pPr>
            <a:r>
              <a:rPr lang="ru-RU" sz="2400" b="1" dirty="0" smtClean="0"/>
              <a:t>Является истинным или ложным утверждение:</a:t>
            </a:r>
          </a:p>
          <a:p>
            <a:pPr marL="0" indent="0">
              <a:buNone/>
            </a:pPr>
            <a:r>
              <a:rPr lang="ru-RU" sz="2400" b="1" dirty="0" smtClean="0"/>
              <a:t>а) «Если 2</a:t>
            </a:r>
            <a:r>
              <a:rPr lang="ru-RU" sz="2400" b="1" dirty="0">
                <a:solidFill>
                  <a:prstClr val="black"/>
                </a:solidFill>
              </a:rPr>
              <a:t> • </a:t>
            </a:r>
            <a:r>
              <a:rPr lang="ru-RU" sz="2400" b="1" dirty="0" smtClean="0"/>
              <a:t>2 = 4, то число 7 — составное»; </a:t>
            </a:r>
            <a:endParaRPr lang="ru-RU" sz="2400" b="1" dirty="0"/>
          </a:p>
          <a:p>
            <a:pPr marL="0" indent="0">
              <a:buNone/>
            </a:pPr>
            <a:r>
              <a:rPr lang="ru-RU" sz="2400" b="1" dirty="0" smtClean="0"/>
              <a:t>б) «Если 2 • 2 = 5, то число 7 — составное»;</a:t>
            </a:r>
          </a:p>
          <a:p>
            <a:pPr marL="0" indent="0">
              <a:buNone/>
            </a:pPr>
            <a:r>
              <a:rPr lang="ru-RU" sz="2400" b="1" dirty="0" smtClean="0"/>
              <a:t>в) «Если 2 • 2 = 4, то число 7 — простое»? </a:t>
            </a:r>
          </a:p>
          <a:p>
            <a:pPr marL="0" indent="0">
              <a:buNone/>
            </a:pPr>
            <a:r>
              <a:rPr lang="ru-RU" sz="2400" b="1" dirty="0" smtClean="0"/>
              <a:t>Эти утверждения могут показаться странными, но это не мешает определить их истинность.</a:t>
            </a:r>
          </a:p>
          <a:p>
            <a:pPr marL="0" indent="0">
              <a:buNone/>
            </a:pPr>
            <a:r>
              <a:rPr lang="ru-RU" sz="2400" b="1" dirty="0" smtClean="0"/>
              <a:t>Утверждение а) ложно, так как в нём из истины следует ложь.</a:t>
            </a:r>
          </a:p>
          <a:p>
            <a:pPr marL="0" indent="0">
              <a:buNone/>
            </a:pPr>
            <a:r>
              <a:rPr lang="ru-RU" sz="2400" b="1" dirty="0" smtClean="0"/>
              <a:t>Утверждение б) бессмысленно, но истинно, поскольку в нём ложная посылка, и из неё можно вывести любое утверждение и даже заведомую чепуху (рис. 42).</a:t>
            </a:r>
          </a:p>
          <a:p>
            <a:pPr marL="0" indent="0">
              <a:buNone/>
            </a:pPr>
            <a:r>
              <a:rPr lang="ru-RU" sz="2400" b="1" dirty="0" smtClean="0"/>
              <a:t>Утверждение в) истинно, хотя бы потому, что число 7 действительно простое. Посылка здесь тоже истинна, это приятно, но уже не играет роли. Достаточно того, что следствие — истинное высказывание.</a:t>
            </a:r>
          </a:p>
          <a:p>
            <a:pPr marL="0" indent="0">
              <a:buNone/>
            </a:pPr>
            <a:endParaRPr lang="ru-RU" sz="24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4931" t="5655" r="5017" b="32369"/>
          <a:stretch/>
        </p:blipFill>
        <p:spPr>
          <a:xfrm>
            <a:off x="0" y="888914"/>
            <a:ext cx="3701143" cy="4626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720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0914" y="1016000"/>
            <a:ext cx="11350171" cy="5617029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3200" b="1" dirty="0" smtClean="0"/>
              <a:t>Рассмотрите утверждение «Если на двух игральных костях в сумме выпало 3 очка, то на одной из них выпало одно очко». Что здесь посылка? Что следствие? Является ли это утверждение истинным высказыванием?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3200" b="1" dirty="0" smtClean="0"/>
              <a:t>Утверждение А </a:t>
            </a:r>
            <a:r>
              <a:rPr lang="ru-RU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ru-RU" sz="3200" b="1" dirty="0" smtClean="0"/>
              <a:t>В ложно, а утверждение А — истинно. Истинно или ложно утверждение В?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200" b="1" dirty="0" smtClean="0"/>
              <a:t> 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36726" y="291392"/>
            <a:ext cx="2348720" cy="7017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4400" b="1" dirty="0">
                <a:solidFill>
                  <a:srgbClr val="000099"/>
                </a:solidFill>
              </a:rPr>
              <a:t>Вопросы</a:t>
            </a:r>
          </a:p>
        </p:txBody>
      </p:sp>
    </p:spTree>
    <p:extLst>
      <p:ext uri="{BB962C8B-B14F-4D97-AF65-F5344CB8AC3E}">
        <p14:creationId xmlns:p14="http://schemas.microsoft.com/office/powerpoint/2010/main" val="1247373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99"/>
                </a:solidFill>
                <a:latin typeface="+mn-lt"/>
              </a:rPr>
              <a:t>В классе:</a:t>
            </a:r>
            <a:endParaRPr lang="ru-RU" b="1" dirty="0">
              <a:solidFill>
                <a:srgbClr val="000099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1825625"/>
            <a:ext cx="10990943" cy="2456089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4000" b="1" dirty="0" smtClean="0"/>
              <a:t>Учебник стр. </a:t>
            </a:r>
            <a:r>
              <a:rPr lang="ru-RU" sz="4000" b="1" dirty="0" smtClean="0"/>
              <a:t>100</a:t>
            </a:r>
            <a:r>
              <a:rPr lang="ru-RU" sz="4000" b="1" dirty="0" smtClean="0"/>
              <a:t> </a:t>
            </a:r>
            <a:r>
              <a:rPr lang="ru-RU" sz="4000" b="1" dirty="0" smtClean="0"/>
              <a:t>– </a:t>
            </a:r>
            <a:r>
              <a:rPr lang="ru-RU" sz="4000" b="1" dirty="0" smtClean="0"/>
              <a:t>101</a:t>
            </a:r>
            <a:r>
              <a:rPr lang="ru-RU" sz="4000" b="1" dirty="0" smtClean="0"/>
              <a:t>;</a:t>
            </a:r>
            <a:endParaRPr lang="ru-RU" sz="4000" b="1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ru-RU" sz="4000" b="1" dirty="0" smtClean="0"/>
              <a:t>№ </a:t>
            </a:r>
            <a:r>
              <a:rPr lang="ru-RU" sz="4000" b="1" dirty="0" smtClean="0"/>
              <a:t>165, </a:t>
            </a:r>
            <a:r>
              <a:rPr lang="ru-RU" sz="4000" b="1" dirty="0" smtClean="0"/>
              <a:t>№ </a:t>
            </a:r>
            <a:r>
              <a:rPr lang="ru-RU" sz="4000" b="1" dirty="0" smtClean="0"/>
              <a:t>167, </a:t>
            </a:r>
            <a:r>
              <a:rPr lang="ru-RU" sz="4000" b="1" dirty="0" smtClean="0"/>
              <a:t>№ </a:t>
            </a:r>
            <a:r>
              <a:rPr lang="ru-RU" sz="4000" b="1" dirty="0" smtClean="0"/>
              <a:t>169,  </a:t>
            </a:r>
            <a:r>
              <a:rPr lang="ru-RU" sz="4000" b="1" dirty="0" smtClean="0"/>
              <a:t>№ </a:t>
            </a:r>
            <a:r>
              <a:rPr lang="ru-RU" sz="4000" b="1" dirty="0" smtClean="0"/>
              <a:t>171  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6292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99"/>
                </a:solidFill>
                <a:latin typeface="+mn-lt"/>
              </a:rPr>
              <a:t>Дома:</a:t>
            </a:r>
            <a:endParaRPr lang="ru-RU" b="1" dirty="0">
              <a:solidFill>
                <a:srgbClr val="000099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4658" y="2115911"/>
            <a:ext cx="10515600" cy="174488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/>
              <a:t>п</a:t>
            </a:r>
            <a:r>
              <a:rPr lang="ru-RU" sz="4000" b="1" dirty="0" smtClean="0"/>
              <a:t>. </a:t>
            </a:r>
            <a:r>
              <a:rPr lang="ru-RU" sz="4000" b="1" dirty="0" smtClean="0"/>
              <a:t>24;  </a:t>
            </a:r>
            <a:r>
              <a:rPr lang="ru-RU" sz="4000" b="1" dirty="0" smtClean="0">
                <a:solidFill>
                  <a:prstClr val="black"/>
                </a:solidFill>
              </a:rPr>
              <a:t>№ 166, </a:t>
            </a:r>
            <a:r>
              <a:rPr lang="ru-RU" sz="4000" b="1" dirty="0">
                <a:solidFill>
                  <a:prstClr val="black"/>
                </a:solidFill>
              </a:rPr>
              <a:t>№ </a:t>
            </a:r>
            <a:r>
              <a:rPr lang="ru-RU" sz="4000" b="1" dirty="0" smtClean="0">
                <a:solidFill>
                  <a:prstClr val="black"/>
                </a:solidFill>
              </a:rPr>
              <a:t>168, </a:t>
            </a:r>
            <a:r>
              <a:rPr lang="ru-RU" sz="4000" b="1" dirty="0">
                <a:solidFill>
                  <a:prstClr val="black"/>
                </a:solidFill>
              </a:rPr>
              <a:t>№ </a:t>
            </a:r>
            <a:r>
              <a:rPr lang="ru-RU" sz="4000" b="1" dirty="0" smtClean="0">
                <a:solidFill>
                  <a:prstClr val="black"/>
                </a:solidFill>
              </a:rPr>
              <a:t>170  </a:t>
            </a:r>
            <a:endParaRPr lang="ru-RU" sz="4000" b="1" dirty="0">
              <a:solidFill>
                <a:prstClr val="black"/>
              </a:solidFill>
            </a:endParaRPr>
          </a:p>
          <a:p>
            <a:pPr marL="0" indent="0" algn="ctr">
              <a:buNone/>
            </a:pPr>
            <a:r>
              <a:rPr lang="ru-RU" sz="4000" b="1" dirty="0" smtClean="0"/>
              <a:t>   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880844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0914" y="1506311"/>
            <a:ext cx="11350171" cy="4351338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ru-RU" sz="3200" b="1" dirty="0" smtClean="0"/>
              <a:t>Что такое высказывание? </a:t>
            </a:r>
          </a:p>
          <a:p>
            <a:pPr marL="514350" indent="-514350">
              <a:buAutoNum type="arabicPeriod"/>
            </a:pPr>
            <a:r>
              <a:rPr lang="ru-RU" sz="3200" b="1" dirty="0" smtClean="0"/>
              <a:t>Всякое ли утверждение является высказыванием?</a:t>
            </a:r>
          </a:p>
          <a:p>
            <a:pPr marL="0" indent="0">
              <a:buNone/>
            </a:pPr>
            <a:r>
              <a:rPr lang="ru-RU" sz="3200" b="1" dirty="0" smtClean="0"/>
              <a:t>3. </a:t>
            </a:r>
            <a:r>
              <a:rPr lang="ru-RU" sz="3200" b="1" dirty="0" smtClean="0"/>
              <a:t> Верно </a:t>
            </a:r>
            <a:r>
              <a:rPr lang="ru-RU" sz="3200" b="1" dirty="0" smtClean="0"/>
              <a:t>ли, что:</a:t>
            </a:r>
          </a:p>
          <a:p>
            <a:pPr marL="0" indent="0">
              <a:buNone/>
            </a:pPr>
            <a:r>
              <a:rPr lang="ru-RU" sz="3200" b="1" dirty="0" smtClean="0"/>
              <a:t>а) чтобы опровергнуть утверждение, достаточно привести </a:t>
            </a:r>
          </a:p>
          <a:p>
            <a:pPr marL="0" indent="0">
              <a:buNone/>
            </a:pPr>
            <a:r>
              <a:rPr lang="ru-RU" sz="3200" b="1" dirty="0"/>
              <a:t> </a:t>
            </a:r>
            <a:r>
              <a:rPr lang="ru-RU" sz="3200" b="1" dirty="0" smtClean="0"/>
              <a:t>   контрпример, показывающий, что утверждение может быть </a:t>
            </a:r>
          </a:p>
          <a:p>
            <a:pPr marL="0" indent="0">
              <a:buNone/>
            </a:pPr>
            <a:r>
              <a:rPr lang="ru-RU" sz="3200" b="1" dirty="0"/>
              <a:t> </a:t>
            </a:r>
            <a:r>
              <a:rPr lang="ru-RU" sz="3200" b="1" dirty="0" smtClean="0"/>
              <a:t>   ложным;</a:t>
            </a:r>
          </a:p>
          <a:p>
            <a:pPr marL="0" indent="0">
              <a:buNone/>
            </a:pPr>
            <a:r>
              <a:rPr lang="ru-RU" sz="3200" b="1" dirty="0" smtClean="0"/>
              <a:t>б) чтобы доказать утверждение, достаточно привести пример, </a:t>
            </a:r>
          </a:p>
          <a:p>
            <a:pPr marL="0" indent="0">
              <a:buNone/>
            </a:pPr>
            <a:r>
              <a:rPr lang="ru-RU" sz="3200" b="1" dirty="0"/>
              <a:t> </a:t>
            </a:r>
            <a:r>
              <a:rPr lang="ru-RU" sz="3200" b="1" dirty="0" smtClean="0"/>
              <a:t>   когда оно истинно?</a:t>
            </a:r>
          </a:p>
          <a:p>
            <a:pPr marL="0" indent="0">
              <a:buNone/>
            </a:pP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3183" y="639735"/>
            <a:ext cx="2348720" cy="7017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4400" b="1" dirty="0">
                <a:solidFill>
                  <a:srgbClr val="000099"/>
                </a:solidFill>
              </a:rPr>
              <a:t>Вопросы</a:t>
            </a:r>
          </a:p>
        </p:txBody>
      </p:sp>
    </p:spTree>
    <p:extLst>
      <p:ext uri="{BB962C8B-B14F-4D97-AF65-F5344CB8AC3E}">
        <p14:creationId xmlns:p14="http://schemas.microsoft.com/office/powerpoint/2010/main" val="351503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0914" y="1707469"/>
            <a:ext cx="11350171" cy="3443061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3200" b="1" dirty="0" smtClean="0"/>
              <a:t>Для </a:t>
            </a:r>
            <a:r>
              <a:rPr lang="ru-RU" sz="3200" b="1" dirty="0"/>
              <a:t>некоторого утверждения А высказывание «не А» ложно. </a:t>
            </a:r>
            <a:r>
              <a:rPr lang="ru-RU" sz="3200" b="1" dirty="0" smtClean="0"/>
              <a:t>Истинно </a:t>
            </a:r>
            <a:r>
              <a:rPr lang="ru-RU" sz="3200" b="1" dirty="0"/>
              <a:t>или </a:t>
            </a:r>
            <a:r>
              <a:rPr lang="ru-RU" sz="3200" b="1" dirty="0" smtClean="0"/>
              <a:t>ложно </a:t>
            </a:r>
            <a:r>
              <a:rPr lang="ru-RU" sz="3200" b="1" dirty="0"/>
              <a:t>А?</a:t>
            </a:r>
          </a:p>
          <a:p>
            <a:pPr marL="514350" indent="-514350">
              <a:buAutoNum type="arabicPeriod" startAt="2"/>
            </a:pPr>
            <a:r>
              <a:rPr lang="ru-RU" sz="3200" b="1" dirty="0" smtClean="0"/>
              <a:t>Для </a:t>
            </a:r>
            <a:r>
              <a:rPr lang="ru-RU" sz="3200" b="1" dirty="0"/>
              <a:t>некоторого утверждения А высказывание «неверно, что </a:t>
            </a:r>
            <a:r>
              <a:rPr lang="ru-RU" sz="3200" b="1" dirty="0" smtClean="0"/>
              <a:t>не </a:t>
            </a:r>
            <a:r>
              <a:rPr lang="ru-RU" sz="3200" b="1" dirty="0"/>
              <a:t>А» ложно. </a:t>
            </a:r>
            <a:r>
              <a:rPr lang="ru-RU" sz="3200" b="1" dirty="0" smtClean="0"/>
              <a:t>Истинно </a:t>
            </a:r>
            <a:r>
              <a:rPr lang="ru-RU" sz="3200" b="1" dirty="0"/>
              <a:t>или ложно А?</a:t>
            </a:r>
          </a:p>
          <a:p>
            <a:pPr marL="514350" indent="-514350">
              <a:buAutoNum type="arabicPeriod" startAt="3"/>
            </a:pPr>
            <a:r>
              <a:rPr lang="ru-RU" sz="3200" b="1" dirty="0" smtClean="0"/>
              <a:t>Постройте </a:t>
            </a:r>
            <a:r>
              <a:rPr lang="ru-RU" sz="3200" b="1" dirty="0"/>
              <a:t>отрицание к высказыванию «Сейчас на улице </a:t>
            </a:r>
            <a:endParaRPr lang="ru-RU" sz="3200" b="1" dirty="0" smtClean="0"/>
          </a:p>
          <a:p>
            <a:pPr marL="0" indent="0">
              <a:buNone/>
            </a:pPr>
            <a:r>
              <a:rPr lang="ru-RU" sz="3200" b="1" dirty="0"/>
              <a:t> </a:t>
            </a:r>
            <a:r>
              <a:rPr lang="ru-RU" sz="3200" b="1" dirty="0" smtClean="0"/>
              <a:t>     солнечно</a:t>
            </a:r>
            <a:r>
              <a:rPr lang="ru-RU" sz="3200" b="1" dirty="0"/>
              <a:t>».</a:t>
            </a:r>
          </a:p>
          <a:p>
            <a:pPr marL="0" indent="0">
              <a:buNone/>
            </a:pP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3183" y="639735"/>
            <a:ext cx="2348720" cy="7017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4400" b="1" dirty="0">
                <a:solidFill>
                  <a:srgbClr val="000099"/>
                </a:solidFill>
              </a:rPr>
              <a:t>Вопросы</a:t>
            </a:r>
          </a:p>
        </p:txBody>
      </p:sp>
    </p:spTree>
    <p:extLst>
      <p:ext uri="{BB962C8B-B14F-4D97-AF65-F5344CB8AC3E}">
        <p14:creationId xmlns:p14="http://schemas.microsoft.com/office/powerpoint/2010/main" val="696485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67228" y="737054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4000" b="1" dirty="0" smtClean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40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Классная работа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4000" b="1" dirty="0" smtClean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ru-RU" sz="4000" b="1" dirty="0" smtClean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Условные утверждения</a:t>
            </a:r>
            <a:endParaRPr lang="ru-RU" sz="4000" b="1" dirty="0">
              <a:solidFill>
                <a:srgbClr val="000099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957394" y="565835"/>
            <a:ext cx="30989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40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09. 01. 24</a:t>
            </a:r>
          </a:p>
        </p:txBody>
      </p:sp>
    </p:spTree>
    <p:extLst>
      <p:ext uri="{BB962C8B-B14F-4D97-AF65-F5344CB8AC3E}">
        <p14:creationId xmlns:p14="http://schemas.microsoft.com/office/powerpoint/2010/main" val="158464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345167"/>
            <a:ext cx="11684000" cy="591049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b="1" dirty="0" smtClean="0">
                <a:solidFill>
                  <a:srgbClr val="000099"/>
                </a:solidFill>
              </a:rPr>
              <a:t>ПРИМЕР 1. </a:t>
            </a:r>
          </a:p>
          <a:p>
            <a:pPr marL="0" indent="0">
              <a:buNone/>
            </a:pPr>
            <a:r>
              <a:rPr lang="ru-RU" sz="3200" b="1" dirty="0" smtClean="0"/>
              <a:t>Согласно СНиП (строительные нормы и правила) в зданиях, где больше пяти этажей, должен быть лифт. </a:t>
            </a:r>
          </a:p>
          <a:p>
            <a:pPr marL="0" indent="0">
              <a:buNone/>
            </a:pPr>
            <a:r>
              <a:rPr lang="ru-RU" sz="3200" b="1" dirty="0" smtClean="0"/>
              <a:t>Это правило можно сформулировать в виде утверждения: «</a:t>
            </a:r>
            <a:r>
              <a:rPr lang="ru-RU" sz="3200" b="1" dirty="0" smtClean="0">
                <a:solidFill>
                  <a:srgbClr val="000099"/>
                </a:solidFill>
              </a:rPr>
              <a:t>Если</a:t>
            </a:r>
            <a:r>
              <a:rPr lang="ru-RU" sz="3200" b="1" dirty="0" smtClean="0"/>
              <a:t> в здании больше, чем 5 этажей, то в этом здании должен быть лифт».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200" b="1" dirty="0" smtClean="0"/>
              <a:t>Это сложное утверждение, составленное из двух с помощью слов </a:t>
            </a:r>
            <a:r>
              <a:rPr lang="ru-RU" sz="3200" b="1" dirty="0" smtClean="0">
                <a:solidFill>
                  <a:srgbClr val="000099"/>
                </a:solidFill>
              </a:rPr>
              <a:t>если</a:t>
            </a:r>
            <a:r>
              <a:rPr lang="ru-RU" sz="3200" b="1" dirty="0" smtClean="0"/>
              <a:t> и </a:t>
            </a:r>
            <a:r>
              <a:rPr lang="ru-RU" sz="3200" b="1" dirty="0" smtClean="0">
                <a:solidFill>
                  <a:srgbClr val="000099"/>
                </a:solidFill>
              </a:rPr>
              <a:t>то</a:t>
            </a:r>
            <a:r>
              <a:rPr lang="ru-RU" sz="3200" b="1" dirty="0" smtClean="0"/>
              <a:t>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200" b="1" dirty="0" smtClean="0"/>
              <a:t>Первое утверждение «В здании больше, чем 5 этажей», второе — «В этом здании должен быть лифт».</a:t>
            </a:r>
          </a:p>
          <a:p>
            <a:pPr marL="0" indent="0">
              <a:lnSpc>
                <a:spcPct val="150000"/>
              </a:lnSpc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21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6056" y="1012824"/>
            <a:ext cx="11306629" cy="4459061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ru-RU" sz="3600" b="1" dirty="0" smtClean="0"/>
              <a:t>Утверждения, составленные с помощью логической конструкции </a:t>
            </a:r>
            <a:r>
              <a:rPr lang="ru-RU" sz="3600" b="1" dirty="0" smtClean="0">
                <a:solidFill>
                  <a:srgbClr val="FF0000"/>
                </a:solidFill>
              </a:rPr>
              <a:t>если …, то ..., </a:t>
            </a:r>
            <a:r>
              <a:rPr lang="ru-RU" sz="3600" b="1" dirty="0" smtClean="0"/>
              <a:t>называют </a:t>
            </a:r>
            <a:r>
              <a:rPr lang="ru-RU" sz="3600" b="1" dirty="0" smtClean="0">
                <a:solidFill>
                  <a:srgbClr val="FF0000"/>
                </a:solidFill>
              </a:rPr>
              <a:t>условными утверждениями.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ru-RU" sz="3600" b="1" dirty="0" smtClean="0"/>
              <a:t>Первое утверждение называется условием или </a:t>
            </a:r>
            <a:r>
              <a:rPr lang="ru-RU" sz="3600" b="1" dirty="0" smtClean="0">
                <a:solidFill>
                  <a:srgbClr val="FF0000"/>
                </a:solidFill>
              </a:rPr>
              <a:t>посылкой</a:t>
            </a:r>
            <a:r>
              <a:rPr lang="ru-RU" sz="3600" b="1" dirty="0" smtClean="0"/>
              <a:t>, а второе — </a:t>
            </a:r>
            <a:r>
              <a:rPr lang="ru-RU" sz="3600" b="1" dirty="0" smtClean="0">
                <a:solidFill>
                  <a:srgbClr val="FF0000"/>
                </a:solidFill>
              </a:rPr>
              <a:t>следствием</a:t>
            </a:r>
            <a:r>
              <a:rPr lang="ru-RU" sz="3600" b="1" dirty="0" smtClean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870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8343" y="258083"/>
            <a:ext cx="1149531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>
                <a:solidFill>
                  <a:srgbClr val="000099"/>
                </a:solidFill>
              </a:rPr>
              <a:t>ПРИМЕР 2. </a:t>
            </a:r>
          </a:p>
          <a:p>
            <a:pPr marL="0" indent="0">
              <a:buNone/>
            </a:pPr>
            <a:r>
              <a:rPr lang="ru-RU" sz="3200" b="1" dirty="0" smtClean="0"/>
              <a:t>Из курса геометрии вы знаете аксиому </a:t>
            </a:r>
            <a:r>
              <a:rPr lang="ru-RU" dirty="0" smtClean="0"/>
              <a:t>(Аксиома -</a:t>
            </a:r>
            <a:r>
              <a:rPr lang="ru-RU" dirty="0" smtClean="0">
                <a:solidFill>
                  <a:srgbClr val="000000"/>
                </a:solidFill>
                <a:effectLst/>
              </a:rPr>
              <a:t>высказывание, которое принимается как истинное. Аксиомы — это фундамент математических рассуждений, начальные истинные высказывания</a:t>
            </a:r>
            <a:r>
              <a:rPr lang="ru-RU" dirty="0" smtClean="0"/>
              <a:t>)</a:t>
            </a:r>
            <a:r>
              <a:rPr lang="ru-RU" b="1" dirty="0" smtClean="0"/>
              <a:t> </a:t>
            </a:r>
            <a:r>
              <a:rPr lang="ru-RU" sz="3200" b="1" dirty="0" smtClean="0"/>
              <a:t>параллельных: 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«Через точку, не лежащую на данной прямой, можно провести единственную прямую, параллельную данной». </a:t>
            </a:r>
          </a:p>
          <a:p>
            <a:pPr marL="0" indent="0">
              <a:buNone/>
            </a:pPr>
            <a:r>
              <a:rPr lang="ru-RU" sz="3200" b="1" dirty="0" smtClean="0"/>
              <a:t>Эту аксиому принимают за истинное высказывание, и можно её сформулировать в виде условного утверждения: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7028" y="4738078"/>
            <a:ext cx="11045371" cy="15696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3200" b="1" dirty="0" smtClean="0"/>
              <a:t>«</a:t>
            </a:r>
            <a:r>
              <a:rPr lang="ru-RU" sz="3200" b="1" dirty="0" smtClean="0">
                <a:solidFill>
                  <a:srgbClr val="FF0000"/>
                </a:solidFill>
              </a:rPr>
              <a:t>Если</a:t>
            </a:r>
            <a:r>
              <a:rPr lang="ru-RU" sz="3200" b="1" dirty="0" smtClean="0"/>
              <a:t> точка не лежит на данной прямой, то через эту точку можно провести единственную прямую, параллельную данной».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541525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9228" y="3131911"/>
            <a:ext cx="11440886" cy="2383518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b="1" u="sng" dirty="0" smtClean="0"/>
              <a:t>Посылкой</a:t>
            </a:r>
            <a:r>
              <a:rPr lang="ru-RU" b="1" dirty="0" smtClean="0"/>
              <a:t> является утверждение «Точка не лежит на данной прямой», а </a:t>
            </a:r>
            <a:r>
              <a:rPr lang="ru-RU" b="1" u="sng" dirty="0" smtClean="0"/>
              <a:t>следствием</a:t>
            </a:r>
            <a:r>
              <a:rPr lang="ru-RU" b="1" dirty="0" smtClean="0"/>
              <a:t> — утверждение «Через эту точку можно провести единственную прямую, параллельную данной».</a:t>
            </a:r>
          </a:p>
          <a:p>
            <a:pPr marL="0" indent="0">
              <a:lnSpc>
                <a:spcPct val="150000"/>
              </a:lnSpc>
              <a:buNone/>
            </a:pPr>
            <a:endParaRPr lang="ru-RU" b="1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1542" y="848250"/>
            <a:ext cx="11045371" cy="15696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3200" b="1" dirty="0" smtClean="0"/>
              <a:t>«</a:t>
            </a:r>
            <a:r>
              <a:rPr lang="ru-RU" sz="3200" b="1" dirty="0" smtClean="0">
                <a:solidFill>
                  <a:srgbClr val="FF0000"/>
                </a:solidFill>
              </a:rPr>
              <a:t>Если</a:t>
            </a:r>
            <a:r>
              <a:rPr lang="ru-RU" sz="3200" b="1" dirty="0" smtClean="0"/>
              <a:t> точка не лежит на данной прямой, то через эту точку можно провести единственную прямую, параллельную данной».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689133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2429" y="780597"/>
            <a:ext cx="11440886" cy="4850946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3600" b="1" dirty="0" smtClean="0"/>
              <a:t>Многие математические утверждения — условные.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600" b="1" dirty="0" smtClean="0"/>
              <a:t>Если такое утверждение удаётся доказать, то получается истинное высказывание.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600" b="1" dirty="0" smtClean="0"/>
              <a:t>Наиболее важные и общие истинные условные высказывания называются </a:t>
            </a:r>
            <a:r>
              <a:rPr lang="ru-RU" sz="3600" b="1" dirty="0" smtClean="0">
                <a:solidFill>
                  <a:srgbClr val="000099"/>
                </a:solidFill>
              </a:rPr>
              <a:t>теоремами.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959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830</Words>
  <Application>Microsoft Office PowerPoint</Application>
  <PresentationFormat>Широкоэкранный</PresentationFormat>
  <Paragraphs>72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Verdana</vt:lpstr>
      <vt:lpstr>Тема Office</vt:lpstr>
      <vt:lpstr>Урок 24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 классе:</vt:lpstr>
      <vt:lpstr>Дома: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24</dc:title>
  <dc:creator>1</dc:creator>
  <cp:lastModifiedBy>1</cp:lastModifiedBy>
  <cp:revision>9</cp:revision>
  <dcterms:created xsi:type="dcterms:W3CDTF">2024-01-08T03:35:13Z</dcterms:created>
  <dcterms:modified xsi:type="dcterms:W3CDTF">2024-01-08T04:24:15Z</dcterms:modified>
</cp:coreProperties>
</file>