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6" r:id="rId13"/>
    <p:sldId id="267" r:id="rId14"/>
    <p:sldId id="268" r:id="rId15"/>
    <p:sldId id="269" r:id="rId16"/>
    <p:sldId id="274" r:id="rId17"/>
    <p:sldId id="271" r:id="rId18"/>
    <p:sldId id="275" r:id="rId19"/>
    <p:sldId id="273" r:id="rId20"/>
    <p:sldId id="276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fld id="{A166E6A6-7F57-430B-AC14-17EF72A441AF}" type="SERIESNAME">
                      <a:rPr lang="ru-RU"/>
                      <a:pPr/>
                      <a:t>[ИМЯ РЯДА]</a:t>
                    </a:fld>
                    <a:r>
                      <a:rPr lang="ru-RU" baseline="0" dirty="0"/>
                      <a:t>; </a:t>
                    </a:r>
                    <a:fld id="{B2ACAEC7-CA94-435E-8D5C-0EE94C9CFDED}" type="CATEGORYNAME">
                      <a:rPr lang="ru-RU" baseline="0"/>
                      <a:pPr/>
                      <a:t>[ИМЯ КАТЕГОРИИ]</a:t>
                    </a:fld>
                    <a:r>
                      <a:rPr lang="ru-RU" baseline="0"/>
                      <a:t>; </a:t>
                    </a:r>
                    <a:r>
                      <a:rPr lang="ru-RU" baseline="0" smtClean="0"/>
                      <a:t>; </a:t>
                    </a:r>
                    <a:fld id="{981868E1-5DC1-4CDE-9B0C-B76CC4DE352C}" type="PERCENTAGE">
                      <a:rPr lang="ru-RU" baseline="0"/>
                      <a:pPr/>
                      <a:t>[ПРОЦЕНТ]</a:t>
                    </a:fld>
                    <a:endParaRPr lang="ru-RU" baseline="0" smtClean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D64-4CB1-AE74-A628986356C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A346A4E-2E20-4EDB-AFA1-A1D55DB62F48}" type="SERIESNAME">
                      <a:rPr lang="ru-RU"/>
                      <a:pPr/>
                      <a:t>[ИМЯ РЯДА]</a:t>
                    </a:fld>
                    <a:r>
                      <a:rPr lang="ru-RU" baseline="0" dirty="0"/>
                      <a:t>; </a:t>
                    </a:r>
                    <a:fld id="{78035E8D-D6E7-433A-8289-235A1A38F506}" type="CATEGORYNAME">
                      <a:rPr lang="ru-RU" baseline="0"/>
                      <a:pPr/>
                      <a:t>[ИМЯ КАТЕГОРИИ]</a:t>
                    </a:fld>
                    <a:r>
                      <a:rPr lang="ru-RU" baseline="0" smtClean="0"/>
                      <a:t>; </a:t>
                    </a:r>
                    <a:fld id="{686BAD5A-E1C0-45E4-B1FA-0CDFBDC213F5}" type="PERCENTAGE">
                      <a:rPr lang="ru-RU" baseline="0"/>
                      <a:pPr/>
                      <a:t>[ПРОЦЕНТ]</a:t>
                    </a:fld>
                    <a:endParaRPr lang="ru-RU" baseline="0" smtClean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D64-4CB1-AE74-A628986356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Сельское хозяйство</c:v>
                </c:pt>
                <c:pt idx="1">
                  <c:v>промышленность</c:v>
                </c:pt>
                <c:pt idx="2">
                  <c:v>сфера услуг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31</c:v>
                </c:pt>
                <c:pt idx="2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64-4CB1-AE74-A628986356C5}"/>
            </c:ext>
          </c:extLst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ru-RU"/>
  <c:roundedCorners val="1"/>
  <c:style val="2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dLbl>
              <c:idx val="0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D64-4CB1-AE74-A628986356C5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2A346A4E-2E20-4EDB-AFA1-A1D55DB62F48}" type="SERIESNAME">
                      <a:rPr lang="ru-RU"/>
                      <a:pPr/>
                      <a:t>[ИМЯ РЯДА]</a:t>
                    </a:fld>
                    <a:r>
                      <a:rPr lang="ru-RU" baseline="0" dirty="0"/>
                      <a:t>; </a:t>
                    </a:r>
                    <a:fld id="{78035E8D-D6E7-433A-8289-235A1A38F506}" type="CATEGORYNAME">
                      <a:rPr lang="ru-RU" baseline="0"/>
                      <a:pPr/>
                      <a:t>[ИМЯ КАТЕГОРИИ]</a:t>
                    </a:fld>
                    <a:r>
                      <a:rPr lang="ru-RU" baseline="0" smtClean="0"/>
                      <a:t>; </a:t>
                    </a:r>
                    <a:fld id="{686BAD5A-E1C0-45E4-B1FA-0CDFBDC213F5}" type="PERCENTAGE">
                      <a:rPr lang="ru-RU" baseline="0"/>
                      <a:pPr/>
                      <a:t>[ПРОЦЕНТ]</a:t>
                    </a:fld>
                    <a:endParaRPr lang="ru-RU" baseline="0" smtClean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  <c:showBubbleSize val="1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FD64-4CB1-AE74-A628986356C5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1"/>
            <c:showVal val="1"/>
            <c:showCatName val="1"/>
            <c:showSerName val="1"/>
            <c:showPercent val="1"/>
            <c:showBubbleSize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Сельское хозяйство</c:v>
                </c:pt>
                <c:pt idx="1">
                  <c:v>промышленность</c:v>
                </c:pt>
                <c:pt idx="2">
                  <c:v>сфера услуг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31</c:v>
                </c:pt>
                <c:pt idx="2">
                  <c:v>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D64-4CB1-AE74-A628986356C5}"/>
            </c:ext>
          </c:extLst>
        </c:ser>
        <c:dLbls>
          <c:showLegendKey val="1"/>
          <c:showVal val="1"/>
          <c:showCatName val="1"/>
          <c:showSerName val="1"/>
          <c:showPercent val="1"/>
          <c:showBubbleSize val="1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Современные особенности развития мирового хозяйства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lang="en-US" b="1" dirty="0" err="1" smtClean="0"/>
              <a:t>Sukhoi</a:t>
            </a:r>
            <a:r>
              <a:rPr lang="en-US" b="1" dirty="0" smtClean="0"/>
              <a:t> </a:t>
            </a:r>
            <a:r>
              <a:rPr lang="en-US" b="1" dirty="0" err="1" smtClean="0"/>
              <a:t>Superjet</a:t>
            </a:r>
            <a:r>
              <a:rPr lang="en-US" b="1" dirty="0" smtClean="0"/>
              <a:t> 100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Вова\Downloads\scale_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785724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Научно-технический прогресс (НТП)</a:t>
            </a:r>
            <a:r>
              <a:rPr lang="ru-RU" dirty="0" smtClean="0"/>
              <a:t> – постоянный процесс совершенствования науки и техники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Научно-техническая революция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3556" name="Picture 4" descr="https://fb.ru/misc/i/gallery/63354/31391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3200400" cy="2761023"/>
          </a:xfrm>
          <a:prstGeom prst="rect">
            <a:avLst/>
          </a:prstGeom>
          <a:noFill/>
        </p:spPr>
      </p:pic>
      <p:pic>
        <p:nvPicPr>
          <p:cNvPr id="8" name="Picture 8" descr="https://i.pinimg.com/originals/51/fb/f9/51fbf90172f02d7f905af0708a7b04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124200"/>
            <a:ext cx="3124200" cy="2476293"/>
          </a:xfrm>
          <a:prstGeom prst="rect">
            <a:avLst/>
          </a:prstGeom>
          <a:noFill/>
        </p:spPr>
      </p:pic>
      <p:pic>
        <p:nvPicPr>
          <p:cNvPr id="23562" name="Picture 10" descr="https://i.pinimg.com/originals/49/fe/0d/49fe0d0ba26941b2c2954ee5c3f021d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4281054"/>
            <a:ext cx="2819400" cy="2576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Современные особенности развития мирового хозяйства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Интернационализация производства – участие всех (или большинства) стран в процессе производства всевозможных видов товаров и услуг.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 Глобализация мировой экономики – процесс постепенного взаимопроникновения и срастания хозяйств подавляющего большинства стран мира в единое мировое хозяйство.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Региональная интеграция – образование соседними странами экономической группировки определенного уровня: зоны свободной торговли, таможенного союза, общего рынка или экономического союза.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Отраслевая структура мирового хозяйства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01577"/>
              </p:ext>
            </p:extLst>
          </p:nvPr>
        </p:nvGraphicFramePr>
        <p:xfrm>
          <a:off x="457200" y="2209800"/>
          <a:ext cx="8382000" cy="4250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0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4622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4114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Сфера деятельности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Вид хозяйственной деятельности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41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Отраслевой состав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1972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Материальная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Первичная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Сельское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хозяйство, </a:t>
                      </a:r>
                      <a:r>
                        <a:rPr lang="ru-RU" dirty="0" smtClean="0"/>
                        <a:t>лесное </a:t>
                      </a:r>
                      <a:r>
                        <a:rPr lang="ru-RU" dirty="0" smtClean="0"/>
                        <a:t>хозяйство, </a:t>
                      </a:r>
                      <a:r>
                        <a:rPr lang="ru-RU" dirty="0" smtClean="0"/>
                        <a:t>лесозаготовка, рыболовство,</a:t>
                      </a:r>
                      <a:r>
                        <a:rPr lang="ru-RU" baseline="0" dirty="0" smtClean="0"/>
                        <a:t> горнодобывающая </a:t>
                      </a:r>
                      <a:r>
                        <a:rPr lang="ru-RU" baseline="0" dirty="0" smtClean="0"/>
                        <a:t>промышленность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573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Вторичная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Обрабатывающая </a:t>
                      </a:r>
                      <a:r>
                        <a:rPr lang="ru-RU" dirty="0" smtClean="0"/>
                        <a:t>промышленность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и строительство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5730">
                <a:tc rowSpan="3">
                  <a:txBody>
                    <a:bodyPr/>
                    <a:lstStyle/>
                    <a:p>
                      <a:r>
                        <a:rPr lang="ru-RU" dirty="0" smtClean="0"/>
                        <a:t>Непроизводственная (нематериальная)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Третичная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Транспорт, торговля, общественное питание</a:t>
                      </a:r>
                      <a:r>
                        <a:rPr lang="ru-RU" baseline="0" dirty="0" smtClean="0"/>
                        <a:t> и т.д.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22472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Четвертичная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Образование, здравоохранение, научные исследования</a:t>
                      </a:r>
                      <a:r>
                        <a:rPr lang="ru-RU" baseline="0" dirty="0" smtClean="0"/>
                        <a:t> и информация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41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Пятеричная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Управление и принятие решений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Валовой внутренний продукт (ВВП) </a:t>
            </a:r>
            <a:r>
              <a:rPr lang="ru-RU" dirty="0" smtClean="0"/>
              <a:t>– показатель, который представляет собой общую стоимость всех товаров и услуг, произведенных в стране за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0668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Соотношение между отраслями и сферами хозяйственной деятельности в мировой экономике, % от МВП.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137774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477595"/>
              </p:ext>
            </p:extLst>
          </p:nvPr>
        </p:nvGraphicFramePr>
        <p:xfrm>
          <a:off x="533400" y="2286000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22" name="Picture 2" descr="https://d.radikal.ru/d28/1802/8d/315460f461e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7538720" cy="4038600"/>
          </a:xfrm>
          <a:prstGeom prst="rect">
            <a:avLst/>
          </a:prstGeom>
          <a:noFill/>
        </p:spPr>
      </p:pic>
      <p:pic>
        <p:nvPicPr>
          <p:cNvPr id="5" name="Picture 2" descr="https://d.radikal.ru/d28/1802/8d/315460f461e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753872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Экономика </a:t>
            </a:r>
            <a:r>
              <a:rPr lang="ru-RU" dirty="0" smtClean="0"/>
              <a:t>(от греч. </a:t>
            </a:r>
            <a:r>
              <a:rPr lang="en-US" dirty="0" err="1" smtClean="0"/>
              <a:t>oikos</a:t>
            </a:r>
            <a:r>
              <a:rPr lang="en-US" dirty="0" smtClean="0"/>
              <a:t> –</a:t>
            </a:r>
            <a:r>
              <a:rPr lang="ru-RU" dirty="0" smtClean="0"/>
              <a:t> дом, жилище</a:t>
            </a:r>
            <a:r>
              <a:rPr lang="en-US" dirty="0" smtClean="0"/>
              <a:t>, </a:t>
            </a:r>
            <a:r>
              <a:rPr lang="en-US" dirty="0" err="1" smtClean="0"/>
              <a:t>nomos</a:t>
            </a:r>
            <a:r>
              <a:rPr lang="en-US" dirty="0" smtClean="0"/>
              <a:t> – </a:t>
            </a:r>
            <a:r>
              <a:rPr lang="ru-RU" dirty="0" smtClean="0"/>
              <a:t>закон, знаю) – «законы ведения домашнего хозяйства.</a:t>
            </a:r>
          </a:p>
          <a:p>
            <a:r>
              <a:rPr lang="ru-RU" b="1" dirty="0" smtClean="0"/>
              <a:t>Мировая экономика </a:t>
            </a:r>
            <a:r>
              <a:rPr lang="ru-RU" dirty="0" smtClean="0"/>
              <a:t>– наука, изучающая общие закономерности ведения экономической деятельности в мире в целом.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Показатели ВВП по странам за 2019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3657426"/>
              </p:ext>
            </p:extLst>
          </p:nvPr>
        </p:nvGraphicFramePr>
        <p:xfrm>
          <a:off x="685800" y="2362200"/>
          <a:ext cx="7848600" cy="4155948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323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33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29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Место</a:t>
                      </a:r>
                      <a:endParaRPr lang="ru-RU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/>
                        <a:t>Страна</a:t>
                      </a:r>
                      <a:endParaRPr lang="ru-RU" sz="1800" b="1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ВВП ($ млн.)</a:t>
                      </a:r>
                      <a:endParaRPr lang="ru-RU" sz="1800" b="1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332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Весь мир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85 804 390.60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Соединенные Штаты Америки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20 494 100.00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Китай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13 608 151.86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3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Япония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4 970 915.56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4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Германия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3 996 759.29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5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Великобритания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2 825 207.95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6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Франция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2 777 535.24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7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Индия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2 726 322.62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8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Италия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2 073 901.99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9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Бразилия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1 868 626.09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10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Канада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1 712 510.03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6645"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/>
                        <a:t>11</a:t>
                      </a:r>
                      <a:endParaRPr lang="ru-RU" sz="18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Россия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/>
                        <a:t>1 657 553.77</a:t>
                      </a:r>
                      <a:endParaRPr lang="ru-RU" sz="18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smtClean="0">
                <a:ln>
                  <a:noFill/>
                </a:ln>
                <a:solidFill>
                  <a:srgbClr val="333E5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Показатели ВВП по странам за 2019 год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55679"/>
            <a:ext cx="8229600" cy="1066800"/>
          </a:xfrm>
        </p:spPr>
        <p:txBody>
          <a:bodyPr/>
          <a:lstStyle/>
          <a:p>
            <a:pPr algn="ctr"/>
            <a:r>
              <a:rPr lang="ru-RU" dirty="0" smtClean="0"/>
              <a:t>ВВП, 2014 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upload.wikimedia.org/wikipedia/commons/thumb/7/79/Countries_by_GDP_%28Nominal%29_in_2014.svg/1280px-Countries_by_GDP_%28Nominal%29_in_2014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622360" cy="44127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развития мировой экономики: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143000"/>
            <a:ext cx="8229600" cy="4325112"/>
          </a:xfrm>
        </p:spPr>
        <p:txBody>
          <a:bodyPr/>
          <a:lstStyle/>
          <a:p>
            <a:r>
              <a:rPr lang="ru-RU" dirty="0" smtClean="0"/>
              <a:t>1. Присваивающее хозяйство (2 млн.л.до н.э. – 5 тыс.л.до н.э.) – основные виды хозяйственной деятельности: охота, рыболовство, сбор диких плодов, кореньев, меда. Стадия «детства» мировой экономики</a:t>
            </a:r>
            <a:endParaRPr lang="ru-RU" dirty="0"/>
          </a:p>
        </p:txBody>
      </p:sp>
      <p:pic>
        <p:nvPicPr>
          <p:cNvPr id="4" name="Picture 2" descr="https://i24.info/images/news/20201007/47cf466af62799ea674e7a844870a05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3505200"/>
            <a:ext cx="6400000" cy="36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25112"/>
          </a:xfrm>
        </p:spPr>
        <p:txBody>
          <a:bodyPr/>
          <a:lstStyle/>
          <a:p>
            <a:r>
              <a:rPr lang="ru-RU" dirty="0" smtClean="0"/>
              <a:t>2. Аграрное хозяйство (5 тыс.л.до н.э. – середина 17 в.) – </a:t>
            </a:r>
            <a:r>
              <a:rPr lang="ru-RU" dirty="0" smtClean="0"/>
              <a:t>основная отрасль – сельское хозяйство, </a:t>
            </a:r>
            <a:r>
              <a:rPr lang="ru-RU" dirty="0" smtClean="0"/>
              <a:t>возникло ремесло и торговля. Стадия «юности»мировой экономики</a:t>
            </a:r>
            <a:endParaRPr lang="ru-RU" dirty="0"/>
          </a:p>
        </p:txBody>
      </p:sp>
      <p:pic>
        <p:nvPicPr>
          <p:cNvPr id="17412" name="Picture 4" descr="https://avatars.mds.yandex.net/get-zen_doc/3962340/pub_5f458a1ce1610b73e6d02dd5_5f458a1da3abab4cd3827d82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95600"/>
            <a:ext cx="6143255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325112"/>
          </a:xfrm>
        </p:spPr>
        <p:txBody>
          <a:bodyPr/>
          <a:lstStyle/>
          <a:p>
            <a:r>
              <a:rPr lang="ru-RU" dirty="0" smtClean="0"/>
              <a:t>3. Индустриальное хозяйство (конец 18 в. – конец 20 в.) – основная отрасль – промышленность, поиск дешевых ресурсов привел к появлению колоний, формирование общество потребления. Стадия «молодости» мировой экономики.</a:t>
            </a:r>
            <a:endParaRPr lang="ru-RU" dirty="0"/>
          </a:p>
        </p:txBody>
      </p:sp>
      <p:pic>
        <p:nvPicPr>
          <p:cNvPr id="16386" name="Picture 2" descr="https://www.telegraph.co.uk/content/dam/books/2020/01/18/TELEMMGLPICT000221309646_trans_NvBQzQNjv4BqR2YzLWPJdBx4SDbyKATHSgBgG-cRb8WR27eu_Z2q4hk.jpeg?imwidth=14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352800"/>
            <a:ext cx="5603650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325112"/>
          </a:xfrm>
        </p:spPr>
        <p:txBody>
          <a:bodyPr/>
          <a:lstStyle/>
          <a:p>
            <a:r>
              <a:rPr lang="ru-RU" dirty="0" smtClean="0"/>
              <a:t>4. Постиндустриальное хозяйство (с 1970 г.) – первостепенное развитие сферы услуг, высокий уровень технологической технической оснащенности, научная деятельность. Стадия «зрелости» мировой экономики.</a:t>
            </a:r>
            <a:endParaRPr lang="ru-RU" dirty="0"/>
          </a:p>
        </p:txBody>
      </p:sp>
      <p:pic>
        <p:nvPicPr>
          <p:cNvPr id="15362" name="Picture 2" descr="https://avatars.mds.yandex.net/get-zen_doc/163667/pub_5d499712a2d6ed00ad577cd8_5d49971c23371c00afdcc712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365171"/>
            <a:ext cx="5867400" cy="3492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Международное разделение труда </a:t>
            </a:r>
            <a:r>
              <a:rPr lang="ru-RU" dirty="0" smtClean="0"/>
              <a:t>– это система или способ организации взаимозависимого производства, при котором предприятия разных стран специализируются на производстве определенных видов товаров и услуг, а затем обмениваются ими.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325112"/>
          </a:xfrm>
        </p:spPr>
        <p:txBody>
          <a:bodyPr/>
          <a:lstStyle/>
          <a:p>
            <a:r>
              <a:rPr lang="ru-RU" b="1" dirty="0" smtClean="0"/>
              <a:t>Международная специализация </a:t>
            </a:r>
            <a:r>
              <a:rPr lang="ru-RU" dirty="0" smtClean="0"/>
              <a:t>-  сосредоточение усилий тех или иных стран на производстве какого-л товара или услуги.</a:t>
            </a:r>
            <a:endParaRPr lang="ru-RU" dirty="0"/>
          </a:p>
        </p:txBody>
      </p:sp>
      <p:pic>
        <p:nvPicPr>
          <p:cNvPr id="13314" name="Picture 2" descr="https://fs.znanio.ru/methodology/images/13/9b/139b949987840c0b37f095772e2f840c4210af35.jpg"/>
          <p:cNvPicPr>
            <a:picLocks noChangeAspect="1" noChangeArrowheads="1"/>
          </p:cNvPicPr>
          <p:nvPr/>
        </p:nvPicPr>
        <p:blipFill>
          <a:blip r:embed="rId2"/>
          <a:srcRect t="26667" b="3704"/>
          <a:stretch>
            <a:fillRect/>
          </a:stretch>
        </p:blipFill>
        <p:spPr bwMode="auto">
          <a:xfrm>
            <a:off x="1066800" y="2895600"/>
            <a:ext cx="68580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Международное кооперирование </a:t>
            </a:r>
            <a:r>
              <a:rPr lang="ru-RU" dirty="0" smtClean="0"/>
              <a:t>– установление устойчивых взаимосвязей между отдельными предприятиями разных стран мира, участвующими в производстве какого-л товара или услуги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350</TotalTime>
  <Words>546</Words>
  <Application>Microsoft Office PowerPoint</Application>
  <PresentationFormat>Экран (4:3)</PresentationFormat>
  <Paragraphs>82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Georgia</vt:lpstr>
      <vt:lpstr>Times New Roman</vt:lpstr>
      <vt:lpstr>Trebuchet MS</vt:lpstr>
      <vt:lpstr>Wingdings 2</vt:lpstr>
      <vt:lpstr>Городская</vt:lpstr>
      <vt:lpstr>Современные особенности развития мирового хозяйства</vt:lpstr>
      <vt:lpstr>Презентация PowerPoint</vt:lpstr>
      <vt:lpstr>Этапы развития мировой экономики: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Sukhoi Superjet 100</vt:lpstr>
      <vt:lpstr>Презентация PowerPoint</vt:lpstr>
      <vt:lpstr>Научно-техническая революция</vt:lpstr>
      <vt:lpstr>Современные особенности развития мирового хозяйства</vt:lpstr>
      <vt:lpstr>Презентация PowerPoint</vt:lpstr>
      <vt:lpstr>Презентация PowerPoint</vt:lpstr>
      <vt:lpstr>Отраслевая структура мирового хозяйства</vt:lpstr>
      <vt:lpstr>Презентация PowerPoint</vt:lpstr>
      <vt:lpstr>Соотношение между отраслями и сферами хозяйственной деятельности в мировой экономике, % от МВП.</vt:lpstr>
      <vt:lpstr>Презентация PowerPoint</vt:lpstr>
      <vt:lpstr>Показатели ВВП по странам за 2019 год </vt:lpstr>
      <vt:lpstr>ВВП, 2014 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особенности развития мирового хозяйства</dc:title>
  <dc:creator>Вова</dc:creator>
  <cp:lastModifiedBy>Дом</cp:lastModifiedBy>
  <cp:revision>27</cp:revision>
  <dcterms:created xsi:type="dcterms:W3CDTF">2020-11-22T13:56:37Z</dcterms:created>
  <dcterms:modified xsi:type="dcterms:W3CDTF">2024-01-08T07:01:29Z</dcterms:modified>
</cp:coreProperties>
</file>