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1" r:id="rId13"/>
    <p:sldId id="270" r:id="rId14"/>
    <p:sldId id="272" r:id="rId15"/>
    <p:sldId id="286" r:id="rId16"/>
    <p:sldId id="274" r:id="rId17"/>
    <p:sldId id="275" r:id="rId18"/>
    <p:sldId id="287" r:id="rId19"/>
    <p:sldId id="277" r:id="rId20"/>
    <p:sldId id="278" r:id="rId21"/>
    <p:sldId id="279" r:id="rId22"/>
    <p:sldId id="280" r:id="rId23"/>
    <p:sldId id="281" r:id="rId24"/>
    <p:sldId id="283" r:id="rId25"/>
    <p:sldId id="284" r:id="rId26"/>
    <p:sldId id="282" r:id="rId27"/>
    <p:sldId id="285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1" autoAdjust="0"/>
    <p:restoredTop sz="94660" autoAdjust="0"/>
  </p:normalViewPr>
  <p:slideViewPr>
    <p:cSldViewPr snapToGrid="0">
      <p:cViewPr varScale="1">
        <p:scale>
          <a:sx n="90" d="100"/>
          <a:sy n="90" d="100"/>
        </p:scale>
        <p:origin x="-102" y="-5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7285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3695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60061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279886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7305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5970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6442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63051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4169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5205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5932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5906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9193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6565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3064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7412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3568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68AF6DE-0383-4295-96CD-088229153858}" type="datetimeFigureOut">
              <a:rPr lang="ru-RU" smtClean="0"/>
              <a:pPr/>
              <a:t>29.08.2022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E6F3A-29F9-4410-8FCC-F22ABAF251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24516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0.xml"/><Relationship Id="rId18" Type="http://schemas.openxmlformats.org/officeDocument/2006/relationships/slide" Target="slide11.xml"/><Relationship Id="rId26" Type="http://schemas.openxmlformats.org/officeDocument/2006/relationships/slide" Target="slide27.xml"/><Relationship Id="rId3" Type="http://schemas.openxmlformats.org/officeDocument/2006/relationships/slide" Target="slide18.xml"/><Relationship Id="rId21" Type="http://schemas.openxmlformats.org/officeDocument/2006/relationships/slide" Target="slide26.xml"/><Relationship Id="rId7" Type="http://schemas.openxmlformats.org/officeDocument/2006/relationships/slide" Target="slide4.xml"/><Relationship Id="rId12" Type="http://schemas.openxmlformats.org/officeDocument/2006/relationships/slide" Target="slide5.xml"/><Relationship Id="rId17" Type="http://schemas.openxmlformats.org/officeDocument/2006/relationships/slide" Target="slide6.xml"/><Relationship Id="rId25" Type="http://schemas.openxmlformats.org/officeDocument/2006/relationships/slide" Target="slide22.xml"/><Relationship Id="rId2" Type="http://schemas.openxmlformats.org/officeDocument/2006/relationships/slide" Target="slide23.xml"/><Relationship Id="rId16" Type="http://schemas.openxmlformats.org/officeDocument/2006/relationships/slide" Target="slide25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11" Type="http://schemas.openxmlformats.org/officeDocument/2006/relationships/slide" Target="slide24.xml"/><Relationship Id="rId24" Type="http://schemas.openxmlformats.org/officeDocument/2006/relationships/slide" Target="slide17.xml"/><Relationship Id="rId5" Type="http://schemas.openxmlformats.org/officeDocument/2006/relationships/slide" Target="slide8.xml"/><Relationship Id="rId15" Type="http://schemas.openxmlformats.org/officeDocument/2006/relationships/slide" Target="slide20.xml"/><Relationship Id="rId23" Type="http://schemas.openxmlformats.org/officeDocument/2006/relationships/slide" Target="slide12.xml"/><Relationship Id="rId10" Type="http://schemas.openxmlformats.org/officeDocument/2006/relationships/slide" Target="slide19.xml"/><Relationship Id="rId19" Type="http://schemas.openxmlformats.org/officeDocument/2006/relationships/slide" Target="slide16.xml"/><Relationship Id="rId4" Type="http://schemas.openxmlformats.org/officeDocument/2006/relationships/slide" Target="slide13.xml"/><Relationship Id="rId9" Type="http://schemas.openxmlformats.org/officeDocument/2006/relationships/slide" Target="slide14.xml"/><Relationship Id="rId14" Type="http://schemas.openxmlformats.org/officeDocument/2006/relationships/slide" Target="slide15.xml"/><Relationship Id="rId22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2829" y="2653553"/>
            <a:ext cx="6077054" cy="1092887"/>
          </a:xfrm>
        </p:spPr>
        <p:txBody>
          <a:bodyPr/>
          <a:lstStyle/>
          <a:p>
            <a:r>
              <a:rPr lang="ru-RU" dirty="0" smtClean="0"/>
              <a:t>«Своя Игра 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3966" y="4400862"/>
            <a:ext cx="8825658" cy="2080620"/>
          </a:xfrm>
        </p:spPr>
        <p:txBody>
          <a:bodyPr>
            <a:normAutofit/>
          </a:bodyPr>
          <a:lstStyle/>
          <a:p>
            <a:pPr algn="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73577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392" y="482494"/>
            <a:ext cx="9065256" cy="1400530"/>
          </a:xfrm>
        </p:spPr>
        <p:txBody>
          <a:bodyPr/>
          <a:lstStyle/>
          <a:p>
            <a:r>
              <a:rPr lang="ru-RU" sz="3600" b="1" dirty="0"/>
              <a:t>Урал – озерный край </a:t>
            </a:r>
            <a:r>
              <a:rPr lang="ru-RU" sz="3600" b="1" dirty="0" smtClean="0"/>
              <a:t>державы 300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Назовите самое крупное озеро на Южном </a:t>
            </a:r>
            <a:r>
              <a:rPr lang="ru-RU" sz="3200" dirty="0" smtClean="0"/>
              <a:t>Урале.</a:t>
            </a:r>
            <a:endParaRPr lang="ru-RU" sz="32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29580" y="2316512"/>
            <a:ext cx="6204081" cy="41954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  <a:r>
              <a:rPr lang="ru-RU" sz="2400" dirty="0"/>
              <a:t>Это озеро </a:t>
            </a:r>
            <a:r>
              <a:rPr lang="ru-RU" sz="2400" dirty="0" err="1"/>
              <a:t>Увильды</a:t>
            </a:r>
            <a:r>
              <a:rPr lang="ru-RU" sz="2400" dirty="0"/>
              <a:t>. Его глубина – 38 метров, а площадь – более 68 квадратных километров. Оно имеет форму груши и расположено между городами Карабаш и Кыштым. Озеро это изумительно по красоте. На нём находится множество островов. Озеро прогревается очень медленное, и вода в нём холодная даже летом. Озеро </a:t>
            </a:r>
            <a:r>
              <a:rPr lang="ru-RU" sz="2400" dirty="0" err="1"/>
              <a:t>Увильды</a:t>
            </a:r>
            <a:r>
              <a:rPr lang="ru-RU" sz="2400" dirty="0"/>
              <a:t> – памятник природы. Оно взято под охрану.</a:t>
            </a: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1225112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9" name="Управляющая кнопка: назад 8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Природные достопримечательност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5434" y="2390140"/>
            <a:ext cx="5197963" cy="33697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32540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823" y="459972"/>
            <a:ext cx="9655823" cy="1400530"/>
          </a:xfrm>
        </p:spPr>
        <p:txBody>
          <a:bodyPr/>
          <a:lstStyle/>
          <a:p>
            <a:r>
              <a:rPr lang="ru-RU" sz="4000" b="1" dirty="0"/>
              <a:t>Урал – озерный край </a:t>
            </a:r>
            <a:r>
              <a:rPr lang="ru-RU" sz="4000" b="1" dirty="0" smtClean="0"/>
              <a:t>державы 400</a:t>
            </a:r>
            <a:r>
              <a:rPr lang="ru-RU" dirty="0"/>
              <a:t/>
            </a:r>
            <a:br>
              <a:rPr lang="ru-RU" dirty="0"/>
            </a:br>
            <a:r>
              <a:rPr lang="ru-RU" sz="2400" dirty="0"/>
              <a:t>Эта река занимает по длине четвёртое место в области. Река протекает через города Златоуст, Куса и другие населённые пункты западной части области. Её протяжённость – 549 километров, из них 271 километр приходится на Челябинскую область. Любимый маршрут сплава у многих </a:t>
            </a:r>
            <a:r>
              <a:rPr lang="ru-RU" sz="2400" dirty="0" err="1" smtClean="0"/>
              <a:t>южноуральцев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987250" y="4664317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  <a:r>
              <a:rPr lang="ru-RU" sz="2400" dirty="0"/>
              <a:t>Река Ай</a:t>
            </a: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1295451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1408" y="3471859"/>
            <a:ext cx="4573466" cy="27623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98779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096" y="323653"/>
            <a:ext cx="8799350" cy="1400530"/>
          </a:xfrm>
        </p:spPr>
        <p:txBody>
          <a:bodyPr/>
          <a:lstStyle/>
          <a:p>
            <a:r>
              <a:rPr lang="ru-RU" sz="4000" b="1" dirty="0"/>
              <a:t>Урал – озерный край </a:t>
            </a:r>
            <a:r>
              <a:rPr lang="ru-RU" sz="4000" b="1" dirty="0" smtClean="0"/>
              <a:t>державы 500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Как называется озеро, которое в переводе с башкирского языка звучит как «сердце-озеро»?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23906" y="3334499"/>
            <a:ext cx="7322243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Ответ: </a:t>
            </a:r>
            <a:r>
              <a:rPr lang="ru-RU" dirty="0"/>
              <a:t>Это озеро </a:t>
            </a:r>
            <a:r>
              <a:rPr lang="ru-RU" dirty="0" err="1"/>
              <a:t>Зюраткуль</a:t>
            </a:r>
            <a:r>
              <a:rPr lang="ru-RU" dirty="0"/>
              <a:t> . </a:t>
            </a:r>
            <a:r>
              <a:rPr lang="ru-RU" dirty="0" err="1"/>
              <a:t>Зюраткуль</a:t>
            </a:r>
            <a:r>
              <a:rPr lang="ru-RU" dirty="0"/>
              <a:t> это самое высокогорное и самое пресное озеро в наших краях. Оно находится в 25 километрах от города </a:t>
            </a:r>
            <a:r>
              <a:rPr lang="ru-RU" dirty="0" err="1"/>
              <a:t>Сатки</a:t>
            </a:r>
            <a:r>
              <a:rPr lang="ru-RU" dirty="0"/>
              <a:t>. Озеро </a:t>
            </a:r>
            <a:r>
              <a:rPr lang="ru-RU" dirty="0" err="1"/>
              <a:t>Зюраткуль</a:t>
            </a:r>
            <a:r>
              <a:rPr lang="ru-RU" dirty="0"/>
              <a:t> – уникальный памятник природы и археологии. За неповторимую красоту и горные пейзажи это озеро называют «уральская Рица». Зеркальную водную гладь окружают горные хребты, покрытые </a:t>
            </a:r>
            <a:r>
              <a:rPr lang="ru-RU" dirty="0" err="1"/>
              <a:t>тёмнохвойными</a:t>
            </a:r>
            <a:r>
              <a:rPr lang="ru-RU" dirty="0"/>
              <a:t> лесами. В 1993 году здесь был создан </a:t>
            </a:r>
            <a:r>
              <a:rPr lang="ru-RU" dirty="0" err="1"/>
              <a:t>Зюраткульский</a:t>
            </a:r>
            <a:r>
              <a:rPr lang="ru-RU" dirty="0"/>
              <a:t> национальный парк. В парке находится под охраной 15 памятников природы.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1224311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3" name="AutoShape 4" descr="Картинки по запросу океа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Озеро Зюраткуль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6149" y="2696061"/>
            <a:ext cx="4507248" cy="3009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29032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890" y="209881"/>
            <a:ext cx="9384033" cy="1400530"/>
          </a:xfrm>
        </p:spPr>
        <p:txBody>
          <a:bodyPr/>
          <a:lstStyle/>
          <a:p>
            <a:r>
              <a:rPr lang="ru-RU" b="1" dirty="0" smtClean="0"/>
              <a:t>Города </a:t>
            </a:r>
            <a:r>
              <a:rPr lang="ru-RU" b="1" dirty="0"/>
              <a:t>Челябинской </a:t>
            </a:r>
            <a:r>
              <a:rPr lang="ru-RU" b="1" dirty="0" smtClean="0"/>
              <a:t>области 100</a:t>
            </a:r>
            <a:br>
              <a:rPr lang="ru-RU" b="1" dirty="0" smtClean="0"/>
            </a:br>
            <a:r>
              <a:rPr lang="ru-RU" sz="2800" dirty="0"/>
              <a:t>В каком городе Челябинской области находится </a:t>
            </a:r>
            <a:r>
              <a:rPr lang="ru-RU" sz="2800" dirty="0" err="1"/>
              <a:t>Ильменский</a:t>
            </a:r>
            <a:r>
              <a:rPr lang="ru-RU" sz="2800" dirty="0"/>
              <a:t> заповедник и знаменитый горнолыжный курорт «Солнечная долина»?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1232928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-85970" y="2662519"/>
            <a:ext cx="8035803" cy="4195481"/>
          </a:xfrm>
        </p:spPr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ru-RU" sz="3200" dirty="0" smtClean="0"/>
              <a:t>Ответ: Это </a:t>
            </a:r>
            <a:r>
              <a:rPr lang="ru-RU" sz="3200" dirty="0"/>
              <a:t>город Миасс. Город является центром автомобилестроения, где делают грузовые машины «Урал». В Миассе находится Государственный ракетный центр. Город занесён в книгу рекордов Гиннеса, благодаря парку гигантских канцелярских фигур, главные из них: кнопка, скрепка, циркуль, ножницы и линейка. (5 мая 2011 года </a:t>
            </a:r>
            <a:r>
              <a:rPr lang="ru-RU" sz="3200" dirty="0" err="1"/>
              <a:t>миасская</a:t>
            </a:r>
            <a:r>
              <a:rPr lang="ru-RU" sz="3200" dirty="0"/>
              <a:t> скрепка была занесена в Книгу рекордов Гиннеса, как самая большая в мире. Ее высота составляет 9 метров 28 сантиметров.)</a:t>
            </a:r>
          </a:p>
        </p:txBody>
      </p:sp>
      <p:sp>
        <p:nvSpPr>
          <p:cNvPr id="8" name="Управляющая кнопка: назад 7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Миасс - третий город по численности населения в Челябинской области -  Миасский Рабочий - 21.04.202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47611" y="2365534"/>
            <a:ext cx="3305786" cy="2171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Бюрократ и Миасс в книге рекордов Гиннесса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6621" y="4607014"/>
            <a:ext cx="1700848" cy="20847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27499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838" y="360880"/>
            <a:ext cx="8350654" cy="1400530"/>
          </a:xfrm>
        </p:spPr>
        <p:txBody>
          <a:bodyPr/>
          <a:lstStyle/>
          <a:p>
            <a:r>
              <a:rPr lang="ru-RU" sz="3200" b="1" dirty="0"/>
              <a:t>Города Челябинской </a:t>
            </a:r>
            <a:r>
              <a:rPr lang="ru-RU" sz="3200" b="1" dirty="0" smtClean="0"/>
              <a:t>области 200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2800" dirty="0"/>
              <a:t>Второй по численности населения город Челябинской области, один из деловых, промышленных, культурных и туристических центров Южного Урала. Его называют металлургической столицей России.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71316" y="3365904"/>
            <a:ext cx="6092007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  <a:r>
              <a:rPr lang="ru-RU" sz="2400" dirty="0"/>
              <a:t>Город Магнитогорск образован в 1929 году рядом с горой Магнитной на реке Урал, по которой проходит граница между Европой и Азией. Город знаменит своей ледовой ареной и хоккейной командой «Металлург» 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1220358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Магнитогорск вошел в число городов с самым высоким качеством жизни - 31TV.RU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2191" y="2690201"/>
            <a:ext cx="4761206" cy="3085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991261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46111" y="424143"/>
            <a:ext cx="9404723" cy="1400530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103312" y="2024343"/>
            <a:ext cx="8946541" cy="419548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97777" y="150488"/>
            <a:ext cx="10074196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Города Челябинской области</a:t>
            </a:r>
            <a:r>
              <a:rPr kumimoji="0" lang="ru-RU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300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 окружении скалистых гор, среди которых выделяется трёхглавая вершина Таганая, по обе стороны реки Ай раскинулся город, который вошёл в историю Урала как родина русского булата. Назовите этот город.</a:t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621407" y="5775479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Ответ: Город Златоуст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1010934" y="4116807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14" name="Управляющая кнопка: назад 13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Златоуст — город крылатого коня — Ураловед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3202" y="3281684"/>
            <a:ext cx="5862027" cy="32248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991261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775" y="114604"/>
            <a:ext cx="8995594" cy="1400530"/>
          </a:xfrm>
        </p:spPr>
        <p:txBody>
          <a:bodyPr/>
          <a:lstStyle/>
          <a:p>
            <a:r>
              <a:rPr lang="ru-RU" sz="4000" b="1" dirty="0"/>
              <a:t>Города Челябинской </a:t>
            </a:r>
            <a:r>
              <a:rPr lang="ru-RU" sz="4000" b="1" dirty="0" smtClean="0"/>
              <a:t>области 400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3200" dirty="0" smtClean="0"/>
              <a:t>Это </a:t>
            </a:r>
            <a:r>
              <a:rPr lang="ru-RU" sz="3200" dirty="0"/>
              <a:t>самый восточный город Челябинской области. Он является главным центром Челябинского угольного бассейна. Он возник в 1907 году как шахтёрский посёлок под названием Челябинские копи.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/>
            </a:r>
            <a:br>
              <a:rPr lang="ru-RU" sz="4400" dirty="0"/>
            </a:b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11761" y="5761689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Город Копейск</a:t>
            </a:r>
            <a:endParaRPr lang="ru-RU" sz="2400" dirty="0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401752" y="4040008"/>
            <a:ext cx="3134710" cy="1125959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Копейск — Википед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06338" y="1258277"/>
            <a:ext cx="3347059" cy="44955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12196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189" y="105349"/>
            <a:ext cx="9502734" cy="1400530"/>
          </a:xfrm>
        </p:spPr>
        <p:txBody>
          <a:bodyPr/>
          <a:lstStyle/>
          <a:p>
            <a:r>
              <a:rPr lang="ru-RU" b="1" dirty="0" smtClean="0"/>
              <a:t>Города Челябинской области  500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/>
              <a:t>Город Челябинской области- родина ядерного оружия. Здесь находится Российский федеральный центр и музей ядерного оружия.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48493" y="3288810"/>
            <a:ext cx="6557107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  <a:r>
              <a:rPr lang="ru-RU" sz="2800" dirty="0"/>
              <a:t>Это город </a:t>
            </a:r>
            <a:r>
              <a:rPr lang="ru-RU" sz="2800" dirty="0" err="1"/>
              <a:t>Снежинск</a:t>
            </a:r>
            <a:r>
              <a:rPr lang="ru-RU" sz="2800" dirty="0"/>
              <a:t>. Город основан на берегу озера </a:t>
            </a:r>
            <a:r>
              <a:rPr lang="ru-RU" sz="2800" dirty="0" err="1"/>
              <a:t>Синара</a:t>
            </a:r>
            <a:r>
              <a:rPr lang="ru-RU" sz="2800" dirty="0"/>
              <a:t> в 1957 году. Эту местность называют «</a:t>
            </a:r>
            <a:r>
              <a:rPr lang="ru-RU" sz="2800" dirty="0" err="1"/>
              <a:t>Синегорьем</a:t>
            </a:r>
            <a:r>
              <a:rPr lang="ru-RU" sz="2800" dirty="0"/>
              <a:t>». На склонах Вишнёвой горы можно покататься на лыжах.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1315370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Российский федеральный ядерный Центр – ВНИИТФ - составная часть науки  России - KP.Ru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571263"/>
            <a:ext cx="4738864" cy="31574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14910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19604" y="160338"/>
            <a:ext cx="10074196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Знаменитые челябинцы 100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Педагог и писатель, член Союза писателей РФ. Автор книг «Дневник директора школы» и «Мамаматематика»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460375" y="5840312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Ответ: Александр Евгеньевич Попов, директор ФМЛ №31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Управляющая кнопка: настраиваемая 12">
            <a:hlinkClick r:id="" action="ppaction://noaction" highlightClick="1"/>
          </p:cNvPr>
          <p:cNvSpPr/>
          <p:nvPr/>
        </p:nvSpPr>
        <p:spPr>
          <a:xfrm>
            <a:off x="9237045" y="1993391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14" name="AutoShape 2" descr="Картинки по запросу почва разрез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Управляющая кнопка: назад 14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Директор лицея №31 Александр Попов станет Почетным гражданином Челябинска |  Люди | ОБЩЕСТВО | АиФ Челябинск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9295" y="2493263"/>
            <a:ext cx="5072551" cy="32023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514910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729" y="156981"/>
            <a:ext cx="10074196" cy="1400530"/>
          </a:xfrm>
        </p:spPr>
        <p:txBody>
          <a:bodyPr/>
          <a:lstStyle/>
          <a:p>
            <a:r>
              <a:rPr lang="ru-RU" sz="4400" b="1" dirty="0"/>
              <a:t>Знаменитые </a:t>
            </a:r>
            <a:r>
              <a:rPr lang="ru-RU" sz="4400" b="1" dirty="0" err="1" smtClean="0"/>
              <a:t>челябинцы</a:t>
            </a:r>
            <a:r>
              <a:rPr lang="ru-RU" sz="4400" b="1" dirty="0" smtClean="0"/>
              <a:t> 200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За быстроту и высокую технику бега её назвали «Уральская молния».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60914" y="1936993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  <a:r>
              <a:rPr lang="ru-RU" sz="2400" dirty="0"/>
              <a:t>Лидия Павловна </a:t>
            </a:r>
            <a:r>
              <a:rPr lang="ru-RU" sz="2400" dirty="0" smtClean="0"/>
              <a:t>Скобликова</a:t>
            </a:r>
          </a:p>
          <a:p>
            <a:pPr marL="0" indent="0">
              <a:buNone/>
            </a:pPr>
            <a:r>
              <a:rPr lang="ru-RU" sz="2400" dirty="0" smtClean="0"/>
              <a:t>Родилась </a:t>
            </a:r>
            <a:r>
              <a:rPr lang="ru-RU" sz="2400" dirty="0"/>
              <a:t>8 марта 1939 года в Златоусте Челябинской области. Советская конькобежка. Шестикратная олимпийская чемпионка, двукратная абсолютная чемпионка мира. Заслуженный мастер спорта СССР, кандидат исторических наук. За быстроту и высокую технику бега её называют «Уральская молния». Единственная конькобежка, занесённая в Книгу рекордов Гиннесса. Ледовый дворец спорта в Челябинске носит имя Лидии Скобликовой.</a:t>
            </a: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1358654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Лидия Скобликова: «Что за странное решение — лишать честных спортсменов их  гимна и флага?» - Дмитрий ЕФАНОВ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597" y="2561598"/>
            <a:ext cx="2336800" cy="3174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45051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555466" y="2580714"/>
            <a:ext cx="29464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Урал – озерный край державы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55466" y="3539564"/>
            <a:ext cx="29464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Города Челябинской области</a:t>
            </a:r>
            <a:endParaRPr lang="ru-RU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55466" y="5457264"/>
            <a:ext cx="29464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Прогулки по Челябинску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55466" y="4498414"/>
            <a:ext cx="29464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Знаменитые </a:t>
            </a:r>
            <a:r>
              <a:rPr lang="ru-RU" b="1" dirty="0" err="1" smtClean="0"/>
              <a:t>челябинцы</a:t>
            </a:r>
            <a:endParaRPr lang="ru-RU" b="1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506722" y="338870"/>
            <a:ext cx="9404723" cy="1400530"/>
          </a:xfrm>
        </p:spPr>
        <p:txBody>
          <a:bodyPr/>
          <a:lstStyle/>
          <a:p>
            <a:r>
              <a:rPr lang="ru-RU" dirty="0" smtClean="0"/>
              <a:t>Темы и вопросы: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55466" y="1621864"/>
            <a:ext cx="29464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Памятники Челябинска</a:t>
            </a:r>
            <a:endParaRPr lang="ru-RU" b="1" dirty="0"/>
          </a:p>
        </p:txBody>
      </p:sp>
      <p:sp>
        <p:nvSpPr>
          <p:cNvPr id="12" name="Скругленный прямоугольник 11">
            <a:hlinkClick r:id="rId2" action="ppaction://hlinksldjump"/>
          </p:cNvPr>
          <p:cNvSpPr/>
          <p:nvPr/>
        </p:nvSpPr>
        <p:spPr>
          <a:xfrm>
            <a:off x="4814879" y="545726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100</a:t>
            </a:r>
            <a:endParaRPr lang="ru-RU" sz="2800" b="1" dirty="0"/>
          </a:p>
        </p:txBody>
      </p:sp>
      <p:sp>
        <p:nvSpPr>
          <p:cNvPr id="13" name="Скругленный прямоугольник 12">
            <a:hlinkClick r:id="rId3" action="ppaction://hlinksldjump"/>
          </p:cNvPr>
          <p:cNvSpPr/>
          <p:nvPr/>
        </p:nvSpPr>
        <p:spPr>
          <a:xfrm>
            <a:off x="4814879" y="449841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100</a:t>
            </a:r>
            <a:endParaRPr lang="ru-RU" sz="2800" b="1" dirty="0"/>
          </a:p>
        </p:txBody>
      </p:sp>
      <p:sp>
        <p:nvSpPr>
          <p:cNvPr id="15" name="Скругленный прямоугольник 14">
            <a:hlinkClick r:id="rId4" action="ppaction://hlinksldjump"/>
          </p:cNvPr>
          <p:cNvSpPr/>
          <p:nvPr/>
        </p:nvSpPr>
        <p:spPr>
          <a:xfrm>
            <a:off x="4814879" y="353956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100</a:t>
            </a:r>
            <a:endParaRPr lang="ru-RU" sz="2800" b="1" dirty="0"/>
          </a:p>
        </p:txBody>
      </p:sp>
      <p:sp>
        <p:nvSpPr>
          <p:cNvPr id="16" name="Скругленный прямоугольник 15">
            <a:hlinkClick r:id="rId5" action="ppaction://hlinksldjump"/>
          </p:cNvPr>
          <p:cNvSpPr/>
          <p:nvPr/>
        </p:nvSpPr>
        <p:spPr>
          <a:xfrm>
            <a:off x="4814879" y="258071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100</a:t>
            </a:r>
            <a:endParaRPr lang="ru-RU" sz="2800" b="1" dirty="0"/>
          </a:p>
        </p:txBody>
      </p:sp>
      <p:sp>
        <p:nvSpPr>
          <p:cNvPr id="17" name="Скругленный прямоугольник 16">
            <a:hlinkClick r:id="rId6" action="ppaction://hlinksldjump"/>
          </p:cNvPr>
          <p:cNvSpPr/>
          <p:nvPr/>
        </p:nvSpPr>
        <p:spPr>
          <a:xfrm>
            <a:off x="4814879" y="1620912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100</a:t>
            </a:r>
            <a:endParaRPr lang="ru-RU" sz="2800" b="1" dirty="0"/>
          </a:p>
        </p:txBody>
      </p:sp>
      <p:sp>
        <p:nvSpPr>
          <p:cNvPr id="18" name="Скругленный прямоугольник 17">
            <a:hlinkClick r:id="rId7" action="ppaction://hlinksldjump"/>
          </p:cNvPr>
          <p:cNvSpPr/>
          <p:nvPr/>
        </p:nvSpPr>
        <p:spPr>
          <a:xfrm>
            <a:off x="5760938" y="1620912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200</a:t>
            </a:r>
            <a:endParaRPr lang="ru-RU" sz="2800" b="1" dirty="0"/>
          </a:p>
        </p:txBody>
      </p:sp>
      <p:sp>
        <p:nvSpPr>
          <p:cNvPr id="19" name="Скругленный прямоугольник 18">
            <a:hlinkClick r:id="rId8" action="ppaction://hlinksldjump"/>
          </p:cNvPr>
          <p:cNvSpPr/>
          <p:nvPr/>
        </p:nvSpPr>
        <p:spPr>
          <a:xfrm>
            <a:off x="5760938" y="258071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200</a:t>
            </a:r>
            <a:endParaRPr lang="ru-RU" sz="2800" b="1" dirty="0"/>
          </a:p>
        </p:txBody>
      </p:sp>
      <p:sp>
        <p:nvSpPr>
          <p:cNvPr id="20" name="Скругленный прямоугольник 19">
            <a:hlinkClick r:id="rId9" action="ppaction://hlinksldjump"/>
          </p:cNvPr>
          <p:cNvSpPr/>
          <p:nvPr/>
        </p:nvSpPr>
        <p:spPr>
          <a:xfrm>
            <a:off x="5760938" y="353956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200</a:t>
            </a:r>
            <a:endParaRPr lang="ru-RU" sz="2800" b="1" dirty="0"/>
          </a:p>
        </p:txBody>
      </p:sp>
      <p:sp>
        <p:nvSpPr>
          <p:cNvPr id="21" name="Скругленный прямоугольник 20">
            <a:hlinkClick r:id="rId10" action="ppaction://hlinksldjump"/>
          </p:cNvPr>
          <p:cNvSpPr/>
          <p:nvPr/>
        </p:nvSpPr>
        <p:spPr>
          <a:xfrm>
            <a:off x="5760938" y="449841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200</a:t>
            </a:r>
            <a:endParaRPr lang="ru-RU" sz="2800" b="1" dirty="0"/>
          </a:p>
        </p:txBody>
      </p:sp>
      <p:sp>
        <p:nvSpPr>
          <p:cNvPr id="22" name="Скругленный прямоугольник 21">
            <a:hlinkClick r:id="rId11" action="ppaction://hlinksldjump"/>
          </p:cNvPr>
          <p:cNvSpPr/>
          <p:nvPr/>
        </p:nvSpPr>
        <p:spPr>
          <a:xfrm>
            <a:off x="5760938" y="545726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200</a:t>
            </a:r>
            <a:endParaRPr lang="ru-RU" sz="2800" b="1" dirty="0"/>
          </a:p>
        </p:txBody>
      </p:sp>
      <p:sp>
        <p:nvSpPr>
          <p:cNvPr id="23" name="Скругленный прямоугольник 22">
            <a:hlinkClick r:id="rId12" action="ppaction://hlinksldjump"/>
          </p:cNvPr>
          <p:cNvSpPr/>
          <p:nvPr/>
        </p:nvSpPr>
        <p:spPr>
          <a:xfrm>
            <a:off x="6706997" y="1620912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300</a:t>
            </a:r>
            <a:endParaRPr lang="ru-RU" sz="2800" b="1" dirty="0"/>
          </a:p>
        </p:txBody>
      </p:sp>
      <p:sp>
        <p:nvSpPr>
          <p:cNvPr id="24" name="Скругленный прямоугольник 23">
            <a:hlinkClick r:id="rId13" action="ppaction://hlinksldjump"/>
          </p:cNvPr>
          <p:cNvSpPr/>
          <p:nvPr/>
        </p:nvSpPr>
        <p:spPr>
          <a:xfrm>
            <a:off x="6706997" y="258071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300</a:t>
            </a:r>
            <a:endParaRPr lang="ru-RU" sz="2800" b="1" dirty="0"/>
          </a:p>
        </p:txBody>
      </p:sp>
      <p:sp>
        <p:nvSpPr>
          <p:cNvPr id="25" name="Скругленный прямоугольник 24">
            <a:hlinkClick r:id="rId14" action="ppaction://hlinksldjump"/>
          </p:cNvPr>
          <p:cNvSpPr/>
          <p:nvPr/>
        </p:nvSpPr>
        <p:spPr>
          <a:xfrm>
            <a:off x="6706997" y="353956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300</a:t>
            </a:r>
            <a:endParaRPr lang="ru-RU" sz="2800" b="1" dirty="0"/>
          </a:p>
        </p:txBody>
      </p:sp>
      <p:sp>
        <p:nvSpPr>
          <p:cNvPr id="26" name="Скругленный прямоугольник 25">
            <a:hlinkClick r:id="rId15" action="ppaction://hlinksldjump"/>
          </p:cNvPr>
          <p:cNvSpPr/>
          <p:nvPr/>
        </p:nvSpPr>
        <p:spPr>
          <a:xfrm>
            <a:off x="6706997" y="449841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300</a:t>
            </a:r>
            <a:endParaRPr lang="ru-RU" sz="2800" b="1" dirty="0"/>
          </a:p>
        </p:txBody>
      </p:sp>
      <p:sp>
        <p:nvSpPr>
          <p:cNvPr id="27" name="Скругленный прямоугольник 26">
            <a:hlinkClick r:id="rId16" action="ppaction://hlinksldjump"/>
          </p:cNvPr>
          <p:cNvSpPr/>
          <p:nvPr/>
        </p:nvSpPr>
        <p:spPr>
          <a:xfrm>
            <a:off x="6706997" y="545726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300</a:t>
            </a:r>
            <a:endParaRPr lang="ru-RU" sz="2800" b="1" dirty="0"/>
          </a:p>
        </p:txBody>
      </p:sp>
      <p:sp>
        <p:nvSpPr>
          <p:cNvPr id="28" name="Скругленный прямоугольник 27">
            <a:hlinkClick r:id="rId17" action="ppaction://hlinksldjump"/>
          </p:cNvPr>
          <p:cNvSpPr/>
          <p:nvPr/>
        </p:nvSpPr>
        <p:spPr>
          <a:xfrm>
            <a:off x="7653056" y="1620912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400</a:t>
            </a:r>
            <a:endParaRPr lang="ru-RU" sz="2800" b="1" dirty="0"/>
          </a:p>
        </p:txBody>
      </p:sp>
      <p:sp>
        <p:nvSpPr>
          <p:cNvPr id="29" name="Скругленный прямоугольник 28">
            <a:hlinkClick r:id="rId18" action="ppaction://hlinksldjump"/>
          </p:cNvPr>
          <p:cNvSpPr/>
          <p:nvPr/>
        </p:nvSpPr>
        <p:spPr>
          <a:xfrm>
            <a:off x="7653056" y="258071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400</a:t>
            </a:r>
            <a:endParaRPr lang="ru-RU" sz="2800" b="1" dirty="0"/>
          </a:p>
        </p:txBody>
      </p:sp>
      <p:sp>
        <p:nvSpPr>
          <p:cNvPr id="30" name="Скругленный прямоугольник 29">
            <a:hlinkClick r:id="rId19" action="ppaction://hlinksldjump"/>
          </p:cNvPr>
          <p:cNvSpPr/>
          <p:nvPr/>
        </p:nvSpPr>
        <p:spPr>
          <a:xfrm>
            <a:off x="7653056" y="353956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400</a:t>
            </a:r>
            <a:endParaRPr lang="ru-RU" sz="2800" b="1" dirty="0"/>
          </a:p>
        </p:txBody>
      </p:sp>
      <p:sp>
        <p:nvSpPr>
          <p:cNvPr id="31" name="Скругленный прямоугольник 30">
            <a:hlinkClick r:id="rId20" action="ppaction://hlinksldjump"/>
          </p:cNvPr>
          <p:cNvSpPr/>
          <p:nvPr/>
        </p:nvSpPr>
        <p:spPr>
          <a:xfrm>
            <a:off x="7653056" y="449841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400</a:t>
            </a:r>
            <a:endParaRPr lang="ru-RU" sz="2800" b="1" dirty="0"/>
          </a:p>
        </p:txBody>
      </p:sp>
      <p:sp>
        <p:nvSpPr>
          <p:cNvPr id="32" name="Скругленный прямоугольник 31">
            <a:hlinkClick r:id="rId21" action="ppaction://hlinksldjump"/>
          </p:cNvPr>
          <p:cNvSpPr/>
          <p:nvPr/>
        </p:nvSpPr>
        <p:spPr>
          <a:xfrm>
            <a:off x="7653056" y="545726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400</a:t>
            </a:r>
            <a:endParaRPr lang="ru-RU" sz="2800" b="1" dirty="0"/>
          </a:p>
        </p:txBody>
      </p:sp>
      <p:sp>
        <p:nvSpPr>
          <p:cNvPr id="33" name="Скругленный прямоугольник 32">
            <a:hlinkClick r:id="rId22" action="ppaction://hlinksldjump"/>
          </p:cNvPr>
          <p:cNvSpPr/>
          <p:nvPr/>
        </p:nvSpPr>
        <p:spPr>
          <a:xfrm>
            <a:off x="8599115" y="1620912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500</a:t>
            </a:r>
            <a:endParaRPr lang="ru-RU" sz="2800" b="1" dirty="0"/>
          </a:p>
        </p:txBody>
      </p:sp>
      <p:sp>
        <p:nvSpPr>
          <p:cNvPr id="34" name="Скругленный прямоугольник 33">
            <a:hlinkClick r:id="rId23" action="ppaction://hlinksldjump"/>
          </p:cNvPr>
          <p:cNvSpPr/>
          <p:nvPr/>
        </p:nvSpPr>
        <p:spPr>
          <a:xfrm>
            <a:off x="8599115" y="258071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500</a:t>
            </a:r>
            <a:endParaRPr lang="ru-RU" sz="2800" b="1" dirty="0"/>
          </a:p>
        </p:txBody>
      </p:sp>
      <p:sp>
        <p:nvSpPr>
          <p:cNvPr id="35" name="Скругленный прямоугольник 34">
            <a:hlinkClick r:id="rId24" action="ppaction://hlinksldjump"/>
          </p:cNvPr>
          <p:cNvSpPr/>
          <p:nvPr/>
        </p:nvSpPr>
        <p:spPr>
          <a:xfrm>
            <a:off x="8599115" y="353956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500</a:t>
            </a:r>
            <a:endParaRPr lang="ru-RU" sz="2800" b="1" dirty="0"/>
          </a:p>
        </p:txBody>
      </p:sp>
      <p:sp>
        <p:nvSpPr>
          <p:cNvPr id="36" name="Скругленный прямоугольник 35">
            <a:hlinkClick r:id="rId25" action="ppaction://hlinksldjump"/>
          </p:cNvPr>
          <p:cNvSpPr/>
          <p:nvPr/>
        </p:nvSpPr>
        <p:spPr>
          <a:xfrm>
            <a:off x="8599115" y="449841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500</a:t>
            </a:r>
            <a:endParaRPr lang="ru-RU" sz="2800" b="1" dirty="0"/>
          </a:p>
        </p:txBody>
      </p:sp>
      <p:sp>
        <p:nvSpPr>
          <p:cNvPr id="37" name="Скругленный прямоугольник 36">
            <a:hlinkClick r:id="rId26" action="ppaction://hlinksldjump"/>
          </p:cNvPr>
          <p:cNvSpPr/>
          <p:nvPr/>
        </p:nvSpPr>
        <p:spPr>
          <a:xfrm>
            <a:off x="8599115" y="5457264"/>
            <a:ext cx="876300" cy="8763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500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159878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7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8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9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9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0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0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3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5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296" y="83941"/>
            <a:ext cx="10566647" cy="1400530"/>
          </a:xfrm>
        </p:spPr>
        <p:txBody>
          <a:bodyPr/>
          <a:lstStyle/>
          <a:p>
            <a:r>
              <a:rPr lang="ru-RU" sz="4400" b="1" dirty="0"/>
              <a:t>Знаменитые </a:t>
            </a:r>
            <a:r>
              <a:rPr lang="ru-RU" sz="4400" b="1" dirty="0" err="1" smtClean="0"/>
              <a:t>челябинцы</a:t>
            </a:r>
            <a:r>
              <a:rPr lang="ru-RU" sz="4400" b="1" dirty="0" smtClean="0"/>
              <a:t> 300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Автор известной песни «Изгиб гитары желтой</a:t>
            </a:r>
            <a:r>
              <a:rPr lang="ru-RU" sz="3200" dirty="0" smtClean="0"/>
              <a:t>».</a:t>
            </a:r>
            <a:endParaRPr lang="ru-RU" sz="32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04535" y="1564709"/>
            <a:ext cx="8150111" cy="419548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  <a:r>
              <a:rPr lang="ru-RU" sz="2400" dirty="0"/>
              <a:t>Олег Митяев — народный советский и российский поэт, известный певец и автор песен. Его творчество любит вся страна, его стихи и музыка вошли в золотой архив бардовской песни, а отдельные строчки из произведений до сих пор расходятся на цитаты среди многих поколений слушателей. Вклад этого артиста в развитие культуры и музыки поистине невероятен. Олег Митяев является общественным активистом. Им было инициировано создание специального общественного фонда, который занимается поддержкой всевозможных культурных проектов. Бард выступает своеобразным покровителем нескольких музыкальных фестивалей и культурных инициатив.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1337246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Олег Митяев | концерт Челябинск 30.09.2021 купить билет Театр драмы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81522" y="2460787"/>
            <a:ext cx="3571875" cy="33705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57597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927" y="166706"/>
            <a:ext cx="10566647" cy="1400530"/>
          </a:xfrm>
        </p:spPr>
        <p:txBody>
          <a:bodyPr/>
          <a:lstStyle/>
          <a:p>
            <a:r>
              <a:rPr lang="ru-RU" sz="4400" b="1" dirty="0"/>
              <a:t>Знаменитые </a:t>
            </a:r>
            <a:r>
              <a:rPr lang="ru-RU" sz="4400" b="1" dirty="0" err="1" smtClean="0"/>
              <a:t>челябинцы</a:t>
            </a:r>
            <a:r>
              <a:rPr lang="ru-RU" sz="4400" b="1" dirty="0" smtClean="0"/>
              <a:t> 400</a:t>
            </a:r>
            <a:br>
              <a:rPr lang="ru-RU" sz="4400" b="1" dirty="0" smtClean="0"/>
            </a:br>
            <a:r>
              <a:rPr lang="ru-RU" sz="2400" dirty="0"/>
              <a:t>Заслуженный мастер спорта двукратный Олимпийский чемпион, восьмикратный чемпион мира, обладатель кубка Канады, в 2005 году организовал в Челябинске хоккейную школу для одаренных мальчиков.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90504" y="2360977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  <a:r>
              <a:rPr lang="ru-RU" sz="2400" dirty="0"/>
              <a:t>Заслуженный мастер спорта Сергей Макаров родился и вырос в Челябинске. Двукратный Олимпийский чемпион, восьмикратный чемпион мира, обладатель кубка Канады. Сергей Макаров помогает развитию детского спорта в родном Челябинске, где вместе со старшим братом в 2005 году организовал хоккейную школу для одаренных мальчиков. Возглавляет Агентство физкультурно-спортивных мероприятий при Госкомспорте России, в котором занимается организацией соревнований российских спортсменов за рубежом.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2134416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Сергей Макаров: Два любимца - Кохарски и Стюарт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58032" y="3610709"/>
            <a:ext cx="3050074" cy="20945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10524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75" y="160338"/>
            <a:ext cx="10566647" cy="1400530"/>
          </a:xfrm>
        </p:spPr>
        <p:txBody>
          <a:bodyPr/>
          <a:lstStyle/>
          <a:p>
            <a:r>
              <a:rPr lang="ru-RU" sz="3200" b="1" dirty="0"/>
              <a:t>Знаменитые </a:t>
            </a:r>
            <a:r>
              <a:rPr lang="ru-RU" sz="3200" b="1" dirty="0" err="1" smtClean="0"/>
              <a:t>челябинцы</a:t>
            </a:r>
            <a:r>
              <a:rPr lang="ru-RU" sz="3200" b="1" dirty="0" smtClean="0"/>
              <a:t> 500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Губернатор </a:t>
            </a:r>
            <a:r>
              <a:rPr lang="ru-RU" sz="3200" dirty="0"/>
              <a:t>Челябинской области (1996—2010), почетный гражданин города Челябинска (2006). Его именем названа улица в микрорайоне «Парковый-2»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07975" y="5673051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Петр </a:t>
            </a:r>
            <a:r>
              <a:rPr lang="ru-RU" sz="2400" dirty="0"/>
              <a:t>Иванович Сумин (1946-2011)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109045" y="3939771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3" name="AutoShape 2" descr="Картинки по запросу в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Управляющая кнопка: назад 7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Петр Сумин. 60 фактов из жизни экс-губернатор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42050" y="2265447"/>
            <a:ext cx="4811347" cy="35179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416511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225" y="270177"/>
            <a:ext cx="10566647" cy="1400530"/>
          </a:xfrm>
        </p:spPr>
        <p:txBody>
          <a:bodyPr/>
          <a:lstStyle/>
          <a:p>
            <a:r>
              <a:rPr lang="ru-RU" b="1" dirty="0"/>
              <a:t>Прогулки по </a:t>
            </a:r>
            <a:r>
              <a:rPr lang="ru-RU" b="1" dirty="0" smtClean="0"/>
              <a:t>Челябинску 100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Чье имя носит Челябинский театр оперы и балета?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2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686651" y="5657551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  <a:r>
              <a:rPr lang="ru-RU" sz="2400" dirty="0"/>
              <a:t>Михаил Иванович Глинка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1790539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Челябинский театр оперы и балета имени М. И. Глинки — Википед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0615" y="2345119"/>
            <a:ext cx="4872184" cy="31757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62211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73891" y="5658182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  <a:r>
              <a:rPr lang="ru-RU" sz="2400" dirty="0" err="1"/>
              <a:t>ЧелГУ</a:t>
            </a:r>
            <a:endParaRPr lang="ru-RU" sz="2400" dirty="0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1558602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8111" y="139683"/>
            <a:ext cx="9404723" cy="3231776"/>
          </a:xfrm>
        </p:spPr>
        <p:txBody>
          <a:bodyPr/>
          <a:lstStyle/>
          <a:p>
            <a:r>
              <a:rPr lang="ru-RU" sz="3200" b="1" dirty="0"/>
              <a:t>Прогулки по </a:t>
            </a:r>
            <a:r>
              <a:rPr lang="ru-RU" sz="3200" b="1" dirty="0" smtClean="0"/>
              <a:t>Челябинску 200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Какое учебное заведение имеет свой ботанический сад, в котором даже можно встретить сусликов?</a:t>
            </a:r>
          </a:p>
        </p:txBody>
      </p:sp>
      <p:sp>
        <p:nvSpPr>
          <p:cNvPr id="8" name="Управляющая кнопка: назад 7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Ботанический сад Челябинского государственного университета — Википед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415" y="2269177"/>
            <a:ext cx="5953369" cy="32043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130730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5506" y="301707"/>
            <a:ext cx="10561325" cy="1400530"/>
          </a:xfrm>
        </p:spPr>
        <p:txBody>
          <a:bodyPr/>
          <a:lstStyle/>
          <a:p>
            <a:r>
              <a:rPr lang="ru-RU" sz="3200" b="1" dirty="0"/>
              <a:t>Прогулки по </a:t>
            </a:r>
            <a:r>
              <a:rPr lang="ru-RU" sz="3200" b="1" dirty="0" smtClean="0"/>
              <a:t>Челябинску 300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На крыше какого здания находится эта скульптура?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6824905" y="1721356"/>
            <a:ext cx="5228492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err="1" smtClean="0"/>
              <a:t>Ответ:</a:t>
            </a:r>
            <a:r>
              <a:rPr lang="ru-RU" sz="2400" dirty="0" err="1"/>
              <a:t>В</a:t>
            </a:r>
            <a:r>
              <a:rPr lang="ru-RU" sz="2400" dirty="0"/>
              <a:t> 2003 году на крыше главного корпуса </a:t>
            </a:r>
            <a:r>
              <a:rPr lang="ru-RU" sz="2400" dirty="0" err="1" smtClean="0"/>
              <a:t>ЮУрГУ</a:t>
            </a:r>
            <a:r>
              <a:rPr lang="ru-RU" sz="2400" dirty="0" smtClean="0"/>
              <a:t> установили</a:t>
            </a:r>
            <a:r>
              <a:rPr lang="ru-RU" sz="2400" dirty="0"/>
              <a:t> медные скульптуры Прометея, который несет огонь знаний и богини победы Ники с венком славы. Фигуры составляют единую скульптурную композицию с памятником студенту, который встречает всех у входа в главный корпус.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408112" y="5691975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Прометей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8112" y="1908236"/>
            <a:ext cx="5611445" cy="36328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909684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29" y="275746"/>
            <a:ext cx="10566647" cy="1400530"/>
          </a:xfrm>
        </p:spPr>
        <p:txBody>
          <a:bodyPr/>
          <a:lstStyle/>
          <a:p>
            <a:r>
              <a:rPr lang="ru-RU" sz="3200" b="1" dirty="0"/>
              <a:t>Прогулки по </a:t>
            </a:r>
            <a:r>
              <a:rPr lang="ru-RU" sz="3200" b="1" dirty="0" smtClean="0"/>
              <a:t>Челябинску 400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В каком районе находится музей боевой и трудовой славы?</a:t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00739" y="1867442"/>
            <a:ext cx="6731507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Музей </a:t>
            </a:r>
            <a:r>
              <a:rPr lang="ru-RU" sz="2400" dirty="0"/>
              <a:t>сокращённо называется Музей ЧТЗ. Он находится в Челябинске и открыт при Челябинском тракторном заводе. Музей считается одним из крупнейших музеев области. В экспозицию входят данные о работниках ЧТЗ и функционировании самого завода. Здесь хранятся личные вещи сотрудников, редкие фотографии, подлинные документы, рассказывающие о заводе в годы Великой отечественной войны.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088191" y="1177801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Музей ЧТЗ - Челябинский Тракторный Завод (ЧТЗ)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37412" y="2247884"/>
            <a:ext cx="4215985" cy="36184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330655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030" y="275746"/>
            <a:ext cx="9240248" cy="1400530"/>
          </a:xfrm>
        </p:spPr>
        <p:txBody>
          <a:bodyPr/>
          <a:lstStyle/>
          <a:p>
            <a:r>
              <a:rPr lang="ru-RU" sz="3200" b="1" dirty="0"/>
              <a:t>Прогулки по </a:t>
            </a:r>
            <a:r>
              <a:rPr lang="ru-RU" sz="3200" b="1" dirty="0" smtClean="0"/>
              <a:t>Челябинску 500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Именно на этой улице находится самый старый кинотеатр Челябинска</a:t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46032" y="2055011"/>
            <a:ext cx="6731507" cy="41954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  <a:r>
              <a:rPr lang="ru-RU" sz="2400" dirty="0"/>
              <a:t> Улица Кирова (</a:t>
            </a:r>
            <a:r>
              <a:rPr lang="ru-RU" sz="2400" dirty="0" err="1"/>
              <a:t>Кировка</a:t>
            </a:r>
            <a:r>
              <a:rPr lang="ru-RU" sz="2400" dirty="0"/>
              <a:t>)</a:t>
            </a:r>
          </a:p>
          <a:p>
            <a:pPr marL="0" indent="0">
              <a:buNone/>
            </a:pPr>
            <a:r>
              <a:rPr lang="ru-RU" sz="2400" b="1" dirty="0"/>
              <a:t>Кинотеатр «Знамя»</a:t>
            </a:r>
            <a:r>
              <a:rPr lang="ru-RU" sz="2400" dirty="0"/>
              <a:t> — кинотеатр, расположенный по улице Кирова (бывшая </a:t>
            </a:r>
            <a:r>
              <a:rPr lang="ru-RU" sz="2400" i="1" dirty="0"/>
              <a:t>Уфимская</a:t>
            </a:r>
            <a:r>
              <a:rPr lang="ru-RU" sz="2400" dirty="0"/>
              <a:t>) города Челябинска. Один из первых кинотеатров в городе. Представляет собой двухэтажное кирпичное здание, выполненное в стиле неоклассицизма с элементами модерна. Боковые участки здания увенчаны башнями. Объект культурного наследия Российской Федерации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088191" y="1177801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Знамя, кинотеатр, ул. Кирова, 112, Челябинск — Яндекс Карты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6616" y="2454031"/>
            <a:ext cx="5136782" cy="33110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43371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122" y="206718"/>
            <a:ext cx="8644270" cy="2408891"/>
          </a:xfrm>
        </p:spPr>
        <p:txBody>
          <a:bodyPr/>
          <a:lstStyle/>
          <a:p>
            <a:r>
              <a:rPr lang="ru-RU" sz="3500" b="1" dirty="0" smtClean="0"/>
              <a:t>Памятники Челябинска</a:t>
            </a:r>
            <a:r>
              <a:rPr lang="ru-RU" sz="3500" dirty="0" smtClean="0"/>
              <a:t> </a:t>
            </a:r>
            <a:r>
              <a:rPr lang="ru-RU" sz="3500" b="1" dirty="0" smtClean="0"/>
              <a:t>100</a:t>
            </a:r>
            <a:r>
              <a:rPr lang="ru-RU" sz="3500" dirty="0" smtClean="0"/>
              <a:t/>
            </a:r>
            <a:br>
              <a:rPr lang="ru-RU" sz="3500" dirty="0" smtClean="0"/>
            </a:br>
            <a:r>
              <a:rPr lang="ru-RU" sz="3500" dirty="0" smtClean="0"/>
              <a:t>Назовите памятник, посвященный великому советскому физику, нашему земляку</a:t>
            </a:r>
            <a:endParaRPr lang="ru-RU" sz="3500" dirty="0"/>
          </a:p>
        </p:txBody>
      </p:sp>
      <p:sp>
        <p:nvSpPr>
          <p:cNvPr id="7" name="Объект 2"/>
          <p:cNvSpPr>
            <a:spLocks noGrp="1"/>
          </p:cNvSpPr>
          <p:nvPr>
            <p:ph idx="1"/>
          </p:nvPr>
        </p:nvSpPr>
        <p:spPr>
          <a:xfrm>
            <a:off x="228600" y="2662519"/>
            <a:ext cx="6018028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</a:t>
            </a:r>
            <a:br>
              <a:rPr lang="ru-RU" sz="2400" dirty="0" smtClean="0"/>
            </a:br>
            <a:r>
              <a:rPr lang="ru-RU" sz="2400" dirty="0" smtClean="0"/>
              <a:t>Это памятник Игорю Курчатову. В центре композиции находится каменная фигура физика, высотой около 6 метров. За ней установлены два пилона. Их высота достигает 27 метров. На внутренней стороне каждого изображены половины расщеплённого атома.</a:t>
            </a:r>
            <a:endParaRPr lang="ru-RU" sz="2400" dirty="0"/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8847386" y="1645904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Показать ответ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4753" y="3245321"/>
            <a:ext cx="4051227" cy="324098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Управляющая кнопка: назад 9">
            <a:hlinkClick r:id="rId3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233232"/>
      </p:ext>
    </p:extLst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95356" y="2534928"/>
            <a:ext cx="5046495" cy="419548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400" dirty="0" smtClean="0"/>
              <a:t>Ответ: </a:t>
            </a:r>
            <a:endParaRPr lang="en-US" sz="2400" dirty="0" smtClean="0"/>
          </a:p>
          <a:p>
            <a:pPr marL="0">
              <a:buNone/>
            </a:pPr>
            <a:r>
              <a:rPr lang="ru-RU" sz="2600" dirty="0" smtClean="0"/>
              <a:t>Эрнест Иванович Кузнецов - участник Великой Отечественной войны, кавалер двух орденов Красной Звезды, награжден медалями «За боевые заслуги», «За победу над Германией в Великой Отечественной войне», «За оборону Кавказа» и другими боевыми наградами. Офицер, прослуживший 16 лет на флоте, капитан III ранга, получил диплом с отличием Челябинского педагогического института. Эрнест Иванович с 1961 — учитель истории в школе №30, с 1965 — учитель истории в школе № 31 г. Челябинска. Его труд и педагогическая деятельность отмечены знаком «Отличник народного просвещения».</a:t>
            </a:r>
          </a:p>
          <a:p>
            <a:endParaRPr lang="ru-RU" sz="2400" dirty="0"/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142388" y="1373332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70122" y="206718"/>
            <a:ext cx="8644270" cy="24088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spcBef>
                <a:spcPct val="0"/>
              </a:spcBef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Памятники Челябинск</a:t>
            </a: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20</a:t>
            </a: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</a:t>
            </a: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3600" dirty="0" smtClean="0"/>
              <a:t>Кому посвящен горельеф, который вы видите каждое утро, входя в лицей?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Рисунок 10" descr="Эрнест Иванович — Блог Артема Краснов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8809" y="2711301"/>
            <a:ext cx="5492318" cy="33726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15269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0" y="2161046"/>
            <a:ext cx="5470703" cy="4151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</a:p>
          <a:p>
            <a:pPr marL="0" indent="0">
              <a:buNone/>
            </a:pPr>
            <a:r>
              <a:rPr lang="ru-RU" sz="2400" dirty="0" smtClean="0"/>
              <a:t>Монумент «Сказ об Урале» находится напротив железнодорожного вокзала. 12-ти метровая каменная скульптура олицетворяет силу и мощь Урала.</a:t>
            </a:r>
            <a:endParaRPr lang="ru-RU" sz="2400" dirty="0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16816" y="1500924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70122" y="206718"/>
            <a:ext cx="8644270" cy="24088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spcBef>
                <a:spcPct val="0"/>
              </a:spcBef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Памятники Челябинск</a:t>
            </a: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30</a:t>
            </a: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</a:t>
            </a: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3600" dirty="0" smtClean="0"/>
              <a:t>Как называется памятник? Где он находится?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Рисунок 9" descr="Сказ об Урале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0828" y="1519014"/>
            <a:ext cx="3397103" cy="5127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41184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221187" y="2857799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Памятник А.М. Горькому</a:t>
            </a:r>
            <a:endParaRPr lang="ru-RU" sz="2400" dirty="0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178949" y="1413496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70122" y="206718"/>
            <a:ext cx="8867552" cy="240889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spcBef>
                <a:spcPct val="0"/>
              </a:spcBef>
            </a:pP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Памятники Челябинск</a:t>
            </a: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40</a:t>
            </a:r>
            <a:r>
              <a:rPr kumimoji="0" lang="ru-RU" sz="3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</a:t>
            </a:r>
            <a: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ru-RU" sz="3600" dirty="0" smtClean="0"/>
              <a:t>Памятник какому писателю установлен у входа в педагогический университет?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" name="Рисунок 9" descr="Памятник А.М.Горькому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6521" y="2588671"/>
            <a:ext cx="5039833" cy="40318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18642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744" y="397450"/>
            <a:ext cx="9445441" cy="1400530"/>
          </a:xfrm>
        </p:spPr>
        <p:txBody>
          <a:bodyPr/>
          <a:lstStyle/>
          <a:p>
            <a:r>
              <a:rPr lang="ru-RU" b="1" dirty="0" smtClean="0"/>
              <a:t>Памятники Челябинска 500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Назовите </a:t>
            </a:r>
            <a:r>
              <a:rPr lang="ru-RU" sz="3200" dirty="0"/>
              <a:t>этот мемориал, посвященный Великой Отечественной войне.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53318" y="2392596"/>
            <a:ext cx="6161513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  <a:r>
              <a:rPr lang="ru-RU" sz="2400" dirty="0"/>
              <a:t>Памятник Добровольцам-танкистам. Он расположен на территории мемориального комплекса «Бульвар Славы». В 1943 году из добровольцев Урала был сформирован Уральский добровольческий танковый корпус. Скульптура изображает солдата, опирающегося на башню танка.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099858" y="1264190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7904" y="2392596"/>
            <a:ext cx="5265493" cy="33751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744636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838" y="320493"/>
            <a:ext cx="9288500" cy="1400530"/>
          </a:xfrm>
        </p:spPr>
        <p:txBody>
          <a:bodyPr/>
          <a:lstStyle/>
          <a:p>
            <a:r>
              <a:rPr lang="ru-RU" sz="3200" b="1" dirty="0"/>
              <a:t>Урал – озерный край </a:t>
            </a:r>
            <a:r>
              <a:rPr lang="ru-RU" sz="3200" b="1" dirty="0" smtClean="0"/>
              <a:t>державы 100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dirty="0"/>
              <a:t>Какое озеро называют «жемчужиной Южного Урала»?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46280" y="2116862"/>
            <a:ext cx="5976366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</a:t>
            </a:r>
            <a:r>
              <a:rPr lang="ru-RU" sz="2400" dirty="0"/>
              <a:t>Озеро Тургояк. Это второе по величине озеро нашей области. Его глубина достигает 32 метров. Вода в Тургояке очень прозрачная, но озеро редко бывает спокойным. Небольшой ветерок – и зеркальная поверхность ломается, обрушивая волны на берег. Вид озера сразу меняется. В туманной дымке теряется противоположный берег. Озеро Тургояк – памятник природы.</a:t>
            </a:r>
            <a:endParaRPr lang="ru-RU" sz="2400" dirty="0" smtClean="0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1170404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7786" y="2256118"/>
            <a:ext cx="5355612" cy="36210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028995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838" y="467788"/>
            <a:ext cx="8803207" cy="1400530"/>
          </a:xfrm>
        </p:spPr>
        <p:txBody>
          <a:bodyPr/>
          <a:lstStyle/>
          <a:p>
            <a:r>
              <a:rPr lang="ru-RU" sz="2800" b="1" dirty="0"/>
              <a:t>Урал – озерный край </a:t>
            </a:r>
            <a:r>
              <a:rPr lang="ru-RU" sz="2800" b="1" dirty="0" smtClean="0"/>
              <a:t>державы 200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На дне какого озера был найден самый крупный обломок метеорита, упавшего в 2013 году?</a:t>
            </a: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715348" y="3376006"/>
            <a:ext cx="8946541" cy="41954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Ответ: Озеро </a:t>
            </a:r>
            <a:r>
              <a:rPr lang="ru-RU" sz="2400" dirty="0"/>
              <a:t>Чебаркуль</a:t>
            </a:r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9237045" y="1256374"/>
            <a:ext cx="2816352" cy="999744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Показать ответ</a:t>
            </a:r>
            <a:endParaRPr lang="ru-RU" sz="2400" dirty="0"/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1154136" y="5932967"/>
            <a:ext cx="899261" cy="75875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Когда и куда упал метеорит в Челябинске полная картина события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5846" y="2412426"/>
            <a:ext cx="5527551" cy="34222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53659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664</TotalTime>
  <Words>651</Words>
  <Application>Microsoft Office PowerPoint</Application>
  <PresentationFormat>Произвольный</PresentationFormat>
  <Paragraphs>111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Ион</vt:lpstr>
      <vt:lpstr>«Своя Игра »</vt:lpstr>
      <vt:lpstr>Темы и вопросы:</vt:lpstr>
      <vt:lpstr>Памятники Челябинска 100 Назовите памятник, посвященный великому советскому физику, нашему земляку</vt:lpstr>
      <vt:lpstr>Слайд 4</vt:lpstr>
      <vt:lpstr>Слайд 5</vt:lpstr>
      <vt:lpstr>Слайд 6</vt:lpstr>
      <vt:lpstr>Памятники Челябинска 500 Назовите этот мемориал, посвященный Великой Отечественной войне.    </vt:lpstr>
      <vt:lpstr>Урал – озерный край державы 100 Какое озеро называют «жемчужиной Южного Урала»?</vt:lpstr>
      <vt:lpstr>Урал – озерный край державы 200 На дне какого озера был найден самый крупный обломок метеорита, упавшего в 2013 году?</vt:lpstr>
      <vt:lpstr>Урал – озерный край державы 300 Назовите самое крупное озеро на Южном Урале.</vt:lpstr>
      <vt:lpstr>Урал – озерный край державы 400 Эта река занимает по длине четвёртое место в области. Река протекает через города Златоуст, Куса и другие населённые пункты западной части области. Её протяжённость – 549 километров, из них 271 километр приходится на Челябинскую область. Любимый маршрут сплава у многих южноуральцев.  </vt:lpstr>
      <vt:lpstr>Урал – озерный край державы 500 Как называется озеро, которое в переводе с башкирского языка звучит как «сердце-озеро»?</vt:lpstr>
      <vt:lpstr>Города Челябинской области 100 В каком городе Челябинской области находится Ильменский заповедник и знаменитый горнолыжный курорт «Солнечная долина»? </vt:lpstr>
      <vt:lpstr>Города Челябинской области 200 Второй по численности населения город Челябинской области, один из деловых, промышленных, культурных и туристических центров Южного Урала. Его называют металлургической столицей России. </vt:lpstr>
      <vt:lpstr>Слайд 15</vt:lpstr>
      <vt:lpstr>Города Челябинской области 400 Это самый восточный город Челябинской области. Он является главным центром Челябинского угольного бассейна. Он возник в 1907 году как шахтёрский посёлок под названием Челябинские копи.     </vt:lpstr>
      <vt:lpstr>Города Челябинской области  500 Город Челябинской области- родина ядерного оружия. Здесь находится Российский федеральный центр и музей ядерного оружия.</vt:lpstr>
      <vt:lpstr>Слайд 18</vt:lpstr>
      <vt:lpstr>Знаменитые челябинцы 200 За быстроту и высокую технику бега её назвали «Уральская молния». </vt:lpstr>
      <vt:lpstr>Знаменитые челябинцы 300 Автор известной песни «Изгиб гитары желтой».</vt:lpstr>
      <vt:lpstr>Знаменитые челябинцы 400 Заслуженный мастер спорта двукратный Олимпийский чемпион, восьмикратный чемпион мира, обладатель кубка Канады, в 2005 году организовал в Челябинске хоккейную школу для одаренных мальчиков. </vt:lpstr>
      <vt:lpstr>Знаменитые челябинцы 500 Губернатор Челябинской области (1996—2010), почетный гражданин города Челябинска (2006). Его именем названа улица в микрорайоне «Парковый-2»</vt:lpstr>
      <vt:lpstr>Прогулки по Челябинску 100 Чье имя носит Челябинский театр оперы и балета? </vt:lpstr>
      <vt:lpstr>Прогулки по Челябинску 200 Какое учебное заведение имеет свой ботанический сад, в котором даже можно встретить сусликов?</vt:lpstr>
      <vt:lpstr>Прогулки по Челябинску 300 На крыше какого здания находится эта скульптура?  </vt:lpstr>
      <vt:lpstr>Прогулки по Челябинску 400 В каком районе находится музей боевой и трудовой славы?  </vt:lpstr>
      <vt:lpstr>Прогулки по Челябинску 500 Именно на этой улице находится самый старый кинотеатр Челябинска  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Модифицированная Викторина: «Своя Игра»</dc:title>
  <dc:creator>maniacvvv101@gmail.com</dc:creator>
  <cp:lastModifiedBy>Пользователь</cp:lastModifiedBy>
  <cp:revision>110</cp:revision>
  <dcterms:created xsi:type="dcterms:W3CDTF">2017-07-25T06:54:44Z</dcterms:created>
  <dcterms:modified xsi:type="dcterms:W3CDTF">2022-08-29T16:25:33Z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1153197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