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8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8" r:id="rId12"/>
    <p:sldId id="279" r:id="rId13"/>
    <p:sldId id="280" r:id="rId14"/>
    <p:sldId id="281" r:id="rId15"/>
    <p:sldId id="282" r:id="rId16"/>
    <p:sldId id="290" r:id="rId17"/>
    <p:sldId id="289" r:id="rId18"/>
    <p:sldId id="284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3399"/>
    <a:srgbClr val="114F36"/>
    <a:srgbClr val="0D5319"/>
    <a:srgbClr val="008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1334" y="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49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42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040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903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87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52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70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06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209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869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52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15E35-A682-4BC1-A68C-21D4A957C8D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897A1-62CF-47B8-BF5C-5D640257C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981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125" r="20000"/>
          <a:stretch/>
        </p:blipFill>
        <p:spPr>
          <a:xfrm>
            <a:off x="10342" y="3461096"/>
            <a:ext cx="4593307" cy="348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6" y="-2"/>
            <a:ext cx="4619506" cy="3461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5308" y="3461096"/>
            <a:ext cx="4641963" cy="3396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2288" y="0"/>
            <a:ext cx="4627998" cy="346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9" name="Прямоугольник 48"/>
          <p:cNvSpPr/>
          <p:nvPr/>
        </p:nvSpPr>
        <p:spPr>
          <a:xfrm>
            <a:off x="-5831" y="1689760"/>
            <a:ext cx="2410954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2,5+(-1,3)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360171" y="1705000"/>
            <a:ext cx="2292440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-78∙10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656323" y="1689760"/>
            <a:ext cx="2316017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6,5-7,5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-15544" y="5159548"/>
            <a:ext cx="2410954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17,3·0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342593" y="5166000"/>
            <a:ext cx="2409516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4·25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641273" y="5166000"/>
            <a:ext cx="2341418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0,5+(-0,5)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935900" y="5150856"/>
            <a:ext cx="2447552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8-30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8746" y="3396904"/>
            <a:ext cx="2386663" cy="1784696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-5,8·(-2)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372629" y="3396904"/>
            <a:ext cx="2292440" cy="1784696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1,7+(-0,7)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595796" y="3396903"/>
            <a:ext cx="2373040" cy="1784696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-0,25+(-0,75)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968837" y="3396903"/>
            <a:ext cx="2285522" cy="1784696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-0,5·8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983237" y="1705001"/>
            <a:ext cx="2267443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-25∙(-4)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-13294" y="-19096"/>
            <a:ext cx="2386663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-5+(-8)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318162" y="0"/>
            <a:ext cx="2406237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12-(-9)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732523" y="0"/>
            <a:ext cx="2316017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5∙(-7)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7059437" y="0"/>
            <a:ext cx="2267443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-89+89</a:t>
            </a:r>
          </a:p>
        </p:txBody>
      </p:sp>
    </p:spTree>
    <p:extLst>
      <p:ext uri="{BB962C8B-B14F-4D97-AF65-F5344CB8AC3E}">
        <p14:creationId xmlns:p14="http://schemas.microsoft.com/office/powerpoint/2010/main" val="2215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9" grpId="0" animBg="1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55341"/>
          <a:stretch/>
        </p:blipFill>
        <p:spPr>
          <a:xfrm>
            <a:off x="5828772" y="703916"/>
            <a:ext cx="3315228" cy="49303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6883"/>
          <a:stretch/>
        </p:blipFill>
        <p:spPr>
          <a:xfrm>
            <a:off x="-5458" y="3252234"/>
            <a:ext cx="5689286" cy="34398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54765" y="5634298"/>
            <a:ext cx="226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FFFF00"/>
                </a:solidFill>
              </a:rPr>
              <a:t>ЯЛТА</a:t>
            </a:r>
          </a:p>
        </p:txBody>
      </p:sp>
      <p:pic>
        <p:nvPicPr>
          <p:cNvPr id="1026" name="Picture 2" descr="Дворец эмира Бухарског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0"/>
            <a:ext cx="5330537" cy="315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59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52155" y="2317172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5000" dirty="0">
                <a:solidFill>
                  <a:schemeClr val="bg1"/>
                </a:solidFill>
              </a:rPr>
              <a:t>-12∙(-6)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582" y="364195"/>
            <a:ext cx="8226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42263" y="364195"/>
            <a:ext cx="57740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dirty="0">
                <a:solidFill>
                  <a:schemeClr val="bg1"/>
                </a:solidFill>
              </a:rPr>
              <a:t>-</a:t>
            </a:r>
          </a:p>
        </p:txBody>
      </p:sp>
      <p:pic>
        <p:nvPicPr>
          <p:cNvPr id="7" name="Picture 6" descr="dis10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155" y="0"/>
            <a:ext cx="1865158" cy="2238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поворотpeopls1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2972" y="174605"/>
            <a:ext cx="1857388" cy="2063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652155" y="2395974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-4∙5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52155" y="2317171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-7∙(-8)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52155" y="2317170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14∙(-1)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2155" y="2356571"/>
            <a:ext cx="5937844" cy="2340000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0" dirty="0">
                <a:solidFill>
                  <a:schemeClr val="bg1"/>
                </a:solidFill>
              </a:rPr>
              <a:t>-10∙(-10)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73382" y="2317170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-100∙0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12769" y="2435377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-7∙2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82462" y="2376273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-11∙(-9)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03689" y="2414121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0∙(-3)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88536" y="2414120"/>
            <a:ext cx="5937844" cy="2400657"/>
          </a:xfrm>
          <a:prstGeom prst="rect">
            <a:avLst/>
          </a:prstGeom>
          <a:solidFill>
            <a:srgbClr val="00006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0" dirty="0">
                <a:solidFill>
                  <a:schemeClr val="bg1"/>
                </a:solidFill>
              </a:rPr>
              <a:t>2∙(-8)</a:t>
            </a:r>
          </a:p>
        </p:txBody>
      </p:sp>
    </p:spTree>
    <p:extLst>
      <p:ext uri="{BB962C8B-B14F-4D97-AF65-F5344CB8AC3E}">
        <p14:creationId xmlns:p14="http://schemas.microsoft.com/office/powerpoint/2010/main" val="45792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87" y="-5"/>
            <a:ext cx="4816189" cy="33342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002" y="-2"/>
            <a:ext cx="4344998" cy="33342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334262"/>
            <a:ext cx="5106284" cy="35237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6188" y="3334263"/>
            <a:ext cx="4375369" cy="35237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7187" y="5507181"/>
            <a:ext cx="89777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>
                <a:solidFill>
                  <a:srgbClr val="FFFF00"/>
                </a:solidFill>
              </a:rPr>
              <a:t>Евпатория</a:t>
            </a:r>
          </a:p>
        </p:txBody>
      </p:sp>
    </p:spTree>
    <p:extLst>
      <p:ext uri="{BB962C8B-B14F-4D97-AF65-F5344CB8AC3E}">
        <p14:creationId xmlns:p14="http://schemas.microsoft.com/office/powerpoint/2010/main" val="6529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6980" y="2930236"/>
            <a:ext cx="5237019" cy="39277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1"/>
            <a:ext cx="6072631" cy="3501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08888" y="103908"/>
            <a:ext cx="40958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</a:rPr>
              <a:t>Год основания 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</a:rPr>
              <a:t>497 до н.э.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408" y="3370624"/>
            <a:ext cx="33976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</a:rPr>
              <a:t>Сколько лет будет городу в этом году?</a:t>
            </a:r>
          </a:p>
        </p:txBody>
      </p:sp>
    </p:spTree>
    <p:extLst>
      <p:ext uri="{BB962C8B-B14F-4D97-AF65-F5344CB8AC3E}">
        <p14:creationId xmlns:p14="http://schemas.microsoft.com/office/powerpoint/2010/main" val="286992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838" t="8062" r="30349" b="13799"/>
          <a:stretch/>
        </p:blipFill>
        <p:spPr>
          <a:xfrm>
            <a:off x="5305646" y="425301"/>
            <a:ext cx="3732028" cy="5358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22449" cy="32615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261537"/>
            <a:ext cx="5122449" cy="35964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71061" y="5475767"/>
            <a:ext cx="9013722" cy="164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>
                <a:solidFill>
                  <a:srgbClr val="FFFF00"/>
                </a:solidFill>
              </a:rPr>
              <a:t>Севастополь</a:t>
            </a:r>
          </a:p>
        </p:txBody>
      </p:sp>
    </p:spTree>
    <p:extLst>
      <p:ext uri="{BB962C8B-B14F-4D97-AF65-F5344CB8AC3E}">
        <p14:creationId xmlns:p14="http://schemas.microsoft.com/office/powerpoint/2010/main" val="45859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8373" y="404750"/>
            <a:ext cx="79178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Государственному реестру в Севастополе на учёте находится 2053 памятника. Из них археологии — 246, истории — 1490, монументального искусства — 24, архитектуры и градостроительства — 293 памятника.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9611" y="2144637"/>
            <a:ext cx="8431617" cy="1569660"/>
          </a:xfrm>
          <a:prstGeom prst="rect">
            <a:avLst/>
          </a:prstGeom>
          <a:solidFill>
            <a:srgbClr val="00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Представьте число 24 в виде произведения нескольких множителей, среди которых есть отрицательные. Дайте несколько решений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25" y="3959541"/>
            <a:ext cx="4380843" cy="28848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837" y="3959541"/>
            <a:ext cx="4490705" cy="288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13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125" r="20000"/>
          <a:stretch/>
        </p:blipFill>
        <p:spPr>
          <a:xfrm>
            <a:off x="10342" y="3461096"/>
            <a:ext cx="4593307" cy="348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6" y="-2"/>
            <a:ext cx="4619506" cy="3461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5308" y="3461096"/>
            <a:ext cx="4641963" cy="3396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2288" y="0"/>
            <a:ext cx="4627998" cy="346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0" name="Прямоугольник 49"/>
          <p:cNvSpPr/>
          <p:nvPr/>
        </p:nvSpPr>
        <p:spPr>
          <a:xfrm>
            <a:off x="2360171" y="1705000"/>
            <a:ext cx="2292440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-78∙10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8746" y="3396904"/>
            <a:ext cx="2386663" cy="1784696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-5,8·(-2)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968837" y="3396903"/>
            <a:ext cx="2285522" cy="1784696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-0,5·8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983237" y="1705001"/>
            <a:ext cx="2267443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-25∙(-4)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732523" y="0"/>
            <a:ext cx="2316017" cy="1692000"/>
          </a:xfrm>
          <a:prstGeom prst="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5∙(-7)</a:t>
            </a:r>
          </a:p>
        </p:txBody>
      </p:sp>
    </p:spTree>
    <p:extLst>
      <p:ext uri="{BB962C8B-B14F-4D97-AF65-F5344CB8AC3E}">
        <p14:creationId xmlns:p14="http://schemas.microsoft.com/office/powerpoint/2010/main" val="271242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50" grpId="0" animBg="1"/>
      <p:bldP spid="30" grpId="0" animBg="1"/>
      <p:bldP spid="33" grpId="0" animBg="1"/>
      <p:bldP spid="35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8472"/>
            <a:ext cx="9164314" cy="252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64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45" y="1705353"/>
            <a:ext cx="8797290" cy="25239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9359" y="792273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Еще нашим родителям в школе задавали такую задачку...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47214" y="4817132"/>
            <a:ext cx="75969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…, -100, -99, ..., 99,100, ….</a:t>
            </a:r>
          </a:p>
        </p:txBody>
      </p:sp>
    </p:spTree>
    <p:extLst>
      <p:ext uri="{BB962C8B-B14F-4D97-AF65-F5344CB8AC3E}">
        <p14:creationId xmlns:p14="http://schemas.microsoft.com/office/powerpoint/2010/main" val="537973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0272" y="1159316"/>
            <a:ext cx="68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Спасибо за внимание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249" y="3169227"/>
            <a:ext cx="4908960" cy="421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81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125" r="20000"/>
          <a:stretch/>
        </p:blipFill>
        <p:spPr>
          <a:xfrm>
            <a:off x="10342" y="3461096"/>
            <a:ext cx="4593307" cy="348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6" y="-2"/>
            <a:ext cx="4619506" cy="3461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29848" y="3461096"/>
            <a:ext cx="4641963" cy="3396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2288" y="0"/>
            <a:ext cx="4627998" cy="346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369353" y="2281266"/>
            <a:ext cx="8468591" cy="2878282"/>
          </a:xfrm>
          <a:prstGeom prst="round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fld id="{5C7744A7-7AB6-45B7-8EA8-1C8BFFCD80EE}" type="datetime1">
              <a:rPr lang="ru-RU" sz="4400" smtClean="0"/>
              <a:pPr/>
              <a:t>08.01.2024</a:t>
            </a:fld>
            <a:r>
              <a:rPr lang="ru-RU" sz="2400" dirty="0"/>
              <a:t>    </a:t>
            </a:r>
            <a:r>
              <a:rPr lang="ru-RU" sz="4400" dirty="0"/>
              <a:t>Классная работа </a:t>
            </a:r>
          </a:p>
          <a:p>
            <a:pPr algn="ctr"/>
            <a:r>
              <a:rPr lang="ru-RU" sz="6000" dirty="0"/>
              <a:t>Умножение</a:t>
            </a:r>
          </a:p>
        </p:txBody>
      </p:sp>
    </p:spTree>
    <p:extLst>
      <p:ext uri="{BB962C8B-B14F-4D97-AF65-F5344CB8AC3E}">
        <p14:creationId xmlns:p14="http://schemas.microsoft.com/office/powerpoint/2010/main" val="411238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125" r="20000"/>
          <a:stretch/>
        </p:blipFill>
        <p:spPr>
          <a:xfrm>
            <a:off x="10342" y="3461096"/>
            <a:ext cx="4593307" cy="348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6" y="-2"/>
            <a:ext cx="4619506" cy="3461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5308" y="3461096"/>
            <a:ext cx="4641963" cy="3396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2288" y="0"/>
            <a:ext cx="4627998" cy="346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9509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125" r="20000"/>
          <a:stretch/>
        </p:blipFill>
        <p:spPr>
          <a:xfrm>
            <a:off x="10342" y="3461096"/>
            <a:ext cx="4593307" cy="348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6" y="-2"/>
            <a:ext cx="4619506" cy="3461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5308" y="3461096"/>
            <a:ext cx="4641963" cy="3396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2288" y="0"/>
            <a:ext cx="4627998" cy="346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322118" y="2244436"/>
            <a:ext cx="8468591" cy="2878282"/>
          </a:xfrm>
          <a:prstGeom prst="roundRect">
            <a:avLst/>
          </a:prstGeom>
          <a:solidFill>
            <a:srgbClr val="114F3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18 марта-ДЕНЬ ВОССОЕДИНЕНИЯ КРЫМА С РОССИЕЙ </a:t>
            </a:r>
          </a:p>
        </p:txBody>
      </p:sp>
    </p:spTree>
    <p:extLst>
      <p:ext uri="{BB962C8B-B14F-4D97-AF65-F5344CB8AC3E}">
        <p14:creationId xmlns:p14="http://schemas.microsoft.com/office/powerpoint/2010/main" val="2440562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3" y="170410"/>
            <a:ext cx="9144000" cy="66875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7190">
            <a:off x="3324776" y="3980724"/>
            <a:ext cx="987202" cy="987202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>
            <a:off x="3595255" y="4946073"/>
            <a:ext cx="550718" cy="758536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1943101" y="3886991"/>
            <a:ext cx="1652154" cy="1059082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410691" y="4926577"/>
            <a:ext cx="1184564" cy="1110541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5437" y="5621482"/>
            <a:ext cx="877664" cy="1170218"/>
          </a:xfrm>
          <a:prstGeom prst="rect">
            <a:avLst/>
          </a:prstGeom>
        </p:spPr>
      </p:pic>
      <p:sp>
        <p:nvSpPr>
          <p:cNvPr id="16" name="Стрелка вправо 15"/>
          <p:cNvSpPr/>
          <p:nvPr/>
        </p:nvSpPr>
        <p:spPr>
          <a:xfrm>
            <a:off x="1943101" y="6037118"/>
            <a:ext cx="623454" cy="2182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2631" y="4329246"/>
            <a:ext cx="1646246" cy="1233653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 rot="1207702">
            <a:off x="1597247" y="4713709"/>
            <a:ext cx="969308" cy="290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842260"/>
            <a:ext cx="1633121" cy="1224841"/>
          </a:xfrm>
          <a:prstGeom prst="rect">
            <a:avLst/>
          </a:prstGeom>
        </p:spPr>
      </p:pic>
      <p:sp>
        <p:nvSpPr>
          <p:cNvPr id="20" name="Стрелка вправо 19"/>
          <p:cNvSpPr/>
          <p:nvPr/>
        </p:nvSpPr>
        <p:spPr>
          <a:xfrm rot="1207702">
            <a:off x="1065116" y="3463749"/>
            <a:ext cx="969308" cy="290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857" y="2831650"/>
            <a:ext cx="1633121" cy="122484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5501" y="5784163"/>
            <a:ext cx="1969717" cy="1002341"/>
          </a:xfrm>
          <a:prstGeom prst="rect">
            <a:avLst/>
          </a:prstGeom>
        </p:spPr>
      </p:pic>
      <p:sp>
        <p:nvSpPr>
          <p:cNvPr id="24" name="Стрелка влево 23"/>
          <p:cNvSpPr/>
          <p:nvPr/>
        </p:nvSpPr>
        <p:spPr>
          <a:xfrm rot="1216341">
            <a:off x="4141250" y="5930102"/>
            <a:ext cx="883383" cy="22921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77066" y="5162553"/>
            <a:ext cx="1966933" cy="1308904"/>
          </a:xfrm>
          <a:prstGeom prst="rect">
            <a:avLst/>
          </a:prstGeom>
        </p:spPr>
      </p:pic>
      <p:sp>
        <p:nvSpPr>
          <p:cNvPr id="28" name="Стрелка влево 27"/>
          <p:cNvSpPr/>
          <p:nvPr/>
        </p:nvSpPr>
        <p:spPr>
          <a:xfrm rot="577284" flipV="1">
            <a:off x="5566577" y="5483308"/>
            <a:ext cx="1635185" cy="21672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32715" y="4020815"/>
            <a:ext cx="1611284" cy="1069993"/>
          </a:xfrm>
          <a:prstGeom prst="rect">
            <a:avLst/>
          </a:prstGeom>
        </p:spPr>
      </p:pic>
      <p:sp>
        <p:nvSpPr>
          <p:cNvPr id="30" name="Стрелка влево 29"/>
          <p:cNvSpPr/>
          <p:nvPr/>
        </p:nvSpPr>
        <p:spPr>
          <a:xfrm rot="20847172" flipV="1">
            <a:off x="5904666" y="4750821"/>
            <a:ext cx="1635185" cy="21672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97744" y="1400815"/>
            <a:ext cx="1754947" cy="1165577"/>
          </a:xfrm>
          <a:prstGeom prst="rect">
            <a:avLst/>
          </a:prstGeom>
        </p:spPr>
      </p:pic>
      <p:sp>
        <p:nvSpPr>
          <p:cNvPr id="33" name="Стрелка вниз 32"/>
          <p:cNvSpPr/>
          <p:nvPr/>
        </p:nvSpPr>
        <p:spPr>
          <a:xfrm>
            <a:off x="6192982" y="2566392"/>
            <a:ext cx="191187" cy="15899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474091" y="2917639"/>
            <a:ext cx="1530381" cy="107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87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46070" y="0"/>
            <a:ext cx="4451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Симферополь </a:t>
            </a:r>
          </a:p>
        </p:txBody>
      </p:sp>
    </p:spTree>
    <p:extLst>
      <p:ext uri="{BB962C8B-B14F-4D97-AF65-F5344CB8AC3E}">
        <p14:creationId xmlns:p14="http://schemas.microsoft.com/office/powerpoint/2010/main" val="3063562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0811" y="0"/>
            <a:ext cx="85698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Сколько </a:t>
            </a:r>
            <a:r>
              <a:rPr lang="ru-RU" sz="3200" dirty="0">
                <a:solidFill>
                  <a:srgbClr val="FFFF00"/>
                </a:solidFill>
              </a:rPr>
              <a:t>должна</a:t>
            </a:r>
            <a:r>
              <a:rPr lang="ru-RU" sz="3200" dirty="0">
                <a:solidFill>
                  <a:schemeClr val="bg1"/>
                </a:solidFill>
              </a:rPr>
              <a:t> заплатить семья из трёх человек за проезд  по маршруту Симферополь  - Ялта на троллейбусе, если стоимость проезда 150 рублей?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17625" y="1888496"/>
            <a:ext cx="3496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FFFF00"/>
                </a:solidFill>
              </a:rPr>
              <a:t>450 рублей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8538" y="3087678"/>
            <a:ext cx="8814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Как можно записать эту простую математическую задачу с помощью математических символов 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64" y="4015823"/>
            <a:ext cx="3844636" cy="28421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0478" y="4513581"/>
            <a:ext cx="71176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FFFF00"/>
                </a:solidFill>
              </a:rPr>
              <a:t>-150+(-150)+(-150)=-450</a:t>
            </a:r>
          </a:p>
        </p:txBody>
      </p:sp>
    </p:spTree>
    <p:extLst>
      <p:ext uri="{BB962C8B-B14F-4D97-AF65-F5344CB8AC3E}">
        <p14:creationId xmlns:p14="http://schemas.microsoft.com/office/powerpoint/2010/main" val="139533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8214" y="340243"/>
            <a:ext cx="6401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Как можно записать короче?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18688" y="1122573"/>
            <a:ext cx="35846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FFFF00"/>
                </a:solidFill>
              </a:rPr>
              <a:t>-150∙3=-450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2900" y="2418424"/>
            <a:ext cx="83970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Попробуйте сформулировать правило умножения чисел с разными знаками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9439" y="4080431"/>
            <a:ext cx="8170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>
                <a:solidFill>
                  <a:srgbClr val="FFFF00"/>
                </a:solidFill>
              </a:rPr>
              <a:t>Чтобы перемножить два числа с разными знаками, надо перемножить  модули этих чисел и перед полученным числом поставить знак «-»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83233">
            <a:off x="-326951" y="519354"/>
            <a:ext cx="3214884" cy="136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8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7691" y="0"/>
            <a:ext cx="476942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-12∙(-8)=</a:t>
            </a:r>
          </a:p>
          <a:p>
            <a:r>
              <a:rPr lang="ru-RU" sz="4400" dirty="0">
                <a:solidFill>
                  <a:schemeClr val="bg1"/>
                </a:solidFill>
              </a:rPr>
              <a:t>-32∙(-3)=</a:t>
            </a:r>
          </a:p>
          <a:p>
            <a:r>
              <a:rPr lang="ru-RU" sz="4400" dirty="0">
                <a:solidFill>
                  <a:schemeClr val="bg1"/>
                </a:solidFill>
              </a:rPr>
              <a:t>-24 ∙(-4)=</a:t>
            </a:r>
          </a:p>
          <a:p>
            <a:r>
              <a:rPr lang="ru-RU" sz="4400" dirty="0">
                <a:solidFill>
                  <a:schemeClr val="bg1"/>
                </a:solidFill>
              </a:rPr>
              <a:t>-16 ∙(-6)=</a:t>
            </a:r>
          </a:p>
          <a:p>
            <a:r>
              <a:rPr lang="ru-RU" sz="4400" dirty="0">
                <a:solidFill>
                  <a:schemeClr val="bg1"/>
                </a:solidFill>
              </a:rPr>
              <a:t>(-1) ∙(-96)=</a:t>
            </a:r>
          </a:p>
          <a:p>
            <a:r>
              <a:rPr lang="ru-RU" sz="4400" dirty="0">
                <a:solidFill>
                  <a:schemeClr val="bg1"/>
                </a:solidFill>
              </a:rPr>
              <a:t>(-2) ∙(-48)=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8996" y="4154984"/>
            <a:ext cx="802816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prstClr val="white"/>
                </a:solidFill>
              </a:rPr>
              <a:t>-12∙(-8)=</a:t>
            </a:r>
            <a:r>
              <a:rPr lang="ru-RU" sz="5400" dirty="0">
                <a:solidFill>
                  <a:schemeClr val="bg1"/>
                </a:solidFill>
              </a:rPr>
              <a:t>-(12∙(-8))=-(-96)=96</a:t>
            </a:r>
          </a:p>
          <a:p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5189" y="561108"/>
            <a:ext cx="226324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>
                <a:solidFill>
                  <a:srgbClr val="FFFF00"/>
                </a:solidFill>
              </a:rPr>
              <a:t>96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128" y="5032147"/>
            <a:ext cx="94286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</a:rPr>
              <a:t>Чтобы перемножить два отрицательных числа, надо перемножить их модули</a:t>
            </a:r>
          </a:p>
        </p:txBody>
      </p:sp>
    </p:spTree>
    <p:extLst>
      <p:ext uri="{BB962C8B-B14F-4D97-AF65-F5344CB8AC3E}">
        <p14:creationId xmlns:p14="http://schemas.microsoft.com/office/powerpoint/2010/main" val="320450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1046</TotalTime>
  <Words>379</Words>
  <Application>Microsoft Office PowerPoint</Application>
  <PresentationFormat>Экран (4:3)</PresentationFormat>
  <Paragraphs>65</Paragraphs>
  <Slides>19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Таисия</dc:creator>
  <cp:lastModifiedBy>Галина Анайкина</cp:lastModifiedBy>
  <cp:revision>78</cp:revision>
  <dcterms:created xsi:type="dcterms:W3CDTF">2018-02-28T07:24:41Z</dcterms:created>
  <dcterms:modified xsi:type="dcterms:W3CDTF">2024-01-08T07:44:28Z</dcterms:modified>
</cp:coreProperties>
</file>