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-624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12E84CB4-7AC1-4CC8-9FE6-18420A5EF8D7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69A1441-A42E-4EF1-BE93-4A285D674507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9920777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84CB4-7AC1-4CC8-9FE6-18420A5EF8D7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A1441-A42E-4EF1-BE93-4A285D6745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827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84CB4-7AC1-4CC8-9FE6-18420A5EF8D7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A1441-A42E-4EF1-BE93-4A285D6745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01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84CB4-7AC1-4CC8-9FE6-18420A5EF8D7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A1441-A42E-4EF1-BE93-4A285D6745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46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2E84CB4-7AC1-4CC8-9FE6-18420A5EF8D7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69A1441-A42E-4EF1-BE93-4A285D67450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8608291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84CB4-7AC1-4CC8-9FE6-18420A5EF8D7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A1441-A42E-4EF1-BE93-4A285D6745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080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84CB4-7AC1-4CC8-9FE6-18420A5EF8D7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A1441-A42E-4EF1-BE93-4A285D6745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897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84CB4-7AC1-4CC8-9FE6-18420A5EF8D7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A1441-A42E-4EF1-BE93-4A285D6745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029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84CB4-7AC1-4CC8-9FE6-18420A5EF8D7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A1441-A42E-4EF1-BE93-4A285D6745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422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2E84CB4-7AC1-4CC8-9FE6-18420A5EF8D7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69A1441-A42E-4EF1-BE93-4A285D67450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04577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2E84CB4-7AC1-4CC8-9FE6-18420A5EF8D7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69A1441-A42E-4EF1-BE93-4A285D67450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12028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12E84CB4-7AC1-4CC8-9FE6-18420A5EF8D7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D69A1441-A42E-4EF1-BE93-4A285D67450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21059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7055" y="697489"/>
            <a:ext cx="9144000" cy="2387600"/>
          </a:xfrm>
        </p:spPr>
        <p:txBody>
          <a:bodyPr>
            <a:normAutofit/>
          </a:bodyPr>
          <a:lstStyle/>
          <a:p>
            <a:r>
              <a:rPr lang="ru-RU" sz="8800" b="1" dirty="0" smtClean="0">
                <a:latin typeface="Century Gothic" panose="020B0502020202020204" pitchFamily="34" charset="0"/>
              </a:rPr>
              <a:t>День Мёртвых</a:t>
            </a:r>
            <a:endParaRPr lang="ru-RU" sz="8800" b="1" dirty="0">
              <a:latin typeface="Century Gothic" panose="020B0502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06254" y="3777529"/>
            <a:ext cx="9144000" cy="1655762"/>
          </a:xfrm>
        </p:spPr>
        <p:txBody>
          <a:bodyPr>
            <a:normAutofit/>
          </a:bodyPr>
          <a:lstStyle/>
          <a:p>
            <a:endParaRPr lang="ru-RU" sz="32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3970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8945" y="131618"/>
            <a:ext cx="9601200" cy="1485900"/>
          </a:xfrm>
        </p:spPr>
        <p:txBody>
          <a:bodyPr>
            <a:normAutofit fontScale="90000"/>
          </a:bodyPr>
          <a:lstStyle/>
          <a:p>
            <a:r>
              <a:rPr lang="ru-RU" sz="5400" b="1" dirty="0">
                <a:latin typeface="Century Gothic" panose="020B0502020202020204" pitchFamily="34" charset="0"/>
              </a:rPr>
              <a:t>Происхождение праздника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4217" y="1029855"/>
            <a:ext cx="5500255" cy="5758872"/>
          </a:xfrm>
        </p:spPr>
        <p:txBody>
          <a:bodyPr>
            <a:noAutofit/>
          </a:bodyPr>
          <a:lstStyle/>
          <a:p>
            <a:r>
              <a:rPr lang="ru-RU" dirty="0">
                <a:latin typeface="Century Gothic" panose="020B0502020202020204" pitchFamily="34" charset="0"/>
              </a:rPr>
              <a:t>День мёртвых стали отмечать на территории современной Мексики ещё древние народы, такие как </a:t>
            </a:r>
            <a:r>
              <a:rPr lang="ru-RU" dirty="0" err="1">
                <a:latin typeface="Century Gothic" panose="020B0502020202020204" pitchFamily="34" charset="0"/>
              </a:rPr>
              <a:t>ольмеки</a:t>
            </a:r>
            <a:r>
              <a:rPr lang="ru-RU" dirty="0">
                <a:latin typeface="Century Gothic" panose="020B0502020202020204" pitchFamily="34" charset="0"/>
              </a:rPr>
              <a:t> и майя. По мнению учёных, ритуалы, связанные с почитанием умерших, отмечались ещё 2500—3000 лет назад. В период до испанской колонизации местные жители часто держали в домах настоящие черепа умерших — как своеобразную семейную реликвию, их часто демонстрировали во время различных ритуалов, они должны были символизировать смерть и воскрешение.</a:t>
            </a:r>
          </a:p>
        </p:txBody>
      </p:sp>
      <p:pic>
        <p:nvPicPr>
          <p:cNvPr id="2050" name="Picture 2" descr="https://i1.sndcdn.com/artworks-000250471387-o69qbz-t500x5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7139" y="1029855"/>
            <a:ext cx="4762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1815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6655" y="115455"/>
            <a:ext cx="5158509" cy="6654800"/>
          </a:xfrm>
        </p:spPr>
        <p:txBody>
          <a:bodyPr>
            <a:noAutofit/>
          </a:bodyPr>
          <a:lstStyle/>
          <a:p>
            <a:r>
              <a:rPr lang="ru-RU" dirty="0">
                <a:latin typeface="Century Gothic" panose="020B0502020202020204" pitchFamily="34" charset="0"/>
              </a:rPr>
              <a:t>Во времена империи ацтеков праздник, похожий на День мёртвых, отмечался в девятый месяц ацтекского календаря, который приходится на современный август. Ацтеки праздновали этот праздник целый месяц, во время которого почиталась богиня </a:t>
            </a:r>
            <a:r>
              <a:rPr lang="ru-RU" dirty="0" err="1">
                <a:latin typeface="Century Gothic" panose="020B0502020202020204" pitchFamily="34" charset="0"/>
              </a:rPr>
              <a:t>Миктлансиуатль</a:t>
            </a:r>
            <a:r>
              <a:rPr lang="ru-RU" dirty="0">
                <a:latin typeface="Century Gothic" panose="020B0502020202020204" pitchFamily="34" charset="0"/>
              </a:rPr>
              <a:t> — богиня смерти. В современной мифологии этой богине соответствует символ Катрины. Во многих областях Мексики этот праздник празднуется в течение двух дней: 1 ноября почитают умерших детей и младенцев, который ещё называют Днём ангелочков (исп. </a:t>
            </a:r>
            <a:r>
              <a:rPr lang="ru-RU" i="1" dirty="0" err="1">
                <a:latin typeface="Century Gothic" panose="020B0502020202020204" pitchFamily="34" charset="0"/>
              </a:rPr>
              <a:t>Día</a:t>
            </a:r>
            <a:r>
              <a:rPr lang="ru-RU" i="1" dirty="0">
                <a:latin typeface="Century Gothic" panose="020B0502020202020204" pitchFamily="34" charset="0"/>
              </a:rPr>
              <a:t> </a:t>
            </a:r>
            <a:r>
              <a:rPr lang="ru-RU" i="1" dirty="0" err="1">
                <a:latin typeface="Century Gothic" panose="020B0502020202020204" pitchFamily="34" charset="0"/>
              </a:rPr>
              <a:t>de</a:t>
            </a:r>
            <a:r>
              <a:rPr lang="ru-RU" i="1" dirty="0">
                <a:latin typeface="Century Gothic" panose="020B0502020202020204" pitchFamily="34" charset="0"/>
              </a:rPr>
              <a:t> </a:t>
            </a:r>
            <a:r>
              <a:rPr lang="ru-RU" i="1" dirty="0" err="1">
                <a:latin typeface="Century Gothic" panose="020B0502020202020204" pitchFamily="34" charset="0"/>
              </a:rPr>
              <a:t>los</a:t>
            </a:r>
            <a:r>
              <a:rPr lang="ru-RU" i="1" dirty="0">
                <a:latin typeface="Century Gothic" panose="020B0502020202020204" pitchFamily="34" charset="0"/>
              </a:rPr>
              <a:t> </a:t>
            </a:r>
            <a:r>
              <a:rPr lang="ru-RU" i="1" dirty="0" err="1">
                <a:latin typeface="Century Gothic" panose="020B0502020202020204" pitchFamily="34" charset="0"/>
              </a:rPr>
              <a:t>Angelitos</a:t>
            </a:r>
            <a:r>
              <a:rPr lang="ru-RU" dirty="0">
                <a:latin typeface="Century Gothic" panose="020B0502020202020204" pitchFamily="34" charset="0"/>
              </a:rPr>
              <a:t>); 2 ноября, в День умерших (исп. </a:t>
            </a:r>
            <a:r>
              <a:rPr lang="ru-RU" i="1" dirty="0" err="1">
                <a:latin typeface="Century Gothic" panose="020B0502020202020204" pitchFamily="34" charset="0"/>
              </a:rPr>
              <a:t>Día</a:t>
            </a:r>
            <a:r>
              <a:rPr lang="ru-RU" i="1" dirty="0">
                <a:latin typeface="Century Gothic" panose="020B0502020202020204" pitchFamily="34" charset="0"/>
              </a:rPr>
              <a:t> </a:t>
            </a:r>
            <a:r>
              <a:rPr lang="ru-RU" i="1" dirty="0" err="1">
                <a:latin typeface="Century Gothic" panose="020B0502020202020204" pitchFamily="34" charset="0"/>
              </a:rPr>
              <a:t>de</a:t>
            </a:r>
            <a:r>
              <a:rPr lang="ru-RU" i="1" dirty="0">
                <a:latin typeface="Century Gothic" panose="020B0502020202020204" pitchFamily="34" charset="0"/>
              </a:rPr>
              <a:t> </a:t>
            </a:r>
            <a:r>
              <a:rPr lang="ru-RU" i="1" dirty="0" err="1">
                <a:latin typeface="Century Gothic" panose="020B0502020202020204" pitchFamily="34" charset="0"/>
              </a:rPr>
              <a:t>los</a:t>
            </a:r>
            <a:r>
              <a:rPr lang="ru-RU" i="1" dirty="0">
                <a:latin typeface="Century Gothic" panose="020B0502020202020204" pitchFamily="34" charset="0"/>
              </a:rPr>
              <a:t> </a:t>
            </a:r>
            <a:r>
              <a:rPr lang="ru-RU" i="1" dirty="0" err="1">
                <a:latin typeface="Century Gothic" panose="020B0502020202020204" pitchFamily="34" charset="0"/>
              </a:rPr>
              <a:t>Difuntos</a:t>
            </a:r>
            <a:r>
              <a:rPr lang="ru-RU" dirty="0">
                <a:latin typeface="Century Gothic" panose="020B0502020202020204" pitchFamily="34" charset="0"/>
              </a:rPr>
              <a:t>), почитают всех взрослых мертвецов.</a:t>
            </a:r>
          </a:p>
        </p:txBody>
      </p:sp>
      <p:pic>
        <p:nvPicPr>
          <p:cNvPr id="3074" name="Picture 2" descr="https://im0-tub-ru.yandex.net/i?id=fb31ffa1497145d2f6f1b8e4b51027d4-l&amp;ref=rim&amp;n=13&amp;w=1080&amp;h=7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2036" y="1205345"/>
            <a:ext cx="6197600" cy="4131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51662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9018" y="168563"/>
            <a:ext cx="9601200" cy="1485900"/>
          </a:xfrm>
        </p:spPr>
        <p:txBody>
          <a:bodyPr>
            <a:normAutofit fontScale="90000"/>
          </a:bodyPr>
          <a:lstStyle/>
          <a:p>
            <a:r>
              <a:rPr lang="ru-RU" sz="5300" b="1" dirty="0">
                <a:latin typeface="Century Gothic" panose="020B0502020202020204" pitchFamily="34" charset="0"/>
              </a:rPr>
              <a:t>Культурное и религиозное значение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5891" y="1654463"/>
            <a:ext cx="5765157" cy="5078846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>
                <a:latin typeface="Century Gothic" panose="020B0502020202020204" pitchFamily="34" charset="0"/>
              </a:rPr>
              <a:t>Многие из тех, кто отмечает этот праздник, верят, что в День мёртвых души умерших могут посетить живых родственников и друзей. В этот день люди посещают кладбища, чтобы пообщаться с душами умерших, на могилах строят алтари с фотографиями и реликвиями, приносят любимые напитки и еду умерших. Все это делается для того, чтобы побудить душу усопшего посетить живых. Иногда празднования приобретают весёлую окраску, когда родственники умерших вспоминают у надгробия смешные или веселые факты из жизни умершего.</a:t>
            </a:r>
          </a:p>
        </p:txBody>
      </p:sp>
      <p:pic>
        <p:nvPicPr>
          <p:cNvPr id="1026" name="Picture 2" descr="https://diario19.com/wp-content/uploads/2018/10/dia-de-muertos-ciudad-de-m%C3%A9xic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4175" y="1911664"/>
            <a:ext cx="5396012" cy="3408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85299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5056" y="424873"/>
            <a:ext cx="6146800" cy="6696364"/>
          </a:xfrm>
        </p:spPr>
        <p:txBody>
          <a:bodyPr>
            <a:normAutofit/>
          </a:bodyPr>
          <a:lstStyle/>
          <a:p>
            <a:r>
              <a:rPr lang="ru-RU" sz="2400" dirty="0"/>
              <a:t>Празднование Дня мёртвых в разных регионах имеет свои отличия. Как правило, к празднику готовятся на протяжении целого года, когда понемногу собирают вещи, которые должны быть на алтаре умершего. Во время празднования 1 и 2 ноября родные украшают цветами и фруктами могилы умерших. Очень часто в украшениях на могилах используют специальные цветы — оранжевые бархатцы, которые по </a:t>
            </a:r>
            <a:r>
              <a:rPr lang="ru-RU" sz="2400" dirty="0" err="1"/>
              <a:t>повериям</a:t>
            </a:r>
            <a:r>
              <a:rPr lang="ru-RU" sz="2400" dirty="0"/>
              <a:t> притягивают души умерших. В Мексике эти цветы называются «цветы мёртвых» (исп. </a:t>
            </a:r>
            <a:r>
              <a:rPr lang="ru-RU" sz="2400" i="1" dirty="0" err="1"/>
              <a:t>Flor</a:t>
            </a:r>
            <a:r>
              <a:rPr lang="ru-RU" sz="2400" i="1" dirty="0"/>
              <a:t> </a:t>
            </a:r>
            <a:r>
              <a:rPr lang="ru-RU" sz="2400" i="1" dirty="0" err="1"/>
              <a:t>de</a:t>
            </a:r>
            <a:r>
              <a:rPr lang="ru-RU" sz="2400" i="1" dirty="0"/>
              <a:t> </a:t>
            </a:r>
            <a:r>
              <a:rPr lang="ru-RU" sz="2400" i="1" dirty="0" err="1"/>
              <a:t>Muerto</a:t>
            </a:r>
            <a:r>
              <a:rPr lang="ru-RU" sz="2400" dirty="0"/>
              <a:t>). В День ангелочков приносят игрушки для детей и сладости. Для взрослых же чаще всего приносят текилу, пиво и другие алкогольные напитки.</a:t>
            </a:r>
          </a:p>
        </p:txBody>
      </p:sp>
      <p:pic>
        <p:nvPicPr>
          <p:cNvPr id="4098" name="Picture 2" descr="https://bask-tour.ru/assets/images/cache/d7/68/d7685c28054fe156a0e277f3dfd2996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1856" y="1644073"/>
            <a:ext cx="5274997" cy="3956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09006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pbs.twimg.com/media/EIQkz2FXYAAVTVU.jpg: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8131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6251" y="409160"/>
            <a:ext cx="8229599" cy="869623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6000" b="1" dirty="0" smtClean="0">
                <a:latin typeface="Century Gothic" panose="020B0502020202020204" pitchFamily="34" charset="0"/>
              </a:rPr>
              <a:t>Спасибо за внимание!</a:t>
            </a:r>
            <a:endParaRPr lang="ru-RU" sz="6000" b="1" dirty="0">
              <a:latin typeface="Century Gothic" panose="020B0502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265055" y="-946728"/>
            <a:ext cx="9601200" cy="35814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0920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Уголки</Template>
  <TotalTime>24</TotalTime>
  <Words>205</Words>
  <Application>Microsoft Office PowerPoint</Application>
  <PresentationFormat>Произвольный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Crop</vt:lpstr>
      <vt:lpstr>День Мёртвых</vt:lpstr>
      <vt:lpstr>Происхождение праздника </vt:lpstr>
      <vt:lpstr>Презентация PowerPoint</vt:lpstr>
      <vt:lpstr>Культурное и религиозное значение </vt:lpstr>
      <vt:lpstr>Презентация PowerPoint</vt:lpstr>
      <vt:lpstr>Спасибо за внимание!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Мёртвых</dc:title>
  <dc:creator>RePack by Diakov</dc:creator>
  <cp:lastModifiedBy>user</cp:lastModifiedBy>
  <cp:revision>3</cp:revision>
  <dcterms:created xsi:type="dcterms:W3CDTF">2021-11-19T15:33:21Z</dcterms:created>
  <dcterms:modified xsi:type="dcterms:W3CDTF">2024-01-08T06:04:34Z</dcterms:modified>
</cp:coreProperties>
</file>