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63" r:id="rId3"/>
    <p:sldId id="260" r:id="rId4"/>
    <p:sldId id="276" r:id="rId5"/>
    <p:sldId id="277" r:id="rId6"/>
    <p:sldId id="256" r:id="rId7"/>
    <p:sldId id="258" r:id="rId8"/>
    <p:sldId id="259" r:id="rId9"/>
    <p:sldId id="278" r:id="rId10"/>
    <p:sldId id="262" r:id="rId11"/>
    <p:sldId id="264" r:id="rId12"/>
    <p:sldId id="265" r:id="rId13"/>
    <p:sldId id="266" r:id="rId14"/>
    <p:sldId id="261" r:id="rId15"/>
    <p:sldId id="268" r:id="rId16"/>
    <p:sldId id="269" r:id="rId17"/>
    <p:sldId id="270" r:id="rId18"/>
    <p:sldId id="272" r:id="rId19"/>
    <p:sldId id="271" r:id="rId20"/>
    <p:sldId id="26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69E688-C75A-48C3-9A18-B5F431389065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4945D-E5D7-45DB-8D5C-F69ACCB026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07725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6.jpeg"/><Relationship Id="rId7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86;&#1090;&#1082;&#1088;&#1099;&#1090;&#1099;&#1081;%20&#1091;&#1088;&#1086;&#1082;\musical-harp-windchimes-reverb-01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gif"/><Relationship Id="rId5" Type="http://schemas.openxmlformats.org/officeDocument/2006/relationships/image" Target="../media/image13.gif"/><Relationship Id="rId4" Type="http://schemas.openxmlformats.org/officeDocument/2006/relationships/image" Target="../media/image1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7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85918" y="714356"/>
            <a:ext cx="5365893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Урок : Речевая 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практика</a:t>
            </a:r>
          </a:p>
          <a:p>
            <a:r>
              <a:rPr lang="ru-RU" sz="3600" smtClean="0">
                <a:latin typeface="Arial" pitchFamily="34" charset="0"/>
                <a:cs typeface="Arial" pitchFamily="34" charset="0"/>
              </a:rPr>
              <a:t>           4 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класс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57818" y="5286388"/>
            <a:ext cx="29289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/>
              <a:t>Минтюшинова</a:t>
            </a:r>
            <a:r>
              <a:rPr lang="ru-RU" sz="2400" dirty="0" smtClean="0"/>
              <a:t> И.Г.</a:t>
            </a:r>
          </a:p>
          <a:p>
            <a:r>
              <a:rPr lang="ru-RU" sz="2400" dirty="0" smtClean="0"/>
              <a:t>МОУ СКОШ№2</a:t>
            </a:r>
            <a:endParaRPr lang="ru-RU" sz="24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9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404664"/>
            <a:ext cx="4997522" cy="70788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Расста́вь</a:t>
            </a:r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40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поря́дку</a:t>
            </a:r>
            <a:endParaRPr lang="ru-RU" sz="40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1428827214_image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9" y="4221088"/>
            <a:ext cx="2824426" cy="2243849"/>
          </a:xfrm>
          <a:prstGeom prst="rect">
            <a:avLst/>
          </a:prstGeom>
        </p:spPr>
      </p:pic>
      <p:pic>
        <p:nvPicPr>
          <p:cNvPr id="4" name="Рисунок 3" descr="13752985462574753550.jpg"/>
          <p:cNvPicPr>
            <a:picLocks noChangeAspect="1"/>
          </p:cNvPicPr>
          <p:nvPr/>
        </p:nvPicPr>
        <p:blipFill>
          <a:blip r:embed="rId4" cstate="print"/>
          <a:srcRect r="12799"/>
          <a:stretch>
            <a:fillRect/>
          </a:stretch>
        </p:blipFill>
        <p:spPr>
          <a:xfrm>
            <a:off x="3347864" y="1412776"/>
            <a:ext cx="2592288" cy="2229579"/>
          </a:xfrm>
          <a:prstGeom prst="rect">
            <a:avLst/>
          </a:prstGeom>
        </p:spPr>
      </p:pic>
      <p:pic>
        <p:nvPicPr>
          <p:cNvPr id="5" name="Рисунок 4" descr="04583f5bdfab26c86f35f1b03f5260c9.jpg"/>
          <p:cNvPicPr>
            <a:picLocks noChangeAspect="1"/>
          </p:cNvPicPr>
          <p:nvPr/>
        </p:nvPicPr>
        <p:blipFill>
          <a:blip r:embed="rId5" cstate="print"/>
          <a:srcRect l="7431" r="5877"/>
          <a:stretch>
            <a:fillRect/>
          </a:stretch>
        </p:blipFill>
        <p:spPr>
          <a:xfrm>
            <a:off x="6084168" y="1412776"/>
            <a:ext cx="2520280" cy="2326581"/>
          </a:xfrm>
          <a:prstGeom prst="rect">
            <a:avLst/>
          </a:prstGeom>
        </p:spPr>
      </p:pic>
      <p:pic>
        <p:nvPicPr>
          <p:cNvPr id="6" name="Рисунок 5" descr="0_9cae8_ee68e84_XL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9552" y="1268760"/>
            <a:ext cx="2550163" cy="2592288"/>
          </a:xfrm>
          <a:prstGeom prst="rect">
            <a:avLst/>
          </a:prstGeom>
        </p:spPr>
      </p:pic>
      <p:pic>
        <p:nvPicPr>
          <p:cNvPr id="7" name="Рисунок 6" descr="9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444208" y="4005064"/>
            <a:ext cx="2160240" cy="2535389"/>
          </a:xfrm>
          <a:prstGeom prst="rect">
            <a:avLst/>
          </a:prstGeom>
        </p:spPr>
      </p:pic>
      <p:pic>
        <p:nvPicPr>
          <p:cNvPr id="9" name="Рисунок 8" descr="scrn_big_1.jpg"/>
          <p:cNvPicPr>
            <a:picLocks noChangeAspect="1"/>
          </p:cNvPicPr>
          <p:nvPr/>
        </p:nvPicPr>
        <p:blipFill>
          <a:blip r:embed="rId8" cstate="print"/>
          <a:srcRect t="6718" r="49055" b="5275"/>
          <a:stretch>
            <a:fillRect/>
          </a:stretch>
        </p:blipFill>
        <p:spPr>
          <a:xfrm>
            <a:off x="3491880" y="4005064"/>
            <a:ext cx="2304256" cy="2607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9cae8_ee68e84_X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3429000"/>
            <a:ext cx="2550163" cy="2592288"/>
          </a:xfrm>
          <a:prstGeom prst="rect">
            <a:avLst/>
          </a:prstGeom>
        </p:spPr>
      </p:pic>
      <p:pic>
        <p:nvPicPr>
          <p:cNvPr id="3" name="Рисунок 2" descr="13752985462574753550.jpg"/>
          <p:cNvPicPr>
            <a:picLocks noChangeAspect="1"/>
          </p:cNvPicPr>
          <p:nvPr/>
        </p:nvPicPr>
        <p:blipFill>
          <a:blip r:embed="rId4" cstate="print"/>
          <a:srcRect r="12799"/>
          <a:stretch>
            <a:fillRect/>
          </a:stretch>
        </p:blipFill>
        <p:spPr>
          <a:xfrm>
            <a:off x="395536" y="620688"/>
            <a:ext cx="2592288" cy="2229579"/>
          </a:xfrm>
          <a:prstGeom prst="rect">
            <a:avLst/>
          </a:prstGeom>
        </p:spPr>
      </p:pic>
      <p:pic>
        <p:nvPicPr>
          <p:cNvPr id="4" name="Рисунок 3" descr="04583f5bdfab26c86f35f1b03f5260c9.jpg"/>
          <p:cNvPicPr>
            <a:picLocks noChangeAspect="1"/>
          </p:cNvPicPr>
          <p:nvPr/>
        </p:nvPicPr>
        <p:blipFill>
          <a:blip r:embed="rId5" cstate="print"/>
          <a:srcRect l="7431" r="5877"/>
          <a:stretch>
            <a:fillRect/>
          </a:stretch>
        </p:blipFill>
        <p:spPr>
          <a:xfrm>
            <a:off x="6444208" y="620688"/>
            <a:ext cx="2520280" cy="2326581"/>
          </a:xfrm>
          <a:prstGeom prst="rect">
            <a:avLst/>
          </a:prstGeom>
        </p:spPr>
      </p:pic>
      <p:pic>
        <p:nvPicPr>
          <p:cNvPr id="5" name="Рисунок 4" descr="1428827214_image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75856" y="620688"/>
            <a:ext cx="2824426" cy="2243849"/>
          </a:xfrm>
          <a:prstGeom prst="rect">
            <a:avLst/>
          </a:prstGeom>
        </p:spPr>
      </p:pic>
      <p:pic>
        <p:nvPicPr>
          <p:cNvPr id="6" name="Рисунок 5" descr="scrn_big_1.jpg"/>
          <p:cNvPicPr>
            <a:picLocks noChangeAspect="1"/>
          </p:cNvPicPr>
          <p:nvPr/>
        </p:nvPicPr>
        <p:blipFill>
          <a:blip r:embed="rId7" cstate="print"/>
          <a:srcRect t="6718" r="49055" b="5275"/>
          <a:stretch>
            <a:fillRect/>
          </a:stretch>
        </p:blipFill>
        <p:spPr>
          <a:xfrm>
            <a:off x="6516216" y="3429000"/>
            <a:ext cx="2304256" cy="2607264"/>
          </a:xfrm>
          <a:prstGeom prst="rect">
            <a:avLst/>
          </a:prstGeom>
        </p:spPr>
      </p:pic>
      <p:pic>
        <p:nvPicPr>
          <p:cNvPr id="7" name="Рисунок 6" descr="94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707904" y="3429000"/>
            <a:ext cx="2232248" cy="25353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3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9cae8_ee68e84_XL.jpg"/>
          <p:cNvPicPr>
            <a:picLocks noChangeAspect="1"/>
          </p:cNvPicPr>
          <p:nvPr/>
        </p:nvPicPr>
        <p:blipFill>
          <a:blip r:embed="rId3" cstate="print"/>
          <a:srcRect r="36443"/>
          <a:stretch>
            <a:fillRect/>
          </a:stretch>
        </p:blipFill>
        <p:spPr>
          <a:xfrm>
            <a:off x="827584" y="836712"/>
            <a:ext cx="3096344" cy="495227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44008" y="764704"/>
            <a:ext cx="3433376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Лиса́ (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кака́я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?)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20072" y="2348880"/>
            <a:ext cx="1938800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Хи́трая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64088" y="3717032"/>
            <a:ext cx="1752403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У́мная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3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c578468933818a9d37d40fa3f3ffddb.jpg"/>
          <p:cNvPicPr>
            <a:picLocks noChangeAspect="1"/>
          </p:cNvPicPr>
          <p:nvPr/>
        </p:nvPicPr>
        <p:blipFill>
          <a:blip r:embed="rId3" cstate="print"/>
          <a:srcRect r="13061" b="7076"/>
          <a:stretch>
            <a:fillRect/>
          </a:stretch>
        </p:blipFill>
        <p:spPr>
          <a:xfrm>
            <a:off x="395536" y="1484784"/>
            <a:ext cx="3957999" cy="338437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44008" y="764704"/>
            <a:ext cx="4464940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Петушо́к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како́й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?)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48064" y="2564904"/>
            <a:ext cx="3164905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Дове́рчивый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32040" y="3861048"/>
            <a:ext cx="3670813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Непослу́шный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3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285992"/>
            <a:ext cx="6568514" cy="14465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«Другу всегда помогай –</a:t>
            </a:r>
          </a:p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из беды выручай»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43042" y="642918"/>
            <a:ext cx="6568514" cy="7694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«В тесноте, не в обиде».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14480" y="4643446"/>
            <a:ext cx="6568514" cy="14465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 Без труда не выловишь и рыбку из пруда»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6050" y="357166"/>
            <a:ext cx="3011337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Виктори́на</a:t>
            </a:r>
            <a:endParaRPr lang="ru-RU" sz="44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5786" y="2000240"/>
            <a:ext cx="6158224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Каки́ми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слова́ми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начина́ются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ска́зки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2976" y="3429000"/>
            <a:ext cx="2634054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а) Была́ не была́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86050" y="4286256"/>
            <a:ext cx="2380780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Жи́ли-бы́ли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57752" y="5143512"/>
            <a:ext cx="3088923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Про́шлым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ле́том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4" grpId="1" animBg="1"/>
      <p:bldP spid="5" grpId="0" animBg="1"/>
      <p:bldP spid="6" grpId="0" animBg="1"/>
      <p:bldP spid="6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9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4480" y="1357298"/>
            <a:ext cx="5929354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Допо́лни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назва́ние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ска́зки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Петушок -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5786" y="3286124"/>
            <a:ext cx="3654911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а) 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Кра́сная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Ша́почка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868" y="4143380"/>
            <a:ext cx="2703112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б) 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гу́си-ле́беди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72066" y="5000636"/>
            <a:ext cx="3287823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золото́й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гребешо́к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" grpId="1" animBg="1"/>
      <p:bldP spid="4" grpId="0" animBg="1"/>
      <p:bldP spid="4" grpId="1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6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3108" y="1071546"/>
            <a:ext cx="4936223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Ско́лько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геро́ев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ска́зке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57290" y="2500306"/>
            <a:ext cx="1810111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четы́ре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71802" y="3357562"/>
            <a:ext cx="1435008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б) пять 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43438" y="4143380"/>
            <a:ext cx="1576970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в) шесть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4" grpId="1" animBg="1"/>
      <p:bldP spid="5" grpId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1000108"/>
            <a:ext cx="7039748" cy="5847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4. От кого́ спасли́ петушка́ кот и дрозд?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57290" y="2714620"/>
            <a:ext cx="1811778" cy="5232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а) от Лисы́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71802" y="3571876"/>
            <a:ext cx="2380139" cy="5232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б) от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охо́тника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57752" y="4357694"/>
            <a:ext cx="2924711" cy="5232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в) от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се́рого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во́лка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4" grpId="1" animBg="1"/>
      <p:bldP spid="5" grpId="0" animBg="1"/>
      <p:bldP spid="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2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cdn1.coreapp.ai/uploads/image/1620996086586720247609e6ff69d880-img28.jpg"/>
          <p:cNvPicPr>
            <a:picLocks noChangeAspect="1" noChangeArrowheads="1"/>
          </p:cNvPicPr>
          <p:nvPr/>
        </p:nvPicPr>
        <p:blipFill>
          <a:blip r:embed="rId3"/>
          <a:srcRect l="34812" t="51057" r="29216"/>
          <a:stretch>
            <a:fillRect/>
          </a:stretch>
        </p:blipFill>
        <p:spPr bwMode="auto">
          <a:xfrm>
            <a:off x="5143504" y="1285859"/>
            <a:ext cx="3293224" cy="3360505"/>
          </a:xfrm>
          <a:prstGeom prst="rect">
            <a:avLst/>
          </a:prstGeom>
          <a:noFill/>
        </p:spPr>
      </p:pic>
      <p:pic>
        <p:nvPicPr>
          <p:cNvPr id="6148" name="Picture 4" descr="https://cdn1.coreapp.ai/uploads/image/1620996086586720247609e6ff69d880-img28.jpg"/>
          <p:cNvPicPr>
            <a:picLocks noChangeAspect="1" noChangeArrowheads="1"/>
          </p:cNvPicPr>
          <p:nvPr/>
        </p:nvPicPr>
        <p:blipFill>
          <a:blip r:embed="rId3"/>
          <a:srcRect t="15625" r="59375" b="36458"/>
          <a:stretch>
            <a:fillRect/>
          </a:stretch>
        </p:blipFill>
        <p:spPr bwMode="auto">
          <a:xfrm>
            <a:off x="714348" y="1214422"/>
            <a:ext cx="3795533" cy="3357586"/>
          </a:xfrm>
          <a:prstGeom prst="rect">
            <a:avLst/>
          </a:prstGeom>
          <a:noFill/>
        </p:spPr>
      </p:pic>
      <p:pic>
        <p:nvPicPr>
          <p:cNvPr id="6150" name="Picture 6" descr="https://cdn1.coreapp.ai/uploads/image/1620996086586720247609e6ff69d880-img28.jpg"/>
          <p:cNvPicPr>
            <a:picLocks noChangeAspect="1" noChangeArrowheads="1"/>
          </p:cNvPicPr>
          <p:nvPr/>
        </p:nvPicPr>
        <p:blipFill>
          <a:blip r:embed="rId3"/>
          <a:srcRect t="6250" b="86458"/>
          <a:stretch>
            <a:fillRect/>
          </a:stretch>
        </p:blipFill>
        <p:spPr bwMode="auto">
          <a:xfrm>
            <a:off x="0" y="0"/>
            <a:ext cx="9144000" cy="5000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60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142976" y="571480"/>
            <a:ext cx="6598881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Arial" pitchFamily="34" charset="0"/>
                <a:cs typeface="Arial" pitchFamily="34" charset="0"/>
              </a:rPr>
              <a:t>«</a:t>
            </a:r>
            <a:r>
              <a:rPr lang="ru-RU" sz="4000" dirty="0" smtClean="0">
                <a:latin typeface="Arial" pitchFamily="34" charset="0"/>
                <a:ea typeface="Adobe Fangsong Std R" pitchFamily="18" charset="-128"/>
                <a:cs typeface="Arial" pitchFamily="34" charset="0"/>
              </a:rPr>
              <a:t>Жили-были</a:t>
            </a:r>
            <a:r>
              <a:rPr lang="ru-RU" sz="4000" dirty="0" smtClean="0">
                <a:latin typeface="Arial" pitchFamily="34" charset="0"/>
                <a:cs typeface="Arial" pitchFamily="34" charset="0"/>
              </a:rPr>
              <a:t>…»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28728" y="2285992"/>
            <a:ext cx="6572296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Arial" pitchFamily="34" charset="0"/>
                <a:cs typeface="Arial" pitchFamily="34" charset="0"/>
              </a:rPr>
              <a:t>«</a:t>
            </a:r>
            <a:r>
              <a:rPr lang="ru-RU" sz="4000" dirty="0" smtClean="0">
                <a:latin typeface="Arial" pitchFamily="34" charset="0"/>
                <a:ea typeface="Adobe Fangsong Std R" pitchFamily="18" charset="-128"/>
                <a:cs typeface="Arial" pitchFamily="34" charset="0"/>
              </a:rPr>
              <a:t>В некотором царстве</a:t>
            </a:r>
            <a:r>
              <a:rPr lang="ru-RU" sz="4000" dirty="0" smtClean="0">
                <a:latin typeface="Arial" pitchFamily="34" charset="0"/>
                <a:cs typeface="Arial" pitchFamily="34" charset="0"/>
              </a:rPr>
              <a:t>…»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7224" y="3786190"/>
            <a:ext cx="7358114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Arial" pitchFamily="34" charset="0"/>
                <a:cs typeface="Arial" pitchFamily="34" charset="0"/>
              </a:rPr>
              <a:t>«За горами, за лесами. …»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6" name="Picture 2" descr="https://catherineasquithgallery.com/uploads/posts/2021-03/1614803407_90-p-fon-dlya-prezentatsii-skazka-10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14290"/>
            <a:ext cx="8572560" cy="6429420"/>
          </a:xfrm>
          <a:prstGeom prst="rect">
            <a:avLst/>
          </a:prstGeom>
          <a:noFill/>
        </p:spPr>
      </p:pic>
      <p:pic>
        <p:nvPicPr>
          <p:cNvPr id="7" name="musical-harp-windchimes-reverb-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643834" y="5429264"/>
            <a:ext cx="857256" cy="85725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856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6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s://i.pinimg.com/originals/4f/57/9d/4f579df9e0de56b21fa7dfe01d330ed2.jpg"/>
          <p:cNvPicPr/>
          <p:nvPr/>
        </p:nvPicPr>
        <p:blipFill>
          <a:blip r:embed="rId3"/>
          <a:srcRect l="4634"/>
          <a:stretch>
            <a:fillRect/>
          </a:stretch>
        </p:blipFill>
        <p:spPr bwMode="auto">
          <a:xfrm>
            <a:off x="1928794" y="0"/>
            <a:ext cx="52864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" name="WordArt 1"/>
          <p:cNvSpPr>
            <a:spLocks noChangeArrowheads="1" noChangeShapeType="1" noTextEdit="1"/>
          </p:cNvSpPr>
          <p:nvPr/>
        </p:nvSpPr>
        <p:spPr bwMode="auto">
          <a:xfrm>
            <a:off x="2786050" y="785794"/>
            <a:ext cx="2933697" cy="393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/>
                <a:latin typeface="Arial Black"/>
              </a:rPr>
              <a:t>Лист самооценки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/>
              <a:latin typeface="Arial Black"/>
            </a:endParaRPr>
          </a:p>
        </p:txBody>
      </p:sp>
      <p:pic>
        <p:nvPicPr>
          <p:cNvPr id="8" name="Рисунок 7" descr="https://papik.pro/uploads/posts/2023-01/1674285038_papik-pro-p-lestnitsa-risunok-46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1214422"/>
            <a:ext cx="3786214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pictures.pibig.info/uploads/posts/2023-04/1680338993_pictures-pibig-info-p-narisovannie-zvezdochki-krasivo-13.jpg"/>
          <p:cNvPicPr/>
          <p:nvPr/>
        </p:nvPicPr>
        <p:blipFill>
          <a:blip r:embed="rId5" cstate="print"/>
          <a:srcRect l="14526" t="11299" r="24991" b="12994"/>
          <a:stretch>
            <a:fillRect/>
          </a:stretch>
        </p:blipFill>
        <p:spPr bwMode="auto">
          <a:xfrm flipH="1">
            <a:off x="5500694" y="3714752"/>
            <a:ext cx="1000132" cy="981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098" name="WordArt 2"/>
          <p:cNvSpPr>
            <a:spLocks noChangeArrowheads="1" noChangeShapeType="1" noTextEdit="1"/>
          </p:cNvSpPr>
          <p:nvPr/>
        </p:nvSpPr>
        <p:spPr bwMode="auto">
          <a:xfrm>
            <a:off x="3857620" y="2214554"/>
            <a:ext cx="1544637" cy="4318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У меня всё получилось</a:t>
            </a:r>
            <a:endParaRPr lang="ru-RU" sz="3600" b="1" kern="10" spc="0" dirty="0">
              <a:ln w="9525">
                <a:noFill/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/>
              <a:cs typeface="Times New Roman"/>
            </a:endParaRPr>
          </a:p>
        </p:txBody>
      </p:sp>
      <p:sp>
        <p:nvSpPr>
          <p:cNvPr id="4099" name="WordArt 3"/>
          <p:cNvSpPr>
            <a:spLocks noChangeArrowheads="1" noChangeShapeType="1" noTextEdit="1"/>
          </p:cNvSpPr>
          <p:nvPr/>
        </p:nvSpPr>
        <p:spPr bwMode="auto">
          <a:xfrm>
            <a:off x="3071802" y="3000372"/>
            <a:ext cx="1544637" cy="4318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Нужно ещё постараться</a:t>
            </a:r>
            <a:endParaRPr lang="ru-RU" sz="3600" b="1" kern="10" spc="0" dirty="0">
              <a:ln w="9525">
                <a:noFill/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/>
              <a:cs typeface="Times New Roman"/>
            </a:endParaRPr>
          </a:p>
        </p:txBody>
      </p:sp>
      <p:sp>
        <p:nvSpPr>
          <p:cNvPr id="4100" name="WordArt 4"/>
          <p:cNvSpPr>
            <a:spLocks noChangeArrowheads="1" noChangeShapeType="1" noTextEdit="1"/>
          </p:cNvSpPr>
          <p:nvPr/>
        </p:nvSpPr>
        <p:spPr bwMode="auto">
          <a:xfrm>
            <a:off x="2786050" y="3857628"/>
            <a:ext cx="1544637" cy="4318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Ещё есть над чем работать</a:t>
            </a:r>
            <a:endParaRPr lang="ru-RU" sz="3600" b="1" kern="10" spc="0" dirty="0">
              <a:ln w="9525">
                <a:noFill/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/>
              <a:cs typeface="Times New Roman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3714744" y="5143512"/>
          <a:ext cx="1785950" cy="1051560"/>
        </p:xfrm>
        <a:graphic>
          <a:graphicData uri="http://schemas.openxmlformats.org/drawingml/2006/table">
            <a:tbl>
              <a:tblPr/>
              <a:tblGrid>
                <a:gridCol w="1785950"/>
              </a:tblGrid>
              <a:tr h="4298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893310" algn="l"/>
                        </a:tabLs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Monotype Corsiva"/>
                          <a:ea typeface="Times New Roman"/>
                          <a:cs typeface="Times New Roman"/>
                        </a:rPr>
                        <a:t>Отправь звезду на нужную ступеньку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6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documents.infourok.ru/542f12f6-4841-44a1-bc9f-2e5de583d83a/0/image001.gif"/>
          <p:cNvPicPr/>
          <p:nvPr/>
        </p:nvPicPr>
        <p:blipFill>
          <a:blip r:embed="rId3"/>
          <a:srcRect l="20930" t="15789" r="20930" b="15790"/>
          <a:stretch>
            <a:fillRect/>
          </a:stretch>
        </p:blipFill>
        <p:spPr bwMode="auto">
          <a:xfrm>
            <a:off x="1000100" y="214290"/>
            <a:ext cx="278608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documents.infourok.ru/542f12f6-4841-44a1-bc9f-2e5de583d83a/0/image002.gif"/>
          <p:cNvPicPr/>
          <p:nvPr/>
        </p:nvPicPr>
        <p:blipFill>
          <a:blip r:embed="rId4"/>
          <a:srcRect l="6667" t="8773" r="8333" b="10526"/>
          <a:stretch>
            <a:fillRect/>
          </a:stretch>
        </p:blipFill>
        <p:spPr bwMode="auto">
          <a:xfrm>
            <a:off x="642910" y="3143248"/>
            <a:ext cx="385765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documents.infourok.ru/542f12f6-4841-44a1-bc9f-2e5de583d83a/0/image003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72198" y="0"/>
            <a:ext cx="171451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documents.infourok.ru/542f12f6-4841-44a1-bc9f-2e5de583d83a/0/image004.jpg"/>
          <p:cNvPicPr/>
          <p:nvPr/>
        </p:nvPicPr>
        <p:blipFill>
          <a:blip r:embed="rId6">
            <a:lum bright="10000" contrast="20000"/>
          </a:blip>
          <a:srcRect/>
          <a:stretch>
            <a:fillRect/>
          </a:stretch>
        </p:blipFill>
        <p:spPr bwMode="auto">
          <a:xfrm>
            <a:off x="5643570" y="1928802"/>
            <a:ext cx="2928958" cy="4929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User\Pictures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 descr="https://documents.infourok.ru/542f12f6-4841-44a1-bc9f-2e5de583d83a/0/image005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357166"/>
            <a:ext cx="221457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documents.infourok.ru/542f12f6-4841-44a1-bc9f-2e5de583d83a/0/image006.gif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928934"/>
            <a:ext cx="3857652" cy="3929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documents.infourok.ru/542f12f6-4841-44a1-bc9f-2e5de583d83a/0/image007.gif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6" y="0"/>
            <a:ext cx="2786082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documents.infourok.ru/542f12f6-4841-44a1-bc9f-2e5de583d83a/0/image008.gif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29190" y="3286124"/>
            <a:ext cx="4000496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Pictures\Рисунок1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34924"/>
              </a:clrFrom>
              <a:clrTo>
                <a:srgbClr val="83492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https://documents.infourok.ru/542f12f6-4841-44a1-bc9f-2e5de583d83a/0/image009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85728"/>
            <a:ext cx="235745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documents.infourok.ru/542f12f6-4841-44a1-bc9f-2e5de583d83a/0/image010.gif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643182"/>
            <a:ext cx="385765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documents.infourok.ru/542f12f6-4841-44a1-bc9f-2e5de583d83a/0/image011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43570" y="0"/>
            <a:ext cx="220028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documents.infourok.ru/542f12f6-4841-44a1-bc9f-2e5de583d83a/0/image012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00694" y="2357406"/>
            <a:ext cx="2786082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9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roxy.imgsmail.ru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85728"/>
            <a:ext cx="3240733" cy="3190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786182" y="785794"/>
            <a:ext cx="4232801" cy="194095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C00000"/>
                </a:solidFill>
                <a:latin typeface="Arial Narrow" pitchFamily="34" charset="0"/>
                <a:cs typeface="Times New Roman" pitchFamily="18" charset="0"/>
              </a:rPr>
              <a:t>Ска́зка</a:t>
            </a:r>
            <a:endParaRPr lang="ru-RU" sz="3600" b="1" dirty="0" smtClean="0">
              <a:solidFill>
                <a:srgbClr val="C00000"/>
              </a:solidFill>
              <a:latin typeface="Arial Narrow" pitchFamily="34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Arial Narrow" pitchFamily="34" charset="0"/>
                <a:cs typeface="Times New Roman" pitchFamily="18" charset="0"/>
              </a:rPr>
              <a:t> «</a:t>
            </a:r>
            <a:r>
              <a:rPr lang="ru-RU" sz="3600" b="1" dirty="0" err="1" smtClean="0">
                <a:solidFill>
                  <a:srgbClr val="C00000"/>
                </a:solidFill>
                <a:latin typeface="Arial Narrow" pitchFamily="34" charset="0"/>
                <a:cs typeface="Times New Roman" pitchFamily="18" charset="0"/>
              </a:rPr>
              <a:t>Петушо́к</a:t>
            </a:r>
            <a:r>
              <a:rPr lang="ru-RU" sz="3600" b="1" dirty="0" smtClean="0">
                <a:solidFill>
                  <a:srgbClr val="C00000"/>
                </a:solidFill>
                <a:latin typeface="Arial Narrow" pitchFamily="34" charset="0"/>
                <a:cs typeface="Times New Roman" pitchFamily="18" charset="0"/>
              </a:rPr>
              <a:t> – </a:t>
            </a:r>
            <a:r>
              <a:rPr lang="ru-RU" sz="3600" b="1" dirty="0" err="1" smtClean="0">
                <a:solidFill>
                  <a:srgbClr val="C00000"/>
                </a:solidFill>
                <a:latin typeface="Arial Narrow" pitchFamily="34" charset="0"/>
                <a:cs typeface="Times New Roman" pitchFamily="18" charset="0"/>
              </a:rPr>
              <a:t>зо̄ло̄то́й</a:t>
            </a:r>
            <a:endParaRPr lang="ru-RU" sz="3600" b="1" dirty="0" smtClean="0">
              <a:solidFill>
                <a:srgbClr val="C00000"/>
              </a:solidFill>
              <a:latin typeface="Arial Narrow" pitchFamily="34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Arial Narrow" pitchFamily="34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C00000"/>
                </a:solidFill>
                <a:latin typeface="Arial Narrow" pitchFamily="34" charset="0"/>
                <a:cs typeface="Times New Roman" pitchFamily="18" charset="0"/>
              </a:rPr>
              <a:t>гребешо́к</a:t>
            </a:r>
            <a:r>
              <a:rPr lang="ru-RU" sz="3600" b="1" dirty="0" smtClean="0">
                <a:solidFill>
                  <a:srgbClr val="C00000"/>
                </a:solidFill>
                <a:latin typeface="Arial Narrow" pitchFamily="34" charset="0"/>
                <a:cs typeface="Times New Roman" pitchFamily="18" charset="0"/>
              </a:rPr>
              <a:t>»</a:t>
            </a:r>
            <a:endParaRPr lang="ru-RU" sz="3600" b="1" dirty="0">
              <a:solidFill>
                <a:srgbClr val="C00000"/>
              </a:solidFill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4214818"/>
            <a:ext cx="8429652" cy="132802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36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Ска́зка</a:t>
            </a:r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– ложь, да в ней намёк, 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добрым молодцам урок.»»</a:t>
            </a:r>
            <a:endParaRPr lang="ru-RU" sz="3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3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1142984"/>
            <a:ext cx="7643866" cy="4247317"/>
          </a:xfrm>
          <a:prstGeom prst="rect">
            <a:avLst/>
          </a:prstGeom>
          <a:ln>
            <a:solidFill>
              <a:schemeClr val="bg2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Мы </a:t>
            </a:r>
            <a:r>
              <a:rPr lang="ru-RU" sz="5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бу́дем</a:t>
            </a:r>
            <a:r>
              <a:rPr lang="ru-RU" sz="5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buFontTx/>
              <a:buChar char="-"/>
            </a:pPr>
            <a:r>
              <a:rPr lang="ru-RU" sz="5400" dirty="0" err="1" smtClean="0">
                <a:latin typeface="Arial" pitchFamily="34" charset="0"/>
                <a:cs typeface="Arial" pitchFamily="34" charset="0"/>
              </a:rPr>
              <a:t>Чита́ть</a:t>
            </a:r>
            <a:r>
              <a:rPr lang="ru-RU" sz="5400" dirty="0" smtClean="0">
                <a:latin typeface="Arial" pitchFamily="34" charset="0"/>
                <a:cs typeface="Arial" pitchFamily="34" charset="0"/>
              </a:rPr>
              <a:t>, рассказывать;</a:t>
            </a:r>
          </a:p>
          <a:p>
            <a:pPr>
              <a:buFontTx/>
              <a:buChar char="-"/>
            </a:pPr>
            <a:r>
              <a:rPr lang="ru-RU" sz="5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5400" dirty="0" err="1" smtClean="0">
                <a:latin typeface="Arial" pitchFamily="34" charset="0"/>
                <a:cs typeface="Arial" pitchFamily="34" charset="0"/>
              </a:rPr>
              <a:t>по̄вто̄ря́ть</a:t>
            </a:r>
            <a:r>
              <a:rPr lang="ru-RU" sz="5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5400" dirty="0" err="1" smtClean="0">
                <a:latin typeface="Arial" pitchFamily="34" charset="0"/>
                <a:cs typeface="Arial" pitchFamily="34" charset="0"/>
              </a:rPr>
              <a:t>сло̄ва</a:t>
            </a:r>
            <a:r>
              <a:rPr lang="ru-RU" sz="5400" dirty="0" smtClean="0">
                <a:latin typeface="Arial" pitchFamily="34" charset="0"/>
                <a:cs typeface="Arial" pitchFamily="34" charset="0"/>
              </a:rPr>
              <a:t>́;</a:t>
            </a:r>
          </a:p>
          <a:p>
            <a:pPr>
              <a:buFontTx/>
              <a:buChar char="-"/>
            </a:pPr>
            <a:r>
              <a:rPr lang="ru-RU" sz="5400" dirty="0" err="1" smtClean="0">
                <a:latin typeface="Arial" pitchFamily="34" charset="0"/>
                <a:cs typeface="Arial" pitchFamily="34" charset="0"/>
              </a:rPr>
              <a:t>выпо̄лня́ть</a:t>
            </a:r>
            <a:r>
              <a:rPr lang="ru-RU" sz="5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5400" dirty="0" err="1" smtClean="0">
                <a:latin typeface="Arial" pitchFamily="34" charset="0"/>
                <a:cs typeface="Arial" pitchFamily="34" charset="0"/>
              </a:rPr>
              <a:t>зада́ния</a:t>
            </a:r>
            <a:r>
              <a:rPr lang="ru-RU" sz="5400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>
              <a:buFontTx/>
              <a:buChar char="-"/>
            </a:pPr>
            <a:r>
              <a:rPr lang="ru-RU" sz="5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5400" dirty="0" err="1" smtClean="0">
                <a:latin typeface="Arial" pitchFamily="34" charset="0"/>
                <a:cs typeface="Arial" pitchFamily="34" charset="0"/>
              </a:rPr>
              <a:t>о̄твеча́ть</a:t>
            </a:r>
            <a:r>
              <a:rPr lang="ru-RU" sz="5400" dirty="0" smtClean="0">
                <a:latin typeface="Arial" pitchFamily="34" charset="0"/>
                <a:cs typeface="Arial" pitchFamily="34" charset="0"/>
              </a:rPr>
              <a:t> на </a:t>
            </a:r>
            <a:r>
              <a:rPr lang="ru-RU" sz="5400" dirty="0" err="1" smtClean="0">
                <a:latin typeface="Arial" pitchFamily="34" charset="0"/>
                <a:cs typeface="Arial" pitchFamily="34" charset="0"/>
              </a:rPr>
              <a:t>во̄про́сы</a:t>
            </a:r>
            <a:r>
              <a:rPr lang="ru-RU" sz="5400" dirty="0" smtClean="0"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7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43174" y="357166"/>
            <a:ext cx="3179653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Найди́ </a:t>
            </a:r>
            <a:r>
              <a:rPr lang="ru-RU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па́ру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571612"/>
            <a:ext cx="2246064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Избу́шка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86689" y="4572008"/>
            <a:ext cx="3757311" cy="70788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деревя́нный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дом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5429264"/>
            <a:ext cx="3212161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Домовничать 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29388" y="2285992"/>
            <a:ext cx="2112181" cy="132343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Работать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дома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4429132"/>
            <a:ext cx="1819729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О̄тня́ли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86512" y="5500702"/>
            <a:ext cx="1894749" cy="70788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забрали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58" y="3357562"/>
            <a:ext cx="2861296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Наказывают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86512" y="1285860"/>
            <a:ext cx="2500330" cy="70788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говорят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158" y="2428868"/>
            <a:ext cx="1945404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Зо̄ло̄то́й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29454" y="3714752"/>
            <a:ext cx="1866217" cy="70788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жёлтый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61 3.3526E-6 L -0.28663 -0.42775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" y="-2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99 -0.02081 L -0.46233 -0.17711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" y="-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93064E-6 L -0.24531 0.30243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" y="1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007 -0.02821 L -0.38559 -0.16463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" y="-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142 -0.03491 L -0.27917 0.41619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" y="2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4" grpId="1" animBg="1"/>
      <p:bldP spid="5" grpId="0" animBg="1"/>
      <p:bldP spid="6" grpId="0" animBg="1"/>
      <p:bldP spid="6" grpId="1" animBg="1"/>
      <p:bldP spid="7" grpId="0" animBg="1"/>
      <p:bldP spid="8" grpId="0" animBg="1"/>
      <p:bldP spid="8" grpId="1" animBg="1"/>
      <p:bldP spid="9" grpId="0" animBg="1"/>
      <p:bldP spid="10" grpId="0" animBg="1"/>
      <p:bldP spid="10" grpId="1" animBg="1"/>
      <p:bldP spid="11" grpId="0" animBg="1"/>
      <p:bldP spid="12" grpId="0" animBg="1"/>
      <p:bldP spid="1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Pictures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214678" y="214290"/>
            <a:ext cx="2286015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Начало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500438"/>
            <a:ext cx="4429156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Основная часть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57950" y="3500438"/>
            <a:ext cx="1889428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Конец 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1472" y="4303455"/>
            <a:ext cx="3286148" cy="255454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прибежала</a:t>
            </a:r>
          </a:p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схватила</a:t>
            </a:r>
          </a:p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догнали</a:t>
            </a:r>
          </a:p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отняли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86050" y="1000108"/>
            <a:ext cx="3500462" cy="193899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жили-были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не выглядывай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домовничать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57884" y="4286256"/>
            <a:ext cx="2912336" cy="193899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не услыхали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спасли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прогнали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624</TotalTime>
  <Words>267</Words>
  <Application>Microsoft Office PowerPoint</Application>
  <PresentationFormat>Экран (4:3)</PresentationFormat>
  <Paragraphs>76</Paragraphs>
  <Slides>20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User</cp:lastModifiedBy>
  <cp:revision>56</cp:revision>
  <dcterms:created xsi:type="dcterms:W3CDTF">2016-03-02T17:11:23Z</dcterms:created>
  <dcterms:modified xsi:type="dcterms:W3CDTF">2024-01-08T06:09:08Z</dcterms:modified>
</cp:coreProperties>
</file>