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88" r:id="rId4"/>
    <p:sldId id="289" r:id="rId5"/>
    <p:sldId id="290" r:id="rId6"/>
    <p:sldId id="291" r:id="rId7"/>
    <p:sldId id="293" r:id="rId8"/>
    <p:sldId id="285" r:id="rId9"/>
    <p:sldId id="286" r:id="rId10"/>
    <p:sldId id="287" r:id="rId11"/>
    <p:sldId id="269" r:id="rId12"/>
    <p:sldId id="292" r:id="rId13"/>
    <p:sldId id="294" r:id="rId14"/>
    <p:sldId id="300" r:id="rId15"/>
    <p:sldId id="301" r:id="rId16"/>
    <p:sldId id="303" r:id="rId17"/>
    <p:sldId id="296" r:id="rId18"/>
    <p:sldId id="298" r:id="rId19"/>
    <p:sldId id="28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816" y="60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12" Type="http://schemas.openxmlformats.org/officeDocument/2006/relationships/image" Target="../media/image14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11" Type="http://schemas.openxmlformats.org/officeDocument/2006/relationships/image" Target="../media/image13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3BCDA-5CCA-4C96-BC7C-6EC8E7FFB223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3A881-14EF-4700-9B31-0FA159FB2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6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6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435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1" y="2438401"/>
            <a:ext cx="12012084" cy="1052513"/>
            <a:chOff x="0" y="1536"/>
            <a:chExt cx="5675" cy="663"/>
          </a:xfrm>
        </p:grpSpPr>
        <p:grpSp>
          <p:nvGrpSpPr>
            <p:cNvPr id="7171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717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717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</p:grpSp>
        <p:grpSp>
          <p:nvGrpSpPr>
            <p:cNvPr id="7174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7175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800"/>
              </a:p>
            </p:txBody>
          </p:sp>
        </p:grpSp>
        <p:sp>
          <p:nvSpPr>
            <p:cNvPr id="717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717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  <p:sp>
          <p:nvSpPr>
            <p:cNvPr id="717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sz="1800"/>
            </a:p>
          </p:txBody>
        </p:sp>
      </p:grpSp>
      <p:sp>
        <p:nvSpPr>
          <p:cNvPr id="71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320800" y="1676400"/>
            <a:ext cx="103632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248400"/>
            <a:ext cx="2540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0F7E304-B05D-40F2-9E44-D7E30B43C50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538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A4266-991E-448F-97EC-ADC78ECD5C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5750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5B5D4-7C4E-4AA9-9679-257BB77118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3418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76917" y="2017713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60117" y="2017713"/>
            <a:ext cx="508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99CA22-AAD6-4B5F-9B35-95F5552E2B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514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D5B7B-608C-44B3-A359-FAEE88663D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93862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4A403-A8D8-4113-80F9-F399299507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4332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9C8DA4-11F9-4F9A-B111-4BD51078EF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9048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9502B-D347-460F-8E8D-5AB9B69A90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30347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99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3D9BD-C92D-4D1C-BD3E-303A76CD72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4208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E56AC9-CEEA-4932-A976-F855446D85A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48947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27B04-6447-4050-9986-762C552F9C2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007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9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6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9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7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8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7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2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ltGray">
          <a:xfrm>
            <a:off x="556684" y="1098551"/>
            <a:ext cx="58420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ltGray">
          <a:xfrm>
            <a:off x="1066801" y="1098551"/>
            <a:ext cx="438151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ltGray">
          <a:xfrm>
            <a:off x="721785" y="1520826"/>
            <a:ext cx="563033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ltGray">
          <a:xfrm>
            <a:off x="1214967" y="1520826"/>
            <a:ext cx="491067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ltGray">
          <a:xfrm>
            <a:off x="169333" y="1447801"/>
            <a:ext cx="747184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gray">
          <a:xfrm>
            <a:off x="1016000" y="990601"/>
            <a:ext cx="42333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gray">
          <a:xfrm>
            <a:off x="590551" y="1781175"/>
            <a:ext cx="10968567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 altLang="ru-RU" sz="2400"/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4585" y="214314"/>
            <a:ext cx="10390716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917" y="2017713"/>
            <a:ext cx="10363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89533" y="6243638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4CC55B-E3F4-46F6-BD23-DAF834398D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6637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0.wmf"/><Relationship Id="rId26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9.wmf"/><Relationship Id="rId20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8.wmf"/><Relationship Id="rId22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Урок 75(2)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Математика 5 класс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75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599" y="2228168"/>
            <a:ext cx="10990943" cy="347594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Доли и дроби.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Изображение дробей на координатной прямой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8268" y="1449458"/>
            <a:ext cx="38550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Классная работа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09981" y="302829"/>
            <a:ext cx="22461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09. 01. 24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7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 классе: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243" y="1462768"/>
            <a:ext cx="9263743" cy="390751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5.52;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5.53; № 5.54; № 5.56; </a:t>
            </a:r>
          </a:p>
          <a:p>
            <a:pPr marL="0" lvl="0" indent="0">
              <a:lnSpc>
                <a:spcPct val="150000"/>
              </a:lnSpc>
              <a:buNone/>
            </a:pPr>
            <a:r>
              <a:rPr lang="ru-RU" sz="4000" b="1" dirty="0">
                <a:solidFill>
                  <a:prstClr val="black"/>
                </a:solidFill>
              </a:rPr>
              <a:t>№ 5.47;  № </a:t>
            </a:r>
            <a:r>
              <a:rPr lang="ru-RU" sz="4000" b="1" dirty="0" smtClean="0">
                <a:solidFill>
                  <a:prstClr val="black"/>
                </a:solidFill>
              </a:rPr>
              <a:t>5.49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8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5.52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959757" y="1751834"/>
                <a:ext cx="975460" cy="7678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prstClr val="black"/>
                    </a:solidFill>
                  </a:rPr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757" y="1751834"/>
                <a:ext cx="975460" cy="767839"/>
              </a:xfrm>
              <a:prstGeom prst="rect">
                <a:avLst/>
              </a:prstGeom>
              <a:blipFill>
                <a:blip r:embed="rId2"/>
                <a:stretch>
                  <a:fillRect l="-12500" b="-10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400613" y="1753309"/>
                <a:ext cx="988284" cy="7683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б)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28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0613" y="1753309"/>
                <a:ext cx="988284" cy="768352"/>
              </a:xfrm>
              <a:prstGeom prst="rect">
                <a:avLst/>
              </a:prstGeom>
              <a:blipFill>
                <a:blip r:embed="rId3"/>
                <a:stretch>
                  <a:fillRect l="-12963" b="-10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860144" y="1753052"/>
                <a:ext cx="975460" cy="7643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в)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  <m:r>
                      <a:rPr lang="ru-RU" sz="28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144" y="1753052"/>
                <a:ext cx="975460" cy="764312"/>
              </a:xfrm>
              <a:prstGeom prst="rect">
                <a:avLst/>
              </a:prstGeom>
              <a:blipFill>
                <a:blip r:embed="rId4"/>
                <a:stretch>
                  <a:fillRect l="-12500" b="-11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297058" y="1724024"/>
                <a:ext cx="924164" cy="767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г)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  <m:r>
                      <a:rPr lang="ru-RU" sz="28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7058" y="1724024"/>
                <a:ext cx="924164" cy="767774"/>
              </a:xfrm>
              <a:prstGeom prst="rect">
                <a:avLst/>
              </a:prstGeom>
              <a:blipFill>
                <a:blip r:embed="rId5"/>
                <a:stretch>
                  <a:fillRect l="-13816" b="-10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751518" y="1738827"/>
                <a:ext cx="1188659" cy="770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д)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10</m:t>
                        </m:r>
                      </m:den>
                    </m:f>
                    <m:r>
                      <a:rPr lang="ru-RU" sz="28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518" y="1738827"/>
                <a:ext cx="1188659" cy="770788"/>
              </a:xfrm>
              <a:prstGeom prst="rect">
                <a:avLst/>
              </a:prstGeom>
              <a:blipFill>
                <a:blip r:embed="rId6"/>
                <a:stretch>
                  <a:fillRect l="-10769" b="-9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8420661" y="1738827"/>
                <a:ext cx="1344151" cy="770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е)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100</m:t>
                        </m:r>
                      </m:den>
                    </m:f>
                    <m:r>
                      <a:rPr lang="ru-RU" sz="28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20661" y="1738827"/>
                <a:ext cx="1344151" cy="770788"/>
              </a:xfrm>
              <a:prstGeom prst="rect">
                <a:avLst/>
              </a:prstGeom>
              <a:blipFill>
                <a:blip r:embed="rId7"/>
                <a:stretch>
                  <a:fillRect l="-9050" b="-94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10407499" y="1722806"/>
                <a:ext cx="1223925" cy="7707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800" b="1" dirty="0" smtClean="0">
                    <a:solidFill>
                      <a:prstClr val="black"/>
                    </a:solidFill>
                  </a:rPr>
                  <a:t>ж)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13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i="0" dirty="0" smtClean="0">
                            <a:solidFill>
                              <a:prstClr val="black"/>
                            </a:solidFill>
                          </a:rPr>
                          <m:t>49</m:t>
                        </m:r>
                      </m:den>
                    </m:f>
                    <m:r>
                      <a:rPr lang="ru-RU" sz="2800" b="1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07499" y="1722806"/>
                <a:ext cx="1223925" cy="770788"/>
              </a:xfrm>
              <a:prstGeom prst="rect">
                <a:avLst/>
              </a:prstGeom>
              <a:blipFill>
                <a:blip r:embed="rId8"/>
                <a:stretch>
                  <a:fillRect l="-9950" b="-10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714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714" y="147411"/>
            <a:ext cx="2137229" cy="57830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5.53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64029" y="3401785"/>
                <a:ext cx="10515600" cy="309607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1 км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b="1" dirty="0" smtClean="0"/>
                  <a:t> всего пути;</a:t>
                </a:r>
              </a:p>
              <a:p>
                <a:pPr marL="0" lvl="0" indent="0">
                  <a:lnSpc>
                    <a:spcPct val="110000"/>
                  </a:lnSpc>
                  <a:buNone/>
                </a:pPr>
                <a:r>
                  <a:rPr lang="ru-RU" b="1" dirty="0" smtClean="0">
                    <a:solidFill>
                      <a:prstClr val="black"/>
                    </a:solidFill>
                  </a:rPr>
                  <a:t>7 </a:t>
                </a:r>
                <a:r>
                  <a:rPr lang="ru-RU" b="1" dirty="0">
                    <a:solidFill>
                      <a:prstClr val="black"/>
                    </a:solidFill>
                  </a:rPr>
                  <a:t>км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 всего 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пути.</a:t>
                </a:r>
                <a:endParaRPr lang="ru-RU" b="1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ru-RU" b="1" dirty="0" smtClean="0"/>
              </a:p>
              <a:p>
                <a:pPr marL="0" lvl="0" indent="0">
                  <a:lnSpc>
                    <a:spcPct val="110000"/>
                  </a:lnSpc>
                  <a:buNone/>
                </a:pPr>
                <a:r>
                  <a:rPr lang="ru-RU" b="1" dirty="0" smtClean="0"/>
                  <a:t>Ответ</a:t>
                </a:r>
                <a:r>
                  <a:rPr lang="ru-RU" b="1" dirty="0"/>
                  <a:t>: </a:t>
                </a:r>
                <a:r>
                  <a:rPr lang="ru-RU" b="1" dirty="0" smtClean="0"/>
                  <a:t>велосипедист проехал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12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 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пути.</a:t>
                </a:r>
                <a:endParaRPr lang="ru-RU" b="1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4029" y="3401785"/>
                <a:ext cx="10515600" cy="3096079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1770743" y="1988457"/>
            <a:ext cx="8650514" cy="290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22171" y="1886857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7708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40628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6343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77543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0" y="187959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3485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2565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65886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5921829" y="-1872341"/>
            <a:ext cx="348342" cy="8679546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372885" y="2032000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Весь путь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33542" y="2952819"/>
            <a:ext cx="9364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12 км</a:t>
            </a:r>
            <a:endParaRPr lang="ru-RU" sz="24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 flipH="1">
            <a:off x="4053114" y="-1026886"/>
            <a:ext cx="508000" cy="497114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598058" y="1449252"/>
            <a:ext cx="391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Проехал велосипедист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374769" y="542054"/>
            <a:ext cx="2600392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7 км - ? </a:t>
            </a:r>
            <a:r>
              <a:rPr lang="ru-RU" sz="2400" b="1" dirty="0">
                <a:solidFill>
                  <a:prstClr val="black"/>
                </a:solidFill>
              </a:rPr>
              <a:t>ч</a:t>
            </a:r>
            <a:r>
              <a:rPr lang="ru-RU" sz="2400" b="1" dirty="0" smtClean="0">
                <a:solidFill>
                  <a:prstClr val="black"/>
                </a:solidFill>
              </a:rPr>
              <a:t>асть пути</a:t>
            </a:r>
            <a:endParaRPr lang="ru-RU" sz="2400" b="1" dirty="0">
              <a:solidFill>
                <a:prstClr val="black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1770743" y="1988457"/>
            <a:ext cx="5094514" cy="998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9695543" y="1872343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435772" y="1901371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496457" y="1857828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70743" y="185782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Математика 5 класс учебник Виленкин, Жохов 2 часть, задание 5.5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7543" y="2924856"/>
            <a:ext cx="2388507" cy="350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72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5.54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91796"/>
                <a:ext cx="10515600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В високосном году 366 дней</a:t>
                </a:r>
              </a:p>
              <a:p>
                <a:pPr marL="0" indent="0">
                  <a:buNone/>
                </a:pPr>
                <a:endParaRPr lang="ru-RU" b="1" dirty="0" smtClean="0"/>
              </a:p>
              <a:p>
                <a:pPr marL="0" indent="0">
                  <a:buNone/>
                </a:pPr>
                <a:r>
                  <a:rPr lang="ru-RU" b="1" dirty="0" smtClean="0"/>
                  <a:t>а</a:t>
                </a:r>
                <a:r>
                  <a:rPr lang="ru-RU" b="1" dirty="0"/>
                  <a:t>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29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366</m:t>
                        </m:r>
                      </m:den>
                    </m:f>
                  </m:oMath>
                </a14:m>
                <a:r>
                  <a:rPr lang="ru-RU" b="1" dirty="0" smtClean="0"/>
                  <a:t> части </a:t>
                </a:r>
                <a:r>
                  <a:rPr lang="ru-RU" b="1" dirty="0"/>
                  <a:t>года составляет февраль;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31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366</m:t>
                        </m:r>
                      </m:den>
                    </m:f>
                  </m:oMath>
                </a14:m>
                <a:r>
                  <a:rPr lang="ru-RU" b="1" dirty="0" smtClean="0"/>
                  <a:t> части </a:t>
                </a:r>
                <a:r>
                  <a:rPr lang="ru-RU" b="1" dirty="0"/>
                  <a:t>года составляет март;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30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366</m:t>
                        </m:r>
                      </m:den>
                    </m:f>
                  </m:oMath>
                </a14:m>
                <a:r>
                  <a:rPr lang="ru-RU" b="1" dirty="0" smtClean="0"/>
                  <a:t> части </a:t>
                </a:r>
                <a:r>
                  <a:rPr lang="ru-RU" b="1" dirty="0"/>
                  <a:t>года составляет апрель.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91796"/>
                <a:ext cx="10515600" cy="4351338"/>
              </a:xfrm>
              <a:blipFill>
                <a:blip r:embed="rId2"/>
                <a:stretch>
                  <a:fillRect l="-1217" t="-23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895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</a:rPr>
              <a:t>5.56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939800" y="1230539"/>
                <a:ext cx="10515600" cy="490900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Площадь комплекса – 120 км²;</a:t>
                </a:r>
              </a:p>
              <a:p>
                <a:pPr marL="0" lvl="0" indent="0">
                  <a:buNone/>
                </a:pPr>
                <a:r>
                  <a:rPr lang="ru-RU" b="1" dirty="0">
                    <a:solidFill>
                      <a:prstClr val="black"/>
                    </a:solidFill>
                  </a:rPr>
                  <a:t>Площадь под 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овёс </a:t>
                </a:r>
                <a:r>
                  <a:rPr lang="ru-RU" b="1" dirty="0">
                    <a:solidFill>
                      <a:prstClr val="black"/>
                    </a:solidFill>
                  </a:rPr>
                  <a:t>– 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49 </a:t>
                </a:r>
                <a:r>
                  <a:rPr lang="ru-RU" b="1" dirty="0">
                    <a:solidFill>
                      <a:prstClr val="black"/>
                    </a:solidFill>
                  </a:rPr>
                  <a:t>км²</a:t>
                </a:r>
                <a:r>
                  <a:rPr lang="ru-RU" b="1" dirty="0" smtClean="0">
                    <a:solidFill>
                      <a:prstClr val="black"/>
                    </a:solidFill>
                  </a:rPr>
                  <a:t>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Площадь под ячмень – 37 км²;</a:t>
                </a:r>
              </a:p>
              <a:p>
                <a:pPr marL="0" indent="0">
                  <a:buNone/>
                </a:pPr>
                <a:r>
                  <a:rPr lang="ru-RU" b="1" dirty="0"/>
                  <a:t>Площадь под паром – </a:t>
                </a:r>
                <a:r>
                  <a:rPr lang="ru-RU" b="1" dirty="0" smtClean="0"/>
                  <a:t>? </a:t>
                </a:r>
                <a:r>
                  <a:rPr lang="ru-RU" b="1" dirty="0" smtClean="0"/>
                  <a:t>ч</a:t>
                </a:r>
                <a:r>
                  <a:rPr lang="ru-RU" b="1" dirty="0" smtClean="0"/>
                  <a:t>асть поля.</a:t>
                </a:r>
                <a:endParaRPr lang="ru-RU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1) 49 + 37 = 86 (км²) – площадь под овёс и ячмень вместе;</a:t>
                </a:r>
              </a:p>
              <a:p>
                <a:pPr marL="0" indent="0">
                  <a:buNone/>
                </a:pPr>
                <a:r>
                  <a:rPr lang="ru-RU" b="1" dirty="0"/>
                  <a:t>2) 120 – 86 = 34 (км²) – площадь под паром.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Значит</a:t>
                </a:r>
                <a:r>
                  <a:rPr lang="ru-RU" b="1" dirty="0"/>
                  <a:t>, под паром </a:t>
                </a:r>
                <a:r>
                  <a:rPr lang="ru-RU" b="1" dirty="0" smtClean="0"/>
                  <a:t>оставлено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/>
                          <m:t>34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120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 </a:t>
                </a:r>
                <a:r>
                  <a:rPr lang="ru-RU" b="1" dirty="0"/>
                  <a:t>части поля.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120</m:t>
                        </m:r>
                      </m:den>
                    </m:f>
                  </m:oMath>
                </a14:m>
                <a:r>
                  <a:rPr lang="ru-RU" b="1" dirty="0" smtClean="0"/>
                  <a:t> части </a:t>
                </a:r>
                <a:r>
                  <a:rPr lang="ru-RU" b="1" dirty="0"/>
                  <a:t>поля.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9800" y="1230539"/>
                <a:ext cx="10515600" cy="4909003"/>
              </a:xfrm>
              <a:blipFill>
                <a:blip r:embed="rId2"/>
                <a:stretch>
                  <a:fillRect l="-1043" t="-24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869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3457" y="205468"/>
            <a:ext cx="2137229" cy="57830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5.47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2086" y="3536950"/>
            <a:ext cx="10515600" cy="3096079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b="1" dirty="0" smtClean="0"/>
              <a:t>1 м 50 см = 150 см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b="1" dirty="0" smtClean="0"/>
              <a:t>150 </a:t>
            </a:r>
            <a:r>
              <a:rPr lang="ru-RU" b="1" dirty="0"/>
              <a:t>: 3 = 50 (см) – пошло на фартук.</a:t>
            </a:r>
            <a:br>
              <a:rPr lang="ru-RU" b="1" dirty="0"/>
            </a:br>
            <a:endParaRPr lang="ru-RU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ru-RU" b="1" dirty="0" smtClean="0"/>
              <a:t>Ответ</a:t>
            </a:r>
            <a:r>
              <a:rPr lang="ru-RU" b="1" dirty="0"/>
              <a:t>: 50 сантиметров ткани пошло на фартук.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8343" y="1973943"/>
            <a:ext cx="10798628" cy="290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22171" y="1886857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7708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40628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6343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77543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0" y="187959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3485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2565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65886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5624288" y="-2895599"/>
            <a:ext cx="232226" cy="10784116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823522" y="2032000"/>
            <a:ext cx="1768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Кусок ткани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964285" y="2836705"/>
            <a:ext cx="142539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 м 50 см</a:t>
            </a:r>
            <a:endParaRPr lang="ru-RU" sz="24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 flipH="1">
            <a:off x="1883229" y="-308429"/>
            <a:ext cx="537030" cy="3563260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928915" y="149279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Сшили фартук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1618542" y="382396"/>
                <a:ext cx="1200970" cy="73513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 - ? см</a:t>
                </a:r>
                <a:endParaRPr lang="ru-RU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542" y="382396"/>
                <a:ext cx="1200970" cy="735138"/>
              </a:xfrm>
              <a:prstGeom prst="rect">
                <a:avLst/>
              </a:prstGeom>
              <a:blipFill>
                <a:blip r:embed="rId2"/>
                <a:stretch>
                  <a:fillRect r="-6599" b="-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/>
          <p:nvPr/>
        </p:nvCxnSpPr>
        <p:spPr>
          <a:xfrm flipV="1">
            <a:off x="362857" y="1959429"/>
            <a:ext cx="3585029" cy="2902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9695543" y="1872343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0435772" y="1901371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1132457" y="1886857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496457" y="1857828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70743" y="185782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059543" y="185782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33829" y="185782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3806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4300" y="161925"/>
            <a:ext cx="1803400" cy="73796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5.49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983909"/>
                <a:ext cx="10515600" cy="181734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Миша гулял – 1 ч 20 мин.</a:t>
                </a:r>
              </a:p>
              <a:p>
                <a:pPr marL="0" indent="0">
                  <a:buNone/>
                </a:pPr>
                <a:r>
                  <a:rPr lang="ru-RU" b="1" dirty="0"/>
                  <a:t>Катание с </a:t>
                </a:r>
                <a:r>
                  <a:rPr lang="ru-RU" b="1" dirty="0" smtClean="0"/>
                  <a:t>горки 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времени - ? мин.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Игра в хоккей </a:t>
                </a:r>
                <a:r>
                  <a:rPr lang="ru-RU" b="1" dirty="0" smtClean="0"/>
                  <a:t>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оставшегося времени - ? мин.</a:t>
                </a: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83909"/>
                <a:ext cx="10515600" cy="1817348"/>
              </a:xfrm>
              <a:blipFill>
                <a:blip r:embed="rId2"/>
                <a:stretch>
                  <a:fillRect l="-1217" t="-7358" b="-26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725714" y="3190466"/>
            <a:ext cx="111905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 ч 20 мин = 60 мин + 20 мин = 80 мин.</a:t>
            </a:r>
          </a:p>
          <a:p>
            <a:r>
              <a:rPr lang="ru-RU" sz="2800" b="1" dirty="0"/>
              <a:t>1) 80 мин : 4 = 20 (мин) – потратил на катание с горки;</a:t>
            </a:r>
          </a:p>
          <a:p>
            <a:r>
              <a:rPr lang="ru-RU" sz="2800" b="1" dirty="0"/>
              <a:t>2) 80 – 20 = 60 (мин) – осталось после катания с горки;</a:t>
            </a:r>
          </a:p>
          <a:p>
            <a:r>
              <a:rPr lang="ru-RU" sz="2800" b="1" dirty="0"/>
              <a:t>3) 60 : 3 = 20 (мин) – игра в хоккей.</a:t>
            </a:r>
          </a:p>
          <a:p>
            <a:endParaRPr lang="ru-RU" sz="2800" b="1" dirty="0"/>
          </a:p>
          <a:p>
            <a:r>
              <a:rPr lang="ru-RU" sz="2800" b="1" dirty="0"/>
              <a:t>Ответ: 20 минут катался с горки и 20 минут играл в хоккей.</a:t>
            </a:r>
          </a:p>
        </p:txBody>
      </p:sp>
    </p:spTree>
    <p:extLst>
      <p:ext uri="{BB962C8B-B14F-4D97-AF65-F5344CB8AC3E}">
        <p14:creationId xmlns:p14="http://schemas.microsoft.com/office/powerpoint/2010/main" val="188990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Дома 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173" y="1970767"/>
            <a:ext cx="9492342" cy="1338490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26 (1-я часть); </a:t>
            </a:r>
            <a:r>
              <a:rPr lang="ru-RU" sz="4000" b="1" dirty="0" smtClean="0">
                <a:solidFill>
                  <a:prstClr val="black"/>
                </a:solidFill>
              </a:rPr>
              <a:t>№ </a:t>
            </a:r>
            <a:r>
              <a:rPr lang="ru-RU" sz="4000" b="1" dirty="0">
                <a:solidFill>
                  <a:prstClr val="black"/>
                </a:solidFill>
              </a:rPr>
              <a:t>5.48</a:t>
            </a:r>
            <a:r>
              <a:rPr lang="ru-RU" sz="4000" b="1" dirty="0" smtClean="0">
                <a:solidFill>
                  <a:prstClr val="black"/>
                </a:solidFill>
              </a:rPr>
              <a:t>; № 5.50; № 5.55 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61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866" y="750772"/>
            <a:ext cx="10515600" cy="13255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Проверка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домашнего задания: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b="1" dirty="0">
                <a:solidFill>
                  <a:srgbClr val="7030A0"/>
                </a:solidFill>
                <a:latin typeface="+mn-lt"/>
              </a:rPr>
            </a:b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DDEDD-0E27-4E6A-8CBF-4CDD501ADF2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52286" y="2175693"/>
            <a:ext cx="10087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>
                <a:solidFill>
                  <a:prstClr val="black"/>
                </a:solidFill>
              </a:rPr>
              <a:t>п. </a:t>
            </a:r>
            <a:r>
              <a:rPr lang="ru-RU" sz="4000" b="1" dirty="0" smtClean="0">
                <a:solidFill>
                  <a:prstClr val="black"/>
                </a:solidFill>
              </a:rPr>
              <a:t>26 (1-я </a:t>
            </a:r>
            <a:r>
              <a:rPr lang="ru-RU" sz="4000" b="1" dirty="0">
                <a:solidFill>
                  <a:prstClr val="black"/>
                </a:solidFill>
              </a:rPr>
              <a:t>часть); № 5.82; № 5.83; № 5.90</a:t>
            </a:r>
          </a:p>
        </p:txBody>
      </p:sp>
    </p:spTree>
    <p:extLst>
      <p:ext uri="{BB962C8B-B14F-4D97-AF65-F5344CB8AC3E}">
        <p14:creationId xmlns:p14="http://schemas.microsoft.com/office/powerpoint/2010/main" val="31072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5.82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6686" y="1633116"/>
            <a:ext cx="5109028" cy="4985397"/>
          </a:xfrm>
          <a:prstGeom prst="rect">
            <a:avLst/>
          </a:prstGeom>
        </p:spPr>
      </p:pic>
      <p:pic>
        <p:nvPicPr>
          <p:cNvPr id="2050" name="Picture 2" descr="Математика 5 класс учебник Виленкин, Жохов 2 часть, задание 5.8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285" y="1575761"/>
            <a:ext cx="5138057" cy="5054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33989" y="1604220"/>
            <a:ext cx="45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404040"/>
                </a:solidFill>
                <a:latin typeface="NunitoRegular"/>
              </a:rPr>
              <a:t>а)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502399" y="1611476"/>
            <a:ext cx="478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404040"/>
                </a:solidFill>
                <a:latin typeface="NunitoRegular"/>
              </a:rPr>
              <a:t>б)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3201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5.83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3536950"/>
                <a:ext cx="10515600" cy="309607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ru-RU" dirty="0" smtClean="0"/>
                  <a:t>1) Съели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dirty="0" smtClean="0"/>
                  <a:t>части </a:t>
                </a:r>
                <a:r>
                  <a:rPr lang="ru-RU" dirty="0"/>
                  <a:t>борща.</a:t>
                </a:r>
              </a:p>
              <a:p>
                <a:pPr marL="0" indent="0">
                  <a:buNone/>
                </a:pPr>
                <a:r>
                  <a:rPr lang="ru-RU" dirty="0" smtClean="0"/>
                  <a:t>2</a:t>
                </a:r>
                <a:r>
                  <a:rPr lang="ru-RU" dirty="0"/>
                  <a:t>) 8 – 3 = 5 (л) – борща осталось</a:t>
                </a:r>
                <a:r>
                  <a:rPr lang="ru-RU" dirty="0" smtClean="0"/>
                  <a:t>. 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Значит</a:t>
                </a:r>
                <a:r>
                  <a:rPr lang="ru-RU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/>
                  <a:t> </a:t>
                </a:r>
                <a:r>
                  <a:rPr lang="ru-RU" dirty="0" smtClean="0"/>
                  <a:t>борща </a:t>
                </a:r>
                <a:r>
                  <a:rPr lang="ru-RU" dirty="0"/>
                  <a:t>осталось</a:t>
                </a:r>
                <a:r>
                  <a:rPr lang="ru-RU" dirty="0" smtClean="0"/>
                  <a:t>.</a:t>
                </a:r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Ответ: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536950"/>
                <a:ext cx="10515600" cy="3096079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 flipV="1">
            <a:off x="3207657" y="1988457"/>
            <a:ext cx="5776685" cy="36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22171" y="1886857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7708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40628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6343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77543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0" y="187959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3485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2565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65886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5852886" y="-293912"/>
            <a:ext cx="522512" cy="578394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375065" y="2075543"/>
            <a:ext cx="1441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кастрюля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878286" y="2967335"/>
            <a:ext cx="65274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8 л.</a:t>
            </a:r>
            <a:endParaRPr lang="ru-RU" sz="24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 flipH="1">
            <a:off x="4118427" y="489857"/>
            <a:ext cx="391887" cy="2169886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846286" y="1463767"/>
            <a:ext cx="101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съели</a:t>
            </a:r>
            <a:endParaRPr lang="ru-RU" sz="24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76371" y="716225"/>
            <a:ext cx="1800493" cy="461665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3 </a:t>
            </a:r>
            <a:r>
              <a:rPr lang="ru-RU" sz="2400" b="1" dirty="0">
                <a:solidFill>
                  <a:prstClr val="black"/>
                </a:solidFill>
              </a:rPr>
              <a:t>л</a:t>
            </a:r>
            <a:r>
              <a:rPr lang="ru-RU" sz="2400" b="1" dirty="0" smtClean="0">
                <a:solidFill>
                  <a:prstClr val="black"/>
                </a:solidFill>
              </a:rPr>
              <a:t>. - ? часть</a:t>
            </a:r>
            <a:endParaRPr lang="ru-RU" sz="2400" b="1" dirty="0">
              <a:solidFill>
                <a:prstClr val="black"/>
              </a:solidFill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flipV="1">
            <a:off x="3222171" y="1973943"/>
            <a:ext cx="2148115" cy="145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34629" y="682172"/>
            <a:ext cx="109998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r>
              <a:rPr lang="ru-RU" sz="2400" b="1" dirty="0" smtClean="0"/>
              <a:t> часть</a:t>
            </a:r>
            <a:endParaRPr lang="ru-RU" sz="2400" b="1" dirty="0"/>
          </a:p>
        </p:txBody>
      </p:sp>
      <p:sp>
        <p:nvSpPr>
          <p:cNvPr id="29" name="Правая фигурная скобка 28"/>
          <p:cNvSpPr/>
          <p:nvPr/>
        </p:nvSpPr>
        <p:spPr>
          <a:xfrm rot="5400000" flipH="1">
            <a:off x="7050316" y="-192315"/>
            <a:ext cx="384629" cy="3512458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514285" y="1488105"/>
            <a:ext cx="135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осталось</a:t>
            </a:r>
          </a:p>
        </p:txBody>
      </p:sp>
    </p:spTree>
    <p:extLst>
      <p:ext uri="{BB962C8B-B14F-4D97-AF65-F5344CB8AC3E}">
        <p14:creationId xmlns:p14="http://schemas.microsoft.com/office/powerpoint/2010/main" val="348982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3182"/>
            <a:ext cx="10515600" cy="1325563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5.90</a:t>
            </a: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1770742" y="2050370"/>
            <a:ext cx="2859315" cy="2830286"/>
          </a:xfrm>
          <a:prstGeom prst="flowChartConnector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2"/>
            <a:endCxn id="4" idx="6"/>
          </p:cNvCxnSpPr>
          <p:nvPr/>
        </p:nvCxnSpPr>
        <p:spPr>
          <a:xfrm>
            <a:off x="1770742" y="3465513"/>
            <a:ext cx="285931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</p:cNvCxnSpPr>
          <p:nvPr/>
        </p:nvCxnSpPr>
        <p:spPr>
          <a:xfrm flipV="1">
            <a:off x="1770742" y="2278743"/>
            <a:ext cx="2177144" cy="11867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4" idx="6"/>
          </p:cNvCxnSpPr>
          <p:nvPr/>
        </p:nvCxnSpPr>
        <p:spPr>
          <a:xfrm>
            <a:off x="3904343" y="2278743"/>
            <a:ext cx="725714" cy="11867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3831771" y="2177143"/>
            <a:ext cx="145143" cy="1669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4550228" y="3382056"/>
            <a:ext cx="145143" cy="1669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690914" y="3382056"/>
            <a:ext cx="145143" cy="1669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262744" y="3203903"/>
            <a:ext cx="421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N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94874" y="3203903"/>
            <a:ext cx="38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B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24017" y="1715961"/>
            <a:ext cx="3818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K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11216" y="3465513"/>
            <a:ext cx="4267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O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9" name="Блок-схема: узел 18"/>
          <p:cNvSpPr/>
          <p:nvPr/>
        </p:nvSpPr>
        <p:spPr>
          <a:xfrm>
            <a:off x="3113314" y="3382056"/>
            <a:ext cx="145143" cy="1669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096000" y="2296533"/>
            <a:ext cx="1638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NB = 8 </a:t>
            </a:r>
            <a:r>
              <a:rPr lang="ru-RU" sz="2800" b="1" dirty="0" smtClean="0">
                <a:solidFill>
                  <a:prstClr val="black"/>
                </a:solidFill>
              </a:rPr>
              <a:t>см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096000" y="3051276"/>
            <a:ext cx="17443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N</a:t>
            </a:r>
            <a:r>
              <a:rPr lang="ru-RU" sz="2800" b="1" dirty="0" smtClean="0">
                <a:solidFill>
                  <a:prstClr val="black"/>
                </a:solidFill>
              </a:rPr>
              <a:t>К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en-US" sz="2800" b="1" dirty="0">
                <a:solidFill>
                  <a:prstClr val="black"/>
                </a:solidFill>
              </a:rPr>
              <a:t>= </a:t>
            </a:r>
            <a:r>
              <a:rPr lang="ru-RU" sz="2800" b="1" dirty="0" smtClean="0">
                <a:solidFill>
                  <a:prstClr val="black"/>
                </a:solidFill>
              </a:rPr>
              <a:t>…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см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096000" y="3755799"/>
            <a:ext cx="17091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К</a:t>
            </a:r>
            <a:r>
              <a:rPr lang="en-US" sz="2800" b="1" dirty="0" smtClean="0">
                <a:solidFill>
                  <a:prstClr val="black"/>
                </a:solidFill>
              </a:rPr>
              <a:t>B </a:t>
            </a:r>
            <a:r>
              <a:rPr lang="en-US" sz="2800" b="1" dirty="0">
                <a:solidFill>
                  <a:prstClr val="black"/>
                </a:solidFill>
              </a:rPr>
              <a:t>= </a:t>
            </a:r>
            <a:r>
              <a:rPr lang="ru-RU" sz="2800" b="1" dirty="0" smtClean="0">
                <a:solidFill>
                  <a:prstClr val="black"/>
                </a:solidFill>
              </a:rPr>
              <a:t>…</a:t>
            </a:r>
            <a:r>
              <a:rPr lang="en-US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см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111837" y="3465513"/>
            <a:ext cx="7569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dirty="0" smtClean="0">
                <a:solidFill>
                  <a:prstClr val="black"/>
                </a:solidFill>
              </a:rPr>
              <a:t>4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см</a:t>
            </a:r>
          </a:p>
        </p:txBody>
      </p:sp>
    </p:spTree>
    <p:extLst>
      <p:ext uri="{BB962C8B-B14F-4D97-AF65-F5344CB8AC3E}">
        <p14:creationId xmlns:p14="http://schemas.microsoft.com/office/powerpoint/2010/main" val="1828643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234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Вопросы: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201" y="1201510"/>
            <a:ext cx="11635014" cy="4351338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Для чего нужны дробные числа?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Как называют долю, полученную при делении целого а 2, 4, 6, 9 равных частей?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На сколько равных частей разделено целое, если получились пятые, десятые, пятнадцатые доли?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Что показывает знаменатель дроби? Где он записывается?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sz="3200" b="1" dirty="0">
                <a:solidFill>
                  <a:prstClr val="black"/>
                </a:solidFill>
              </a:rPr>
              <a:t>Что показывает </a:t>
            </a:r>
            <a:r>
              <a:rPr lang="ru-RU" sz="3200" b="1" dirty="0" smtClean="0">
                <a:solidFill>
                  <a:prstClr val="black"/>
                </a:solidFill>
              </a:rPr>
              <a:t>числитель  </a:t>
            </a:r>
            <a:r>
              <a:rPr lang="ru-RU" sz="3200" b="1" dirty="0">
                <a:solidFill>
                  <a:prstClr val="black"/>
                </a:solidFill>
              </a:rPr>
              <a:t>дроби? Где он записывается?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 № 5. 51 (учебник стр. 15)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274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4" name="Rectangle 48"/>
          <p:cNvSpPr>
            <a:spLocks noChangeArrowheads="1"/>
          </p:cNvSpPr>
          <p:nvPr/>
        </p:nvSpPr>
        <p:spPr bwMode="auto">
          <a:xfrm>
            <a:off x="4038600" y="54864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pSp>
        <p:nvGrpSpPr>
          <p:cNvPr id="9263" name="Group 47"/>
          <p:cNvGrpSpPr>
            <a:grpSpLocks/>
          </p:cNvGrpSpPr>
          <p:nvPr/>
        </p:nvGrpSpPr>
        <p:grpSpPr bwMode="auto">
          <a:xfrm>
            <a:off x="4038600" y="2743200"/>
            <a:ext cx="2057400" cy="3411538"/>
            <a:chOff x="4176" y="1731"/>
            <a:chExt cx="1296" cy="2149"/>
          </a:xfrm>
        </p:grpSpPr>
        <p:sp>
          <p:nvSpPr>
            <p:cNvPr id="9256" name="Rectangle 40"/>
            <p:cNvSpPr>
              <a:spLocks noChangeArrowheads="1"/>
            </p:cNvSpPr>
            <p:nvPr/>
          </p:nvSpPr>
          <p:spPr bwMode="auto">
            <a:xfrm>
              <a:off x="4176" y="1731"/>
              <a:ext cx="864" cy="214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57" name="Rectangle 41"/>
            <p:cNvSpPr>
              <a:spLocks noChangeArrowheads="1"/>
            </p:cNvSpPr>
            <p:nvPr/>
          </p:nvSpPr>
          <p:spPr bwMode="auto">
            <a:xfrm>
              <a:off x="5038" y="2590"/>
              <a:ext cx="434" cy="12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6772276" y="2752725"/>
            <a:ext cx="1376363" cy="34115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9240" name="Rectangle 24"/>
          <p:cNvSpPr>
            <a:spLocks noChangeArrowheads="1"/>
          </p:cNvSpPr>
          <p:nvPr/>
        </p:nvSpPr>
        <p:spPr bwMode="auto">
          <a:xfrm>
            <a:off x="4038600" y="3429000"/>
            <a:ext cx="2057400" cy="2743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9246" name="Rectangle 30"/>
          <p:cNvSpPr>
            <a:spLocks noChangeArrowheads="1"/>
          </p:cNvSpPr>
          <p:nvPr/>
        </p:nvSpPr>
        <p:spPr bwMode="auto">
          <a:xfrm>
            <a:off x="4044950" y="4117976"/>
            <a:ext cx="4089400" cy="206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/>
              <a:t>Какая часть фигуры закрашена?</a:t>
            </a:r>
          </a:p>
        </p:txBody>
      </p:sp>
      <p:grpSp>
        <p:nvGrpSpPr>
          <p:cNvPr id="9245" name="Group 29"/>
          <p:cNvGrpSpPr>
            <a:grpSpLocks/>
          </p:cNvGrpSpPr>
          <p:nvPr/>
        </p:nvGrpSpPr>
        <p:grpSpPr bwMode="auto">
          <a:xfrm>
            <a:off x="2879725" y="4070351"/>
            <a:ext cx="450850" cy="792163"/>
            <a:chOff x="854" y="2564"/>
            <a:chExt cx="284" cy="499"/>
          </a:xfrm>
        </p:grpSpPr>
        <p:sp>
          <p:nvSpPr>
            <p:cNvPr id="9241" name="Text Box 25"/>
            <p:cNvSpPr txBox="1">
              <a:spLocks noChangeArrowheads="1"/>
            </p:cNvSpPr>
            <p:nvPr/>
          </p:nvSpPr>
          <p:spPr bwMode="auto">
            <a:xfrm>
              <a:off x="854" y="2564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12</a:t>
              </a:r>
            </a:p>
          </p:txBody>
        </p:sp>
        <p:sp>
          <p:nvSpPr>
            <p:cNvPr id="9242" name="Text Box 26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30</a:t>
              </a:r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9247" name="Group 31"/>
          <p:cNvGrpSpPr>
            <a:grpSpLocks/>
          </p:cNvGrpSpPr>
          <p:nvPr/>
        </p:nvGrpSpPr>
        <p:grpSpPr bwMode="auto">
          <a:xfrm>
            <a:off x="2917825" y="4062413"/>
            <a:ext cx="450850" cy="792162"/>
            <a:chOff x="854" y="2564"/>
            <a:chExt cx="284" cy="499"/>
          </a:xfrm>
        </p:grpSpPr>
        <p:sp>
          <p:nvSpPr>
            <p:cNvPr id="9248" name="Text Box 32"/>
            <p:cNvSpPr txBox="1">
              <a:spLocks noChangeArrowheads="1"/>
            </p:cNvSpPr>
            <p:nvPr/>
          </p:nvSpPr>
          <p:spPr bwMode="auto">
            <a:xfrm>
              <a:off x="854" y="2564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18</a:t>
              </a:r>
            </a:p>
          </p:txBody>
        </p:sp>
        <p:sp>
          <p:nvSpPr>
            <p:cNvPr id="9249" name="Text Box 33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30</a:t>
              </a:r>
            </a:p>
          </p:txBody>
        </p:sp>
        <p:sp>
          <p:nvSpPr>
            <p:cNvPr id="9250" name="Line 34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9252" name="Group 36"/>
          <p:cNvGrpSpPr>
            <a:grpSpLocks/>
          </p:cNvGrpSpPr>
          <p:nvPr/>
        </p:nvGrpSpPr>
        <p:grpSpPr bwMode="auto">
          <a:xfrm>
            <a:off x="2930525" y="4048126"/>
            <a:ext cx="450850" cy="792163"/>
            <a:chOff x="854" y="2564"/>
            <a:chExt cx="284" cy="499"/>
          </a:xfrm>
        </p:grpSpPr>
        <p:sp>
          <p:nvSpPr>
            <p:cNvPr id="9253" name="Text Box 37"/>
            <p:cNvSpPr txBox="1">
              <a:spLocks noChangeArrowheads="1"/>
            </p:cNvSpPr>
            <p:nvPr/>
          </p:nvSpPr>
          <p:spPr bwMode="auto">
            <a:xfrm>
              <a:off x="854" y="2564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10</a:t>
              </a:r>
            </a:p>
          </p:txBody>
        </p:sp>
        <p:sp>
          <p:nvSpPr>
            <p:cNvPr id="9254" name="Text Box 38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30</a:t>
              </a:r>
            </a:p>
          </p:txBody>
        </p:sp>
        <p:sp>
          <p:nvSpPr>
            <p:cNvPr id="9255" name="Line 39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9259" name="Group 43"/>
          <p:cNvGrpSpPr>
            <a:grpSpLocks/>
          </p:cNvGrpSpPr>
          <p:nvPr/>
        </p:nvGrpSpPr>
        <p:grpSpPr bwMode="auto">
          <a:xfrm>
            <a:off x="2905125" y="4068763"/>
            <a:ext cx="450850" cy="792162"/>
            <a:chOff x="854" y="2564"/>
            <a:chExt cx="284" cy="499"/>
          </a:xfrm>
        </p:grpSpPr>
        <p:sp>
          <p:nvSpPr>
            <p:cNvPr id="9260" name="Text Box 44"/>
            <p:cNvSpPr txBox="1">
              <a:spLocks noChangeArrowheads="1"/>
            </p:cNvSpPr>
            <p:nvPr/>
          </p:nvSpPr>
          <p:spPr bwMode="auto">
            <a:xfrm>
              <a:off x="854" y="2564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13</a:t>
              </a:r>
            </a:p>
          </p:txBody>
        </p:sp>
        <p:sp>
          <p:nvSpPr>
            <p:cNvPr id="9261" name="Text Box 45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30</a:t>
              </a:r>
            </a:p>
          </p:txBody>
        </p:sp>
        <p:sp>
          <p:nvSpPr>
            <p:cNvPr id="9262" name="Line 46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9265" name="Group 49"/>
          <p:cNvGrpSpPr>
            <a:grpSpLocks/>
          </p:cNvGrpSpPr>
          <p:nvPr/>
        </p:nvGrpSpPr>
        <p:grpSpPr bwMode="auto">
          <a:xfrm>
            <a:off x="2971800" y="4038601"/>
            <a:ext cx="450850" cy="792163"/>
            <a:chOff x="854" y="2564"/>
            <a:chExt cx="284" cy="499"/>
          </a:xfrm>
        </p:grpSpPr>
        <p:sp>
          <p:nvSpPr>
            <p:cNvPr id="9266" name="Text Box 50"/>
            <p:cNvSpPr txBox="1">
              <a:spLocks noChangeArrowheads="1"/>
            </p:cNvSpPr>
            <p:nvPr/>
          </p:nvSpPr>
          <p:spPr bwMode="auto">
            <a:xfrm>
              <a:off x="854" y="2564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 1</a:t>
              </a:r>
            </a:p>
          </p:txBody>
        </p:sp>
        <p:sp>
          <p:nvSpPr>
            <p:cNvPr id="9267" name="Text Box 51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30</a:t>
              </a:r>
            </a:p>
          </p:txBody>
        </p:sp>
        <p:sp>
          <p:nvSpPr>
            <p:cNvPr id="9268" name="Line 52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9239" name="Group 23"/>
          <p:cNvGrpSpPr>
            <a:grpSpLocks/>
          </p:cNvGrpSpPr>
          <p:nvPr/>
        </p:nvGrpSpPr>
        <p:grpSpPr bwMode="auto">
          <a:xfrm>
            <a:off x="4038600" y="2743200"/>
            <a:ext cx="4114800" cy="3429000"/>
            <a:chOff x="1584" y="1728"/>
            <a:chExt cx="2592" cy="2160"/>
          </a:xfrm>
        </p:grpSpPr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1584" y="1728"/>
              <a:ext cx="2592" cy="216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 flipH="1">
              <a:off x="2016" y="1728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1" name="Line 15"/>
            <p:cNvSpPr>
              <a:spLocks noChangeShapeType="1"/>
            </p:cNvSpPr>
            <p:nvPr/>
          </p:nvSpPr>
          <p:spPr bwMode="auto">
            <a:xfrm flipH="1">
              <a:off x="2448" y="1728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2" name="Line 16"/>
            <p:cNvSpPr>
              <a:spLocks noChangeShapeType="1"/>
            </p:cNvSpPr>
            <p:nvPr/>
          </p:nvSpPr>
          <p:spPr bwMode="auto">
            <a:xfrm flipH="1">
              <a:off x="2880" y="1728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3" name="Line 17"/>
            <p:cNvSpPr>
              <a:spLocks noChangeShapeType="1"/>
            </p:cNvSpPr>
            <p:nvPr/>
          </p:nvSpPr>
          <p:spPr bwMode="auto">
            <a:xfrm flipH="1">
              <a:off x="3312" y="1728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 flipH="1">
              <a:off x="3744" y="1728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5" name="Line 19"/>
            <p:cNvSpPr>
              <a:spLocks noChangeShapeType="1"/>
            </p:cNvSpPr>
            <p:nvPr/>
          </p:nvSpPr>
          <p:spPr bwMode="auto">
            <a:xfrm>
              <a:off x="1584" y="2160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6" name="Line 20"/>
            <p:cNvSpPr>
              <a:spLocks noChangeShapeType="1"/>
            </p:cNvSpPr>
            <p:nvPr/>
          </p:nvSpPr>
          <p:spPr bwMode="auto">
            <a:xfrm>
              <a:off x="1584" y="3456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7" name="Line 21"/>
            <p:cNvSpPr>
              <a:spLocks noChangeShapeType="1"/>
            </p:cNvSpPr>
            <p:nvPr/>
          </p:nvSpPr>
          <p:spPr bwMode="auto">
            <a:xfrm>
              <a:off x="1584" y="2592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9238" name="Line 22"/>
            <p:cNvSpPr>
              <a:spLocks noChangeShapeType="1"/>
            </p:cNvSpPr>
            <p:nvPr/>
          </p:nvSpPr>
          <p:spPr bwMode="auto">
            <a:xfrm>
              <a:off x="1584" y="3024"/>
              <a:ext cx="259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185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9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9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5410200" y="41148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pSp>
        <p:nvGrpSpPr>
          <p:cNvPr id="11307" name="Group 43"/>
          <p:cNvGrpSpPr>
            <a:grpSpLocks/>
          </p:cNvGrpSpPr>
          <p:nvPr/>
        </p:nvGrpSpPr>
        <p:grpSpPr bwMode="auto">
          <a:xfrm>
            <a:off x="4038601" y="2743201"/>
            <a:ext cx="1374775" cy="3419475"/>
            <a:chOff x="4176" y="1728"/>
            <a:chExt cx="866" cy="2154"/>
          </a:xfrm>
        </p:grpSpPr>
        <p:sp>
          <p:nvSpPr>
            <p:cNvPr id="11268" name="Rectangle 4"/>
            <p:cNvSpPr>
              <a:spLocks noChangeArrowheads="1"/>
            </p:cNvSpPr>
            <p:nvPr/>
          </p:nvSpPr>
          <p:spPr bwMode="auto">
            <a:xfrm>
              <a:off x="4176" y="1728"/>
              <a:ext cx="432" cy="214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69" name="Rectangle 5"/>
            <p:cNvSpPr>
              <a:spLocks noChangeArrowheads="1"/>
            </p:cNvSpPr>
            <p:nvPr/>
          </p:nvSpPr>
          <p:spPr bwMode="auto">
            <a:xfrm>
              <a:off x="4608" y="2592"/>
              <a:ext cx="434" cy="129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4038600" y="3429000"/>
            <a:ext cx="685800" cy="27257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038600" y="3429001"/>
            <a:ext cx="3429000" cy="27479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724400" y="3429000"/>
            <a:ext cx="20574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/>
              <a:t>Какая часть фигуры закрашена?</a:t>
            </a:r>
          </a:p>
        </p:txBody>
      </p:sp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3429000" y="3886201"/>
            <a:ext cx="450850" cy="792163"/>
            <a:chOff x="854" y="2564"/>
            <a:chExt cx="284" cy="499"/>
          </a:xfrm>
        </p:grpSpPr>
        <p:sp>
          <p:nvSpPr>
            <p:cNvPr id="11275" name="Text Box 11"/>
            <p:cNvSpPr txBox="1">
              <a:spLocks noChangeArrowheads="1"/>
            </p:cNvSpPr>
            <p:nvPr/>
          </p:nvSpPr>
          <p:spPr bwMode="auto">
            <a:xfrm>
              <a:off x="854" y="2564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20</a:t>
              </a:r>
            </a:p>
          </p:txBody>
        </p:sp>
        <p:sp>
          <p:nvSpPr>
            <p:cNvPr id="11276" name="Text Box 12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25</a:t>
              </a:r>
            </a:p>
          </p:txBody>
        </p:sp>
        <p:sp>
          <p:nvSpPr>
            <p:cNvPr id="11277" name="Line 13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3429000" y="3962401"/>
            <a:ext cx="450850" cy="792163"/>
            <a:chOff x="854" y="2564"/>
            <a:chExt cx="284" cy="499"/>
          </a:xfrm>
        </p:grpSpPr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854" y="2564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 8</a:t>
              </a:r>
            </a:p>
          </p:txBody>
        </p:sp>
        <p:sp>
          <p:nvSpPr>
            <p:cNvPr id="11280" name="Text Box 16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25</a:t>
              </a:r>
            </a:p>
          </p:txBody>
        </p:sp>
        <p:sp>
          <p:nvSpPr>
            <p:cNvPr id="11281" name="Line 17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1282" name="Group 18"/>
          <p:cNvGrpSpPr>
            <a:grpSpLocks/>
          </p:cNvGrpSpPr>
          <p:nvPr/>
        </p:nvGrpSpPr>
        <p:grpSpPr bwMode="auto">
          <a:xfrm>
            <a:off x="3429000" y="3886201"/>
            <a:ext cx="450850" cy="792163"/>
            <a:chOff x="854" y="2564"/>
            <a:chExt cx="284" cy="499"/>
          </a:xfrm>
        </p:grpSpPr>
        <p:sp>
          <p:nvSpPr>
            <p:cNvPr id="11283" name="Text Box 19"/>
            <p:cNvSpPr txBox="1">
              <a:spLocks noChangeArrowheads="1"/>
            </p:cNvSpPr>
            <p:nvPr/>
          </p:nvSpPr>
          <p:spPr bwMode="auto">
            <a:xfrm>
              <a:off x="854" y="2564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 4</a:t>
              </a:r>
            </a:p>
          </p:txBody>
        </p:sp>
        <p:sp>
          <p:nvSpPr>
            <p:cNvPr id="11284" name="Text Box 20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25</a:t>
              </a:r>
            </a:p>
          </p:txBody>
        </p:sp>
        <p:sp>
          <p:nvSpPr>
            <p:cNvPr id="11285" name="Line 21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1286" name="Group 22"/>
          <p:cNvGrpSpPr>
            <a:grpSpLocks/>
          </p:cNvGrpSpPr>
          <p:nvPr/>
        </p:nvGrpSpPr>
        <p:grpSpPr bwMode="auto">
          <a:xfrm>
            <a:off x="3352800" y="3962401"/>
            <a:ext cx="450850" cy="792163"/>
            <a:chOff x="854" y="2564"/>
            <a:chExt cx="284" cy="499"/>
          </a:xfrm>
        </p:grpSpPr>
        <p:sp>
          <p:nvSpPr>
            <p:cNvPr id="11287" name="Text Box 23"/>
            <p:cNvSpPr txBox="1">
              <a:spLocks noChangeArrowheads="1"/>
            </p:cNvSpPr>
            <p:nvPr/>
          </p:nvSpPr>
          <p:spPr bwMode="auto">
            <a:xfrm>
              <a:off x="854" y="2564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 9</a:t>
              </a:r>
            </a:p>
          </p:txBody>
        </p:sp>
        <p:sp>
          <p:nvSpPr>
            <p:cNvPr id="11288" name="Text Box 24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25</a:t>
              </a:r>
            </a:p>
          </p:txBody>
        </p:sp>
        <p:sp>
          <p:nvSpPr>
            <p:cNvPr id="11289" name="Line 25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1290" name="Group 26"/>
          <p:cNvGrpSpPr>
            <a:grpSpLocks/>
          </p:cNvGrpSpPr>
          <p:nvPr/>
        </p:nvGrpSpPr>
        <p:grpSpPr bwMode="auto">
          <a:xfrm>
            <a:off x="3505200" y="3886201"/>
            <a:ext cx="450850" cy="792163"/>
            <a:chOff x="854" y="2564"/>
            <a:chExt cx="284" cy="499"/>
          </a:xfrm>
        </p:grpSpPr>
        <p:sp>
          <p:nvSpPr>
            <p:cNvPr id="11291" name="Text Box 27"/>
            <p:cNvSpPr txBox="1">
              <a:spLocks noChangeArrowheads="1"/>
            </p:cNvSpPr>
            <p:nvPr/>
          </p:nvSpPr>
          <p:spPr bwMode="auto">
            <a:xfrm>
              <a:off x="854" y="2564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 1</a:t>
              </a:r>
            </a:p>
          </p:txBody>
        </p:sp>
        <p:sp>
          <p:nvSpPr>
            <p:cNvPr id="11292" name="Text Box 28"/>
            <p:cNvSpPr txBox="1">
              <a:spLocks noChangeArrowheads="1"/>
            </p:cNvSpPr>
            <p:nvPr/>
          </p:nvSpPr>
          <p:spPr bwMode="auto">
            <a:xfrm>
              <a:off x="864" y="2832"/>
              <a:ext cx="27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>
                  <a:solidFill>
                    <a:srgbClr val="000000"/>
                  </a:solidFill>
                  <a:latin typeface="Tahoma" panose="020B0604030504040204" pitchFamily="34" charset="0"/>
                </a:rPr>
                <a:t>25</a:t>
              </a:r>
            </a:p>
          </p:txBody>
        </p:sp>
        <p:sp>
          <p:nvSpPr>
            <p:cNvPr id="11293" name="Line 29"/>
            <p:cNvSpPr>
              <a:spLocks noChangeShapeType="1"/>
            </p:cNvSpPr>
            <p:nvPr/>
          </p:nvSpPr>
          <p:spPr bwMode="auto">
            <a:xfrm>
              <a:off x="930" y="2823"/>
              <a:ext cx="1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  <p:grpSp>
        <p:nvGrpSpPr>
          <p:cNvPr id="11306" name="Group 42"/>
          <p:cNvGrpSpPr>
            <a:grpSpLocks/>
          </p:cNvGrpSpPr>
          <p:nvPr/>
        </p:nvGrpSpPr>
        <p:grpSpPr bwMode="auto">
          <a:xfrm>
            <a:off x="4038600" y="2743200"/>
            <a:ext cx="3429000" cy="3429000"/>
            <a:chOff x="1584" y="1296"/>
            <a:chExt cx="2160" cy="2160"/>
          </a:xfrm>
        </p:grpSpPr>
        <p:sp>
          <p:nvSpPr>
            <p:cNvPr id="11295" name="Rectangle 31"/>
            <p:cNvSpPr>
              <a:spLocks noChangeArrowheads="1"/>
            </p:cNvSpPr>
            <p:nvPr/>
          </p:nvSpPr>
          <p:spPr bwMode="auto">
            <a:xfrm>
              <a:off x="1584" y="1296"/>
              <a:ext cx="2160" cy="216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96" name="Line 32"/>
            <p:cNvSpPr>
              <a:spLocks noChangeShapeType="1"/>
            </p:cNvSpPr>
            <p:nvPr/>
          </p:nvSpPr>
          <p:spPr bwMode="auto">
            <a:xfrm flipH="1">
              <a:off x="2016" y="1296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97" name="Line 33"/>
            <p:cNvSpPr>
              <a:spLocks noChangeShapeType="1"/>
            </p:cNvSpPr>
            <p:nvPr/>
          </p:nvSpPr>
          <p:spPr bwMode="auto">
            <a:xfrm flipH="1">
              <a:off x="2448" y="1296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98" name="Line 34"/>
            <p:cNvSpPr>
              <a:spLocks noChangeShapeType="1"/>
            </p:cNvSpPr>
            <p:nvPr/>
          </p:nvSpPr>
          <p:spPr bwMode="auto">
            <a:xfrm flipH="1">
              <a:off x="2880" y="1296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299" name="Line 35"/>
            <p:cNvSpPr>
              <a:spLocks noChangeShapeType="1"/>
            </p:cNvSpPr>
            <p:nvPr/>
          </p:nvSpPr>
          <p:spPr bwMode="auto">
            <a:xfrm flipH="1">
              <a:off x="3312" y="1296"/>
              <a:ext cx="0" cy="2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301" name="Line 37"/>
            <p:cNvSpPr>
              <a:spLocks noChangeShapeType="1"/>
            </p:cNvSpPr>
            <p:nvPr/>
          </p:nvSpPr>
          <p:spPr bwMode="auto">
            <a:xfrm>
              <a:off x="1584" y="1728"/>
              <a:ext cx="2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302" name="Line 38"/>
            <p:cNvSpPr>
              <a:spLocks noChangeShapeType="1"/>
            </p:cNvSpPr>
            <p:nvPr/>
          </p:nvSpPr>
          <p:spPr bwMode="auto">
            <a:xfrm>
              <a:off x="1584" y="3024"/>
              <a:ext cx="2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303" name="Line 39"/>
            <p:cNvSpPr>
              <a:spLocks noChangeShapeType="1"/>
            </p:cNvSpPr>
            <p:nvPr/>
          </p:nvSpPr>
          <p:spPr bwMode="auto">
            <a:xfrm>
              <a:off x="1584" y="2160"/>
              <a:ext cx="2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1304" name="Line 40"/>
            <p:cNvSpPr>
              <a:spLocks noChangeShapeType="1"/>
            </p:cNvSpPr>
            <p:nvPr/>
          </p:nvSpPr>
          <p:spPr bwMode="auto">
            <a:xfrm>
              <a:off x="1584" y="2592"/>
              <a:ext cx="2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700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51" name="Rectangle 63"/>
          <p:cNvSpPr>
            <a:spLocks noChangeArrowheads="1"/>
          </p:cNvSpPr>
          <p:nvPr/>
        </p:nvSpPr>
        <p:spPr bwMode="auto">
          <a:xfrm>
            <a:off x="19812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/>
              <a:t>Какая часть фигуры закрашена?</a:t>
            </a:r>
          </a:p>
        </p:txBody>
      </p:sp>
      <p:graphicFrame>
        <p:nvGraphicFramePr>
          <p:cNvPr id="12341" name="Object 53"/>
          <p:cNvGraphicFramePr>
            <a:graphicFrameLocks noGrp="1" noChangeAspect="1"/>
          </p:cNvGraphicFramePr>
          <p:nvPr>
            <p:ph idx="1"/>
          </p:nvPr>
        </p:nvGraphicFramePr>
        <p:xfrm>
          <a:off x="22860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4" name="Equation" r:id="rId3" imgW="203040" imgH="393480" progId="Equation.DSMT4">
                  <p:embed/>
                </p:oleObj>
              </mc:Choice>
              <mc:Fallback>
                <p:oleObj name="Equation" r:id="rId3" imgW="203040" imgH="393480" progId="Equation.DSMT4">
                  <p:embed/>
                  <p:pic>
                    <p:nvPicPr>
                      <p:cNvPr id="12341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2" name="Rectangle 64"/>
          <p:cNvSpPr>
            <a:spLocks noChangeArrowheads="1"/>
          </p:cNvSpPr>
          <p:nvPr/>
        </p:nvSpPr>
        <p:spPr bwMode="auto">
          <a:xfrm>
            <a:off x="26670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53" name="Object 65"/>
          <p:cNvGraphicFramePr>
            <a:graphicFrameLocks noChangeAspect="1"/>
          </p:cNvGraphicFramePr>
          <p:nvPr/>
        </p:nvGraphicFramePr>
        <p:xfrm>
          <a:off x="2590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5" name="Equation" r:id="rId5" imgW="203040" imgH="393480" progId="Equation.DSMT4">
                  <p:embed/>
                </p:oleObj>
              </mc:Choice>
              <mc:Fallback>
                <p:oleObj name="Equation" r:id="rId5" imgW="203040" imgH="393480" progId="Equation.DSMT4">
                  <p:embed/>
                  <p:pic>
                    <p:nvPicPr>
                      <p:cNvPr id="12353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4" name="Rectangle 66"/>
          <p:cNvSpPr>
            <a:spLocks noChangeArrowheads="1"/>
          </p:cNvSpPr>
          <p:nvPr/>
        </p:nvSpPr>
        <p:spPr bwMode="auto">
          <a:xfrm>
            <a:off x="33528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55" name="Object 67"/>
          <p:cNvGraphicFramePr>
            <a:graphicFrameLocks noChangeAspect="1"/>
          </p:cNvGraphicFramePr>
          <p:nvPr/>
        </p:nvGraphicFramePr>
        <p:xfrm>
          <a:off x="30480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6" name="Equation" r:id="rId7" imgW="203040" imgH="393480" progId="Equation.DSMT4">
                  <p:embed/>
                </p:oleObj>
              </mc:Choice>
              <mc:Fallback>
                <p:oleObj name="Equation" r:id="rId7" imgW="203040" imgH="393480" progId="Equation.DSMT4">
                  <p:embed/>
                  <p:pic>
                    <p:nvPicPr>
                      <p:cNvPr id="12355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6" name="Rectangle 68"/>
          <p:cNvSpPr>
            <a:spLocks noChangeArrowheads="1"/>
          </p:cNvSpPr>
          <p:nvPr/>
        </p:nvSpPr>
        <p:spPr bwMode="auto">
          <a:xfrm>
            <a:off x="40386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57" name="Object 69"/>
          <p:cNvGraphicFramePr>
            <a:graphicFrameLocks noChangeAspect="1"/>
          </p:cNvGraphicFramePr>
          <p:nvPr/>
        </p:nvGraphicFramePr>
        <p:xfrm>
          <a:off x="3352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7" name="Equation" r:id="rId9" imgW="203040" imgH="393480" progId="Equation.DSMT4">
                  <p:embed/>
                </p:oleObj>
              </mc:Choice>
              <mc:Fallback>
                <p:oleObj name="Equation" r:id="rId9" imgW="203040" imgH="393480" progId="Equation.DSMT4">
                  <p:embed/>
                  <p:pic>
                    <p:nvPicPr>
                      <p:cNvPr id="12357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8" name="Rectangle 70"/>
          <p:cNvSpPr>
            <a:spLocks noChangeArrowheads="1"/>
          </p:cNvSpPr>
          <p:nvPr/>
        </p:nvSpPr>
        <p:spPr bwMode="auto">
          <a:xfrm>
            <a:off x="47244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59" name="Object 71"/>
          <p:cNvGraphicFramePr>
            <a:graphicFrameLocks noChangeAspect="1"/>
          </p:cNvGraphicFramePr>
          <p:nvPr/>
        </p:nvGraphicFramePr>
        <p:xfrm>
          <a:off x="3733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" name="Equation" r:id="rId11" imgW="203040" imgH="393480" progId="Equation.DSMT4">
                  <p:embed/>
                </p:oleObj>
              </mc:Choice>
              <mc:Fallback>
                <p:oleObj name="Equation" r:id="rId11" imgW="203040" imgH="393480" progId="Equation.DSMT4">
                  <p:embed/>
                  <p:pic>
                    <p:nvPicPr>
                      <p:cNvPr id="12359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0" name="Rectangle 72"/>
          <p:cNvSpPr>
            <a:spLocks noChangeArrowheads="1"/>
          </p:cNvSpPr>
          <p:nvPr/>
        </p:nvSpPr>
        <p:spPr bwMode="auto">
          <a:xfrm>
            <a:off x="54102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61" name="Object 73"/>
          <p:cNvGraphicFramePr>
            <a:graphicFrameLocks noChangeAspect="1"/>
          </p:cNvGraphicFramePr>
          <p:nvPr/>
        </p:nvGraphicFramePr>
        <p:xfrm>
          <a:off x="4114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9" name="Equation" r:id="rId13" imgW="203040" imgH="393480" progId="Equation.DSMT4">
                  <p:embed/>
                </p:oleObj>
              </mc:Choice>
              <mc:Fallback>
                <p:oleObj name="Equation" r:id="rId13" imgW="203040" imgH="393480" progId="Equation.DSMT4">
                  <p:embed/>
                  <p:pic>
                    <p:nvPicPr>
                      <p:cNvPr id="12361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2" name="Rectangle 74"/>
          <p:cNvSpPr>
            <a:spLocks noChangeArrowheads="1"/>
          </p:cNvSpPr>
          <p:nvPr/>
        </p:nvSpPr>
        <p:spPr bwMode="auto">
          <a:xfrm>
            <a:off x="60960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63" name="Object 75"/>
          <p:cNvGraphicFramePr>
            <a:graphicFrameLocks noChangeAspect="1"/>
          </p:cNvGraphicFramePr>
          <p:nvPr/>
        </p:nvGraphicFramePr>
        <p:xfrm>
          <a:off x="4495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0" name="Equation" r:id="rId15" imgW="203040" imgH="393480" progId="Equation.DSMT4">
                  <p:embed/>
                </p:oleObj>
              </mc:Choice>
              <mc:Fallback>
                <p:oleObj name="Equation" r:id="rId15" imgW="203040" imgH="393480" progId="Equation.DSMT4">
                  <p:embed/>
                  <p:pic>
                    <p:nvPicPr>
                      <p:cNvPr id="12363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4" name="Rectangle 76"/>
          <p:cNvSpPr>
            <a:spLocks noChangeArrowheads="1"/>
          </p:cNvSpPr>
          <p:nvPr/>
        </p:nvSpPr>
        <p:spPr bwMode="auto">
          <a:xfrm>
            <a:off x="67818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65" name="Object 77"/>
          <p:cNvGraphicFramePr>
            <a:graphicFrameLocks noChangeAspect="1"/>
          </p:cNvGraphicFramePr>
          <p:nvPr/>
        </p:nvGraphicFramePr>
        <p:xfrm>
          <a:off x="49530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1" name="Equation" r:id="rId17" imgW="203040" imgH="393480" progId="Equation.DSMT4">
                  <p:embed/>
                </p:oleObj>
              </mc:Choice>
              <mc:Fallback>
                <p:oleObj name="Equation" r:id="rId17" imgW="203040" imgH="393480" progId="Equation.DSMT4">
                  <p:embed/>
                  <p:pic>
                    <p:nvPicPr>
                      <p:cNvPr id="12365" name="Object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6" name="Rectangle 78"/>
          <p:cNvSpPr>
            <a:spLocks noChangeArrowheads="1"/>
          </p:cNvSpPr>
          <p:nvPr/>
        </p:nvSpPr>
        <p:spPr bwMode="auto">
          <a:xfrm>
            <a:off x="74676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67" name="Object 79"/>
          <p:cNvGraphicFramePr>
            <a:graphicFrameLocks noChangeAspect="1"/>
          </p:cNvGraphicFramePr>
          <p:nvPr/>
        </p:nvGraphicFramePr>
        <p:xfrm>
          <a:off x="53340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2" name="Equation" r:id="rId19" imgW="203040" imgH="393480" progId="Equation.DSMT4">
                  <p:embed/>
                </p:oleObj>
              </mc:Choice>
              <mc:Fallback>
                <p:oleObj name="Equation" r:id="rId19" imgW="203040" imgH="393480" progId="Equation.DSMT4">
                  <p:embed/>
                  <p:pic>
                    <p:nvPicPr>
                      <p:cNvPr id="12367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68" name="Rectangle 80"/>
          <p:cNvSpPr>
            <a:spLocks noChangeArrowheads="1"/>
          </p:cNvSpPr>
          <p:nvPr/>
        </p:nvSpPr>
        <p:spPr bwMode="auto">
          <a:xfrm>
            <a:off x="81534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69" name="Object 81"/>
          <p:cNvGraphicFramePr>
            <a:graphicFrameLocks noChangeAspect="1"/>
          </p:cNvGraphicFramePr>
          <p:nvPr/>
        </p:nvGraphicFramePr>
        <p:xfrm>
          <a:off x="57150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" name="Equation" r:id="rId21" imgW="203040" imgH="393480" progId="Equation.DSMT4">
                  <p:embed/>
                </p:oleObj>
              </mc:Choice>
              <mc:Fallback>
                <p:oleObj name="Equation" r:id="rId21" imgW="203040" imgH="393480" progId="Equation.DSMT4">
                  <p:embed/>
                  <p:pic>
                    <p:nvPicPr>
                      <p:cNvPr id="12369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70" name="Rectangle 82"/>
          <p:cNvSpPr>
            <a:spLocks noChangeArrowheads="1"/>
          </p:cNvSpPr>
          <p:nvPr/>
        </p:nvSpPr>
        <p:spPr bwMode="auto">
          <a:xfrm>
            <a:off x="88392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71" name="Object 83"/>
          <p:cNvGraphicFramePr>
            <a:graphicFrameLocks noChangeAspect="1"/>
          </p:cNvGraphicFramePr>
          <p:nvPr/>
        </p:nvGraphicFramePr>
        <p:xfrm>
          <a:off x="60198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4" name="Equation" r:id="rId23" imgW="203040" imgH="393480" progId="Equation.DSMT4">
                  <p:embed/>
                </p:oleObj>
              </mc:Choice>
              <mc:Fallback>
                <p:oleObj name="Equation" r:id="rId23" imgW="203040" imgH="393480" progId="Equation.DSMT4">
                  <p:embed/>
                  <p:pic>
                    <p:nvPicPr>
                      <p:cNvPr id="12371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72" name="Rectangle 84"/>
          <p:cNvSpPr>
            <a:spLocks noChangeArrowheads="1"/>
          </p:cNvSpPr>
          <p:nvPr/>
        </p:nvSpPr>
        <p:spPr bwMode="auto">
          <a:xfrm>
            <a:off x="9525000" y="3429000"/>
            <a:ext cx="68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12373" name="Object 85"/>
          <p:cNvGraphicFramePr>
            <a:graphicFrameLocks noChangeAspect="1"/>
          </p:cNvGraphicFramePr>
          <p:nvPr/>
        </p:nvGraphicFramePr>
        <p:xfrm>
          <a:off x="6248400" y="2819401"/>
          <a:ext cx="280988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5" name="Equation" r:id="rId25" imgW="203040" imgH="393480" progId="Equation.DSMT4">
                  <p:embed/>
                </p:oleObj>
              </mc:Choice>
              <mc:Fallback>
                <p:oleObj name="Equation" r:id="rId25" imgW="203040" imgH="393480" progId="Equation.DSMT4">
                  <p:embed/>
                  <p:pic>
                    <p:nvPicPr>
                      <p:cNvPr id="12373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2819401"/>
                        <a:ext cx="280988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340" name="Group 52"/>
          <p:cNvGrpSpPr>
            <a:grpSpLocks/>
          </p:cNvGrpSpPr>
          <p:nvPr/>
        </p:nvGrpSpPr>
        <p:grpSpPr bwMode="auto">
          <a:xfrm>
            <a:off x="1981200" y="3429000"/>
            <a:ext cx="8229600" cy="685800"/>
            <a:chOff x="288" y="2160"/>
            <a:chExt cx="5184" cy="432"/>
          </a:xfrm>
        </p:grpSpPr>
        <p:sp>
          <p:nvSpPr>
            <p:cNvPr id="12328" name="Rectangle 40"/>
            <p:cNvSpPr>
              <a:spLocks noChangeArrowheads="1"/>
            </p:cNvSpPr>
            <p:nvPr/>
          </p:nvSpPr>
          <p:spPr bwMode="auto">
            <a:xfrm>
              <a:off x="288" y="2160"/>
              <a:ext cx="5184" cy="43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29" name="Line 41"/>
            <p:cNvSpPr>
              <a:spLocks noChangeShapeType="1"/>
            </p:cNvSpPr>
            <p:nvPr/>
          </p:nvSpPr>
          <p:spPr bwMode="auto">
            <a:xfrm>
              <a:off x="720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0" name="Line 42"/>
            <p:cNvSpPr>
              <a:spLocks noChangeShapeType="1"/>
            </p:cNvSpPr>
            <p:nvPr/>
          </p:nvSpPr>
          <p:spPr bwMode="auto">
            <a:xfrm>
              <a:off x="4176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1" name="Line 43"/>
            <p:cNvSpPr>
              <a:spLocks noChangeShapeType="1"/>
            </p:cNvSpPr>
            <p:nvPr/>
          </p:nvSpPr>
          <p:spPr bwMode="auto">
            <a:xfrm>
              <a:off x="4608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2" name="Line 44"/>
            <p:cNvSpPr>
              <a:spLocks noChangeShapeType="1"/>
            </p:cNvSpPr>
            <p:nvPr/>
          </p:nvSpPr>
          <p:spPr bwMode="auto">
            <a:xfrm>
              <a:off x="5040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3" name="Line 45"/>
            <p:cNvSpPr>
              <a:spLocks noChangeShapeType="1"/>
            </p:cNvSpPr>
            <p:nvPr/>
          </p:nvSpPr>
          <p:spPr bwMode="auto">
            <a:xfrm>
              <a:off x="3744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4" name="Line 46"/>
            <p:cNvSpPr>
              <a:spLocks noChangeShapeType="1"/>
            </p:cNvSpPr>
            <p:nvPr/>
          </p:nvSpPr>
          <p:spPr bwMode="auto">
            <a:xfrm>
              <a:off x="3312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5" name="Line 47"/>
            <p:cNvSpPr>
              <a:spLocks noChangeShapeType="1"/>
            </p:cNvSpPr>
            <p:nvPr/>
          </p:nvSpPr>
          <p:spPr bwMode="auto">
            <a:xfrm>
              <a:off x="2880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6" name="Line 48"/>
            <p:cNvSpPr>
              <a:spLocks noChangeShapeType="1"/>
            </p:cNvSpPr>
            <p:nvPr/>
          </p:nvSpPr>
          <p:spPr bwMode="auto">
            <a:xfrm>
              <a:off x="2448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7" name="Line 49"/>
            <p:cNvSpPr>
              <a:spLocks noChangeShapeType="1"/>
            </p:cNvSpPr>
            <p:nvPr/>
          </p:nvSpPr>
          <p:spPr bwMode="auto">
            <a:xfrm>
              <a:off x="2016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8" name="Line 50"/>
            <p:cNvSpPr>
              <a:spLocks noChangeShapeType="1"/>
            </p:cNvSpPr>
            <p:nvPr/>
          </p:nvSpPr>
          <p:spPr bwMode="auto">
            <a:xfrm>
              <a:off x="1584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  <p:sp>
          <p:nvSpPr>
            <p:cNvPr id="12339" name="Line 51"/>
            <p:cNvSpPr>
              <a:spLocks noChangeShapeType="1"/>
            </p:cNvSpPr>
            <p:nvPr/>
          </p:nvSpPr>
          <p:spPr bwMode="auto">
            <a:xfrm>
              <a:off x="1152" y="2160"/>
              <a:ext cx="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7845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2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23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2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2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2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1000"/>
                                        <p:tgtEl>
                                          <p:spTgt spid="1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2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12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2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12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12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1000"/>
                                        <p:tgtEl>
                                          <p:spTgt spid="12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2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12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1000"/>
                                        <p:tgtEl>
                                          <p:spTgt spid="12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 nodeType="clickPar">
                      <p:stCondLst>
                        <p:cond delay="indefinite"/>
                      </p:stCondLst>
                      <p:childTnLst>
                        <p:par>
                          <p:cTn id="1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12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1000"/>
                                        <p:tgtEl>
                                          <p:spTgt spid="12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 nodeType="clickPar">
                      <p:stCondLst>
                        <p:cond delay="indefinite"/>
                      </p:stCondLst>
                      <p:childTnLst>
                        <p:par>
                          <p:cTn id="1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2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12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1000"/>
                                        <p:tgtEl>
                                          <p:spTgt spid="12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 nodeType="clickPar">
                      <p:stCondLst>
                        <p:cond delay="indefinite"/>
                      </p:stCondLst>
                      <p:childTnLst>
                        <p:par>
                          <p:cTn id="1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2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2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472</Words>
  <Application>Microsoft Office PowerPoint</Application>
  <PresentationFormat>Широкоэкранный</PresentationFormat>
  <Paragraphs>123</Paragraphs>
  <Slides>18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NunitoRegular</vt:lpstr>
      <vt:lpstr>Tahoma</vt:lpstr>
      <vt:lpstr>Wingdings</vt:lpstr>
      <vt:lpstr>Тема Office</vt:lpstr>
      <vt:lpstr>Палитра</vt:lpstr>
      <vt:lpstr>Equation</vt:lpstr>
      <vt:lpstr>Урок 75(2)</vt:lpstr>
      <vt:lpstr> Проверка домашнего задания: </vt:lpstr>
      <vt:lpstr>№ 5.82</vt:lpstr>
      <vt:lpstr>№ 5.83</vt:lpstr>
      <vt:lpstr>№ 5.90</vt:lpstr>
      <vt:lpstr>Вопросы:</vt:lpstr>
      <vt:lpstr>Какая часть фигуры закрашена?</vt:lpstr>
      <vt:lpstr>Какая часть фигуры закрашена?</vt:lpstr>
      <vt:lpstr>Какая часть фигуры закрашена?</vt:lpstr>
      <vt:lpstr>Презентация PowerPoint</vt:lpstr>
      <vt:lpstr>В классе:</vt:lpstr>
      <vt:lpstr>№ 5.52</vt:lpstr>
      <vt:lpstr>№ 5.53</vt:lpstr>
      <vt:lpstr>№ 5.54</vt:lpstr>
      <vt:lpstr>№ 5.56</vt:lpstr>
      <vt:lpstr>№ 5.47</vt:lpstr>
      <vt:lpstr>№ 5.49</vt:lpstr>
      <vt:lpstr>Дома 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1</dc:creator>
  <cp:lastModifiedBy>1</cp:lastModifiedBy>
  <cp:revision>47</cp:revision>
  <dcterms:created xsi:type="dcterms:W3CDTF">2023-12-26T12:12:59Z</dcterms:created>
  <dcterms:modified xsi:type="dcterms:W3CDTF">2024-01-04T06:40:33Z</dcterms:modified>
</cp:coreProperties>
</file>