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8" r:id="rId3"/>
    <p:sldId id="312" r:id="rId4"/>
    <p:sldId id="313" r:id="rId5"/>
    <p:sldId id="314" r:id="rId6"/>
    <p:sldId id="307" r:id="rId7"/>
    <p:sldId id="311" r:id="rId8"/>
    <p:sldId id="308" r:id="rId9"/>
    <p:sldId id="309" r:id="rId10"/>
    <p:sldId id="310" r:id="rId11"/>
    <p:sldId id="269" r:id="rId12"/>
    <p:sldId id="292" r:id="rId13"/>
    <p:sldId id="300" r:id="rId14"/>
    <p:sldId id="315" r:id="rId15"/>
    <p:sldId id="316" r:id="rId16"/>
    <p:sldId id="317" r:id="rId17"/>
    <p:sldId id="318" r:id="rId18"/>
    <p:sldId id="28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 snapToGrid="0" showGuides="1">
      <p:cViewPr varScale="1">
        <p:scale>
          <a:sx n="66" d="100"/>
          <a:sy n="66" d="100"/>
        </p:scale>
        <p:origin x="822" y="60"/>
      </p:cViewPr>
      <p:guideLst>
        <p:guide orient="horz" pos="22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3BCDA-5CCA-4C96-BC7C-6EC8E7FFB223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3A881-14EF-4700-9B31-0FA159FB2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460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66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51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435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899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89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56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592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87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386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574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96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02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+mn-lt"/>
              </a:rPr>
              <a:t>Урок 75(3)</a:t>
            </a:r>
            <a:endParaRPr lang="ru-RU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Математика 5 класс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5758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Математика 5 класс учебник Виленкин, Жохов 2 часть, задание 5.4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45" y="279457"/>
            <a:ext cx="8563925" cy="651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694057" y="1277539"/>
            <a:ext cx="349794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3) </a:t>
            </a:r>
            <a:endParaRPr lang="ru-RU" b="1" dirty="0" smtClean="0"/>
          </a:p>
          <a:p>
            <a:r>
              <a:rPr lang="ru-RU" b="1" dirty="0" smtClean="0"/>
              <a:t>а</a:t>
            </a:r>
            <a:r>
              <a:rPr lang="ru-RU" b="1" dirty="0"/>
              <a:t>)  </a:t>
            </a:r>
            <a:r>
              <a:rPr lang="ru-RU" b="1" dirty="0" smtClean="0"/>
              <a:t>одна восьмая </a:t>
            </a:r>
            <a:r>
              <a:rPr lang="ru-RU" b="1" dirty="0"/>
              <a:t>закрашена </a:t>
            </a:r>
            <a:endParaRPr lang="ru-RU" b="1" dirty="0" smtClean="0"/>
          </a:p>
          <a:p>
            <a:r>
              <a:rPr lang="ru-RU" b="1" dirty="0" smtClean="0"/>
              <a:t>и  семь восьмых </a:t>
            </a:r>
            <a:r>
              <a:rPr lang="ru-RU" b="1" dirty="0"/>
              <a:t>не закрашено,</a:t>
            </a:r>
          </a:p>
          <a:p>
            <a:endParaRPr lang="ru-RU" b="1" dirty="0"/>
          </a:p>
          <a:p>
            <a:r>
              <a:rPr lang="ru-RU" b="1" dirty="0"/>
              <a:t>г)  </a:t>
            </a:r>
            <a:r>
              <a:rPr lang="ru-RU" b="1" dirty="0" smtClean="0"/>
              <a:t>одна четвертая </a:t>
            </a:r>
            <a:r>
              <a:rPr lang="ru-RU" b="1" dirty="0"/>
              <a:t>закрашена </a:t>
            </a:r>
            <a:endParaRPr lang="ru-RU" b="1" dirty="0" smtClean="0"/>
          </a:p>
          <a:p>
            <a:r>
              <a:rPr lang="ru-RU" b="1" dirty="0" smtClean="0"/>
              <a:t>и  три четвертых </a:t>
            </a:r>
            <a:r>
              <a:rPr lang="ru-RU" b="1" dirty="0"/>
              <a:t>не закрашено,</a:t>
            </a:r>
          </a:p>
          <a:p>
            <a:endParaRPr lang="ru-RU" b="1" dirty="0"/>
          </a:p>
          <a:p>
            <a:r>
              <a:rPr lang="ru-RU" b="1" dirty="0"/>
              <a:t>ж)  </a:t>
            </a:r>
            <a:r>
              <a:rPr lang="ru-RU" b="1" dirty="0" smtClean="0"/>
              <a:t>две трети </a:t>
            </a:r>
            <a:r>
              <a:rPr lang="ru-RU" b="1" dirty="0"/>
              <a:t>закрашено </a:t>
            </a:r>
            <a:endParaRPr lang="ru-RU" b="1" dirty="0" smtClean="0"/>
          </a:p>
          <a:p>
            <a:r>
              <a:rPr lang="ru-RU" b="1" dirty="0" smtClean="0"/>
              <a:t>и  одна треть </a:t>
            </a:r>
            <a:r>
              <a:rPr lang="ru-RU" b="1" dirty="0"/>
              <a:t>не закрашена,</a:t>
            </a:r>
          </a:p>
          <a:p>
            <a:endParaRPr lang="ru-RU" b="1" dirty="0"/>
          </a:p>
          <a:p>
            <a:r>
              <a:rPr lang="ru-RU" b="1" dirty="0"/>
              <a:t>з)  </a:t>
            </a:r>
            <a:r>
              <a:rPr lang="ru-RU" b="1" dirty="0" smtClean="0"/>
              <a:t>две шестых </a:t>
            </a:r>
            <a:r>
              <a:rPr lang="ru-RU" b="1" dirty="0"/>
              <a:t>закрашено </a:t>
            </a:r>
            <a:endParaRPr lang="ru-RU" b="1" dirty="0" smtClean="0"/>
          </a:p>
          <a:p>
            <a:r>
              <a:rPr lang="ru-RU" b="1" dirty="0" smtClean="0"/>
              <a:t>и  четыре шестых </a:t>
            </a:r>
            <a:r>
              <a:rPr lang="ru-RU" b="1" dirty="0"/>
              <a:t>не закрашено,</a:t>
            </a:r>
          </a:p>
          <a:p>
            <a:endParaRPr lang="ru-RU" b="1" dirty="0"/>
          </a:p>
          <a:p>
            <a:r>
              <a:rPr lang="ru-RU" b="1" dirty="0"/>
              <a:t>и)  </a:t>
            </a:r>
            <a:r>
              <a:rPr lang="ru-RU" b="1" dirty="0" smtClean="0"/>
              <a:t>две седьмых </a:t>
            </a:r>
            <a:r>
              <a:rPr lang="ru-RU" b="1" dirty="0"/>
              <a:t>закрашено </a:t>
            </a:r>
            <a:endParaRPr lang="ru-RU" b="1" dirty="0" smtClean="0"/>
          </a:p>
          <a:p>
            <a:r>
              <a:rPr lang="ru-RU" b="1" dirty="0" smtClean="0"/>
              <a:t>и  пять седьмых не </a:t>
            </a:r>
            <a:r>
              <a:rPr lang="ru-RU" b="1" dirty="0"/>
              <a:t>закрашено.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124141" y="331857"/>
            <a:ext cx="17524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ea typeface="+mj-ea"/>
                <a:cs typeface="+mj-cs"/>
              </a:rPr>
              <a:t>№ </a:t>
            </a:r>
            <a:r>
              <a:rPr lang="ru-RU" sz="4000" b="1" dirty="0" smtClean="0">
                <a:solidFill>
                  <a:srgbClr val="002060"/>
                </a:solidFill>
                <a:ea typeface="+mj-ea"/>
                <a:cs typeface="+mj-cs"/>
              </a:rPr>
              <a:t>5.46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854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599" y="2228168"/>
            <a:ext cx="10990943" cy="347594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Доли и дроби.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Изображение дробей на координатной прямой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8268" y="1449458"/>
            <a:ext cx="38550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</a:rPr>
              <a:t>Классная работа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709981" y="302829"/>
            <a:ext cx="22461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</a:rPr>
              <a:t>11. 01. 24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670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В классе: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2243" y="1462768"/>
            <a:ext cx="9263743" cy="390751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№ 5.57;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№ 5.58; № 5.59; № 5.60; № 5.66. </a:t>
            </a:r>
          </a:p>
          <a:p>
            <a:pPr marL="0" lvl="0" indent="0">
              <a:lnSpc>
                <a:spcPct val="150000"/>
              </a:lnSpc>
              <a:buNone/>
            </a:pPr>
            <a:endParaRPr lang="ru-RU" sz="4000" b="1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185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714" y="147411"/>
            <a:ext cx="2137229" cy="57830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5.57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496457" y="1988457"/>
            <a:ext cx="7213600" cy="290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22171" y="1886857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977086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940628" y="1879600"/>
            <a:ext cx="0" cy="24674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666343" y="1865086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377543" y="1879600"/>
            <a:ext cx="0" cy="24674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096000" y="1879599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843485" y="1879600"/>
            <a:ext cx="0" cy="24674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525656" y="1879600"/>
            <a:ext cx="0" cy="24674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265886" y="1865086"/>
            <a:ext cx="0" cy="24674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авая фигурная скобка 17"/>
          <p:cNvSpPr/>
          <p:nvPr/>
        </p:nvSpPr>
        <p:spPr>
          <a:xfrm rot="5400000">
            <a:off x="5856516" y="-1066798"/>
            <a:ext cx="507996" cy="7228114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372885" y="2046515"/>
            <a:ext cx="1446230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Весь путь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733542" y="2952819"/>
            <a:ext cx="93647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20 км</a:t>
            </a:r>
            <a:endParaRPr lang="ru-RU" sz="2400" b="1" dirty="0"/>
          </a:p>
        </p:txBody>
      </p:sp>
      <p:sp>
        <p:nvSpPr>
          <p:cNvPr id="21" name="Правая фигурная скобка 20"/>
          <p:cNvSpPr/>
          <p:nvPr/>
        </p:nvSpPr>
        <p:spPr>
          <a:xfrm rot="5400000" flipH="1">
            <a:off x="4397828" y="-682172"/>
            <a:ext cx="508000" cy="4281715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178630" y="1420223"/>
            <a:ext cx="3077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Путь до базы отдыха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4114997" y="309826"/>
                <a:ext cx="1156086" cy="67396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400" b="1" dirty="0" smtClean="0">
                    <a:solidFill>
                      <a:prstClr val="black"/>
                    </a:solidFill>
                  </a:rPr>
                  <a:t> - ? км</a:t>
                </a:r>
                <a:endParaRPr lang="ru-RU" sz="2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997" y="309826"/>
                <a:ext cx="1156086" cy="673967"/>
              </a:xfrm>
              <a:prstGeom prst="rect">
                <a:avLst/>
              </a:prstGeom>
              <a:blipFill>
                <a:blip r:embed="rId2"/>
                <a:stretch>
                  <a:fillRect r="-7368" b="-90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Прямая соединительная линия 26"/>
          <p:cNvCxnSpPr/>
          <p:nvPr/>
        </p:nvCxnSpPr>
        <p:spPr>
          <a:xfrm>
            <a:off x="2510972" y="2002971"/>
            <a:ext cx="4354286" cy="1451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9695543" y="1872343"/>
            <a:ext cx="0" cy="24674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2859314" y="1886857"/>
            <a:ext cx="1" cy="203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496457" y="1857828"/>
            <a:ext cx="0" cy="24674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Математика 5 класс учебник Виленкин, Жохов 2 часть, задание 5.57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9918" y="2615066"/>
            <a:ext cx="2571750" cy="3714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2170" y="3536950"/>
            <a:ext cx="798285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NunitoRegular"/>
              </a:rPr>
              <a:t>1) 20 </a:t>
            </a:r>
            <a:r>
              <a:rPr lang="ru-RU" sz="2400" b="1" dirty="0">
                <a:latin typeface="NunitoRegular"/>
              </a:rPr>
              <a:t>: 5 = 4 (км</a:t>
            </a:r>
            <a:r>
              <a:rPr lang="ru-RU" sz="2400" b="1" dirty="0" smtClean="0">
                <a:latin typeface="NunitoRegular"/>
              </a:rPr>
              <a:t>)</a:t>
            </a:r>
            <a:r>
              <a:rPr lang="ru-RU" sz="2400" b="1" dirty="0">
                <a:latin typeface="NunitoRegular"/>
              </a:rPr>
              <a:t> длина одной </a:t>
            </a:r>
            <a:r>
              <a:rPr lang="ru-RU" sz="2400" b="1" dirty="0" smtClean="0">
                <a:latin typeface="NunitoRegular"/>
              </a:rPr>
              <a:t>доли пути;</a:t>
            </a:r>
          </a:p>
          <a:p>
            <a:r>
              <a:rPr lang="ru-RU" sz="2400" b="1" dirty="0" smtClean="0">
                <a:latin typeface="NunitoRegular"/>
              </a:rPr>
              <a:t>   </a:t>
            </a:r>
          </a:p>
          <a:p>
            <a:r>
              <a:rPr lang="ru-RU" sz="2400" b="1" dirty="0" smtClean="0">
                <a:latin typeface="NunitoRegular"/>
              </a:rPr>
              <a:t>2) 4 · 3 = 12 (км).</a:t>
            </a:r>
            <a:r>
              <a:rPr lang="ru-RU" sz="2400" b="1" dirty="0">
                <a:latin typeface="NunitoRegular"/>
              </a:rPr>
              <a:t> </a:t>
            </a:r>
            <a:r>
              <a:rPr lang="ru-RU" sz="2400" b="1" dirty="0" smtClean="0">
                <a:latin typeface="NunitoRegular"/>
              </a:rPr>
              <a:t>длина </a:t>
            </a:r>
            <a:r>
              <a:rPr lang="ru-RU" sz="2400" b="1" dirty="0">
                <a:latin typeface="NunitoRegular"/>
              </a:rPr>
              <a:t>пути до базы </a:t>
            </a:r>
            <a:r>
              <a:rPr lang="ru-RU" sz="2400" b="1" dirty="0" smtClean="0">
                <a:latin typeface="NunitoRegular"/>
              </a:rPr>
              <a:t>отдыха.</a:t>
            </a:r>
          </a:p>
          <a:p>
            <a:endParaRPr lang="ru-RU" sz="2400" b="1" dirty="0">
              <a:latin typeface="NunitoRegular"/>
            </a:endParaRPr>
          </a:p>
          <a:p>
            <a:r>
              <a:rPr lang="ru-RU" sz="2400" b="1" dirty="0" smtClean="0">
                <a:latin typeface="NunitoRegular"/>
              </a:rPr>
              <a:t>Ответ: 12 км </a:t>
            </a:r>
            <a:endParaRPr lang="ru-RU" sz="2400" b="1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H="1">
            <a:off x="3592286" y="1908628"/>
            <a:ext cx="1" cy="203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4303486" y="1908628"/>
            <a:ext cx="1" cy="203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5072742" y="1894114"/>
            <a:ext cx="1" cy="203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5783942" y="1908629"/>
            <a:ext cx="1" cy="203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6480629" y="1894114"/>
            <a:ext cx="1" cy="203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7191828" y="1908628"/>
            <a:ext cx="1" cy="203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7888514" y="1908628"/>
            <a:ext cx="1" cy="203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8643257" y="1908628"/>
            <a:ext cx="1" cy="2032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Рисунок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7444" y="1922843"/>
            <a:ext cx="30483" cy="225572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002972" y="1320800"/>
            <a:ext cx="46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9491975" y="1291549"/>
            <a:ext cx="474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prstClr val="black"/>
                </a:solidFill>
              </a:rPr>
              <a:t>Л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777805" y="1262521"/>
            <a:ext cx="4299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prstClr val="black"/>
                </a:solidFill>
              </a:rPr>
              <a:t>Р</a:t>
            </a:r>
          </a:p>
        </p:txBody>
      </p:sp>
    </p:spTree>
    <p:extLst>
      <p:ext uri="{BB962C8B-B14F-4D97-AF65-F5344CB8AC3E}">
        <p14:creationId xmlns:p14="http://schemas.microsoft.com/office/powerpoint/2010/main" val="269872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  <a:latin typeface="Calibri" panose="020F0502020204030204"/>
              </a:rPr>
              <a:t>№ </a:t>
            </a:r>
            <a:r>
              <a:rPr lang="ru-RU" sz="3600" b="1" dirty="0" smtClean="0">
                <a:solidFill>
                  <a:prstClr val="black"/>
                </a:solidFill>
                <a:latin typeface="Calibri" panose="020F0502020204030204"/>
              </a:rPr>
              <a:t>5.58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Пещера – 5700 м.</a:t>
                </a:r>
              </a:p>
              <a:p>
                <a:pPr marL="0" indent="0">
                  <a:buNone/>
                </a:pPr>
                <a:r>
                  <a:rPr lang="ru-RU" b="1" dirty="0"/>
                  <a:t>Тур. тропа –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19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части </a:t>
                </a:r>
                <a:r>
                  <a:rPr lang="ru-RU" b="1" dirty="0"/>
                  <a:t>– </a:t>
                </a:r>
                <a:r>
                  <a:rPr lang="ru-RU" b="1" dirty="0" smtClean="0"/>
                  <a:t>? м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u="sng" dirty="0" smtClean="0"/>
                  <a:t>1 способ</a:t>
                </a:r>
                <a:endParaRPr lang="ru-RU" b="1" u="sng" dirty="0"/>
              </a:p>
              <a:p>
                <a:pPr marL="0" indent="0">
                  <a:buNone/>
                </a:pPr>
                <a:r>
                  <a:rPr lang="ru-RU" b="1" dirty="0"/>
                  <a:t>1) 5700 : 19 = 300 (м) – составляет одна часть пещеры;</a:t>
                </a:r>
              </a:p>
              <a:p>
                <a:pPr marL="0" indent="0">
                  <a:buNone/>
                </a:pPr>
                <a:r>
                  <a:rPr lang="ru-RU" b="1" dirty="0"/>
                  <a:t>2) 300 ∙ 5 = 1500 (м) – длина туристической тропы.</a:t>
                </a:r>
              </a:p>
              <a:p>
                <a:pPr marL="0" indent="0">
                  <a:buNone/>
                </a:pPr>
                <a:r>
                  <a:rPr lang="ru-RU" b="1" u="sng" dirty="0" smtClean="0"/>
                  <a:t>2 способ</a:t>
                </a:r>
                <a:endParaRPr lang="ru-RU" b="1" u="sng" dirty="0"/>
              </a:p>
              <a:p>
                <a:pPr marL="0" indent="0">
                  <a:buNone/>
                </a:pPr>
                <a:r>
                  <a:rPr lang="ru-RU" b="1" dirty="0" smtClean="0"/>
                  <a:t>5700 </a:t>
                </a:r>
                <a:r>
                  <a:rPr lang="ru-RU" b="1" dirty="0"/>
                  <a:t>: 19 · 5 = 300 · 5 = 1500 (м).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Ответ: 1500 метров туристическая тропа.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8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161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5.59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Всего – 28 собак.</a:t>
                </a:r>
              </a:p>
              <a:p>
                <a:pPr marL="0" indent="0">
                  <a:buNone/>
                </a:pPr>
                <a:r>
                  <a:rPr lang="ru-RU" b="1" dirty="0"/>
                  <a:t>В упряжку –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6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14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 части всех собак - ? собак.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Осталось – </a:t>
                </a:r>
                <a:r>
                  <a:rPr lang="ru-RU" b="1" dirty="0" smtClean="0"/>
                  <a:t>?собак.</a:t>
                </a:r>
                <a:endParaRPr lang="ru-RU" b="1" dirty="0"/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1) 28 </a:t>
                </a:r>
                <a:r>
                  <a:rPr lang="ru-RU" b="1" dirty="0" smtClean="0"/>
                  <a:t>: </a:t>
                </a:r>
                <a:r>
                  <a:rPr lang="ru-RU" b="1" dirty="0"/>
                  <a:t>14 = 2 (собаки) – составляют 1 </a:t>
                </a:r>
                <a:r>
                  <a:rPr lang="ru-RU" b="1" dirty="0" smtClean="0"/>
                  <a:t>часть собак;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2) 2 · 6 = 12 (собак) – в упряжке;</a:t>
                </a:r>
              </a:p>
              <a:p>
                <a:pPr marL="0" indent="0">
                  <a:buNone/>
                </a:pPr>
                <a:r>
                  <a:rPr lang="ru-RU" b="1" dirty="0"/>
                  <a:t>3) 28 – 12 = 16 (собак) – осталось.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Ответ: 16 собак осталось на базе.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8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07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5.60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707571" y="1549854"/>
                <a:ext cx="10515600" cy="435133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Всего творога – 4 кг 500 г</a:t>
                </a:r>
              </a:p>
              <a:p>
                <a:pPr marL="0" indent="0">
                  <a:buNone/>
                </a:pPr>
                <a:r>
                  <a:rPr lang="ru-RU" b="1" dirty="0"/>
                  <a:t>Израсходовали –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9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 части всего творога - ? </a:t>
                </a:r>
                <a:r>
                  <a:rPr lang="ru-RU" b="1" dirty="0"/>
                  <a:t>к</a:t>
                </a:r>
                <a:r>
                  <a:rPr lang="ru-RU" b="1" dirty="0" smtClean="0"/>
                  <a:t>г 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Осталось – </a:t>
                </a:r>
                <a:r>
                  <a:rPr lang="ru-RU" b="1" dirty="0" smtClean="0"/>
                  <a:t>? кг</a:t>
                </a:r>
                <a:endParaRPr lang="ru-RU" b="1" dirty="0"/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4 кг 500 г = 4500 г;</a:t>
                </a:r>
              </a:p>
              <a:p>
                <a:pPr marL="0" indent="0">
                  <a:buNone/>
                </a:pPr>
                <a:r>
                  <a:rPr lang="ru-RU" b="1" dirty="0"/>
                  <a:t>1) 4500 : 9 = 500 (г) – составляет 1 часть творога;</a:t>
                </a:r>
              </a:p>
              <a:p>
                <a:pPr marL="0" indent="0">
                  <a:buNone/>
                </a:pPr>
                <a:r>
                  <a:rPr lang="ru-RU" b="1" dirty="0"/>
                  <a:t>2) 500 · 8 = 4000 (г) = 4 (кг) </a:t>
                </a:r>
                <a:r>
                  <a:rPr lang="ru-RU" b="1" dirty="0" smtClean="0"/>
                  <a:t>– творога израсходовали на запеканку;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3) 4500 г – 4000 г = 500 (г) – осталось.</a:t>
                </a:r>
              </a:p>
              <a:p>
                <a:endParaRPr lang="ru-RU" dirty="0"/>
              </a:p>
              <a:p>
                <a:pPr marL="0" indent="0">
                  <a:buNone/>
                </a:pPr>
                <a:r>
                  <a:rPr lang="ru-RU" b="1" dirty="0"/>
                  <a:t>Ответ: 4 кг </a:t>
                </a:r>
                <a:r>
                  <a:rPr lang="ru-RU" b="1" dirty="0" smtClean="0"/>
                  <a:t>творога пошло на запеканку </a:t>
                </a:r>
                <a:r>
                  <a:rPr lang="ru-RU" b="1" dirty="0"/>
                  <a:t>и 500 г осталось.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07571" y="1549854"/>
                <a:ext cx="10515600" cy="4351338"/>
              </a:xfrm>
              <a:blipFill>
                <a:blip r:embed="rId2"/>
                <a:stretch>
                  <a:fillRect l="-1043" t="-35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5673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5.66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407886"/>
                <a:ext cx="11049000" cy="5225143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sz="3100" b="1" dirty="0" smtClean="0"/>
                  <a:t>Площадь квартиры – 56 м</a:t>
                </a:r>
                <a:r>
                  <a:rPr lang="ru-RU" sz="31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sz="31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Площадь 1 комнаты –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3100" b="1" dirty="0">
                            <a:solidFill>
                              <a:prstClr val="black"/>
                            </a:solidFill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3100" b="1" dirty="0">
                            <a:solidFill>
                              <a:prstClr val="black"/>
                            </a:solidFill>
                          </a:rPr>
                          <m:t>14</m:t>
                        </m:r>
                      </m:den>
                    </m:f>
                    <m:r>
                      <a:rPr lang="ru-RU" sz="3100" b="1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ru-RU" sz="31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части всей квартиры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sz="31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Площадь 2 комнаты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100" b="1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31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3100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100" b="1" dirty="0" smtClean="0"/>
                  <a:t> части всей квартиры</a:t>
                </a:r>
              </a:p>
              <a:p>
                <a:pPr marL="0" indent="0">
                  <a:buNone/>
                </a:pPr>
                <a:r>
                  <a:rPr lang="ru-RU" sz="3100" b="1" dirty="0" smtClean="0"/>
                  <a:t>1</a:t>
                </a:r>
                <a:r>
                  <a:rPr lang="ru-RU" sz="3100" b="1" dirty="0"/>
                  <a:t>) 56 : 14 ∙ 5 = 4 ∙ 5 = 20 (м²) – площадь 1 комнаты;</a:t>
                </a:r>
              </a:p>
              <a:p>
                <a:pPr marL="0" indent="0">
                  <a:buNone/>
                </a:pPr>
                <a:r>
                  <a:rPr lang="ru-RU" sz="3100" b="1" dirty="0"/>
                  <a:t>2) 56 : 8 ∙ 3 = 7 ∙ 3 = 21 (м²) – площадь 2 комнаты;</a:t>
                </a:r>
              </a:p>
              <a:p>
                <a:pPr marL="0" indent="0">
                  <a:buNone/>
                </a:pPr>
                <a:r>
                  <a:rPr lang="ru-RU" sz="3100" b="1" dirty="0"/>
                  <a:t>3) 21 – 20 = 1 (м²) – на сколько площадь 2 комнаты больше площади 1 комнаты.</a:t>
                </a:r>
              </a:p>
              <a:p>
                <a:pPr marL="0" indent="0">
                  <a:buNone/>
                </a:pPr>
                <a:endParaRPr lang="ru-RU" sz="3100" b="1" dirty="0"/>
              </a:p>
              <a:p>
                <a:pPr marL="0" indent="0">
                  <a:buNone/>
                </a:pPr>
                <a:r>
                  <a:rPr lang="ru-RU" sz="3100" b="1" dirty="0" smtClean="0"/>
                  <a:t>или</a:t>
                </a:r>
                <a:endParaRPr lang="ru-RU" sz="3100" b="1" dirty="0"/>
              </a:p>
              <a:p>
                <a:pPr marL="0" indent="0">
                  <a:buNone/>
                </a:pPr>
                <a:r>
                  <a:rPr lang="ru-RU" sz="3100" b="1" dirty="0"/>
                  <a:t>56 : 8 · 3 - 56 : 14 · 5 = 7 · 3 - 4 · 5 = 21 - 20 = 1 (м²).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sz="3100" b="1" dirty="0"/>
                  <a:t>Ответ: на 1 м² площадь одной комнаты больше площади другой комнаты.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407886"/>
                <a:ext cx="11049000" cy="5225143"/>
              </a:xfrm>
              <a:blipFill>
                <a:blip r:embed="rId2"/>
                <a:stretch>
                  <a:fillRect l="-827" t="-9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3748" t="14973" r="81894" b="44795"/>
          <a:stretch/>
        </p:blipFill>
        <p:spPr>
          <a:xfrm>
            <a:off x="6502401" y="2177143"/>
            <a:ext cx="486462" cy="9573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23314" y="2423886"/>
            <a:ext cx="103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? </a:t>
            </a:r>
            <a:r>
              <a:rPr lang="ru-RU" sz="2400" b="1" dirty="0"/>
              <a:t>н</a:t>
            </a:r>
            <a:r>
              <a:rPr lang="ru-RU" sz="2400" b="1" dirty="0" smtClean="0"/>
              <a:t>а б.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147431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Дома 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0173" y="1970767"/>
            <a:ext cx="9492342" cy="1338490"/>
          </a:xfrm>
        </p:spPr>
        <p:txBody>
          <a:bodyPr>
            <a:norm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4000" b="1" dirty="0"/>
              <a:t>п</a:t>
            </a:r>
            <a:r>
              <a:rPr lang="ru-RU" sz="4000" b="1" dirty="0" smtClean="0"/>
              <a:t>. 26 (1-я часть); </a:t>
            </a:r>
            <a:r>
              <a:rPr lang="ru-RU" sz="4000" b="1" dirty="0" smtClean="0">
                <a:solidFill>
                  <a:prstClr val="black"/>
                </a:solidFill>
              </a:rPr>
              <a:t>№ 5.84; № 5.85; № 5.87 </a:t>
            </a:r>
            <a:endParaRPr lang="ru-RU" sz="4000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6618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4866" y="750772"/>
            <a:ext cx="10515600" cy="132552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Проверка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домашнего задания:</a:t>
            </a:r>
            <a:r>
              <a:rPr lang="ru-RU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b="1" dirty="0">
                <a:solidFill>
                  <a:srgbClr val="7030A0"/>
                </a:solidFill>
                <a:latin typeface="+mn-lt"/>
              </a:rPr>
            </a:b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DDEDD-0E27-4E6A-8CBF-4CDD501ADF2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72457" y="1922475"/>
            <a:ext cx="104938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ru-RU" sz="4000" b="1" dirty="0">
                <a:solidFill>
                  <a:prstClr val="black"/>
                </a:solidFill>
              </a:rPr>
              <a:t>п. 26 (1-я часть); № 5.48; № 5.50; № 5.55 </a:t>
            </a:r>
          </a:p>
        </p:txBody>
      </p:sp>
    </p:spTree>
    <p:extLst>
      <p:ext uri="{BB962C8B-B14F-4D97-AF65-F5344CB8AC3E}">
        <p14:creationId xmlns:p14="http://schemas.microsoft.com/office/powerpoint/2010/main" val="310726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8600" y="147412"/>
            <a:ext cx="1861457" cy="723446"/>
          </a:xfrm>
        </p:spPr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5.48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05971" y="1041854"/>
                <a:ext cx="3995058" cy="2194832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Весь арбуз – 4 кг 800 г;</a:t>
                </a:r>
              </a:p>
              <a:p>
                <a:pPr marL="0" indent="0">
                  <a:buNone/>
                </a:pPr>
                <a:r>
                  <a:rPr lang="ru-RU" b="1" dirty="0"/>
                  <a:t>Ярославу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10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арбуза - ? г;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Даше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12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арбуза - ? г;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Осталось – </a:t>
                </a:r>
                <a:r>
                  <a:rPr lang="ru-RU" b="1" dirty="0" smtClean="0"/>
                  <a:t>? г</a:t>
                </a:r>
                <a:endParaRPr lang="ru-RU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5971" y="1041854"/>
                <a:ext cx="3995058" cy="2194832"/>
              </a:xfrm>
              <a:blipFill>
                <a:blip r:embed="rId2"/>
                <a:stretch>
                  <a:fillRect l="-2744" t="-5556" b="-305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558800" y="3304721"/>
            <a:ext cx="11074400" cy="303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4 кг 800 </a:t>
            </a:r>
            <a:r>
              <a:rPr lang="ru-RU" sz="2800" b="1" dirty="0" smtClean="0">
                <a:solidFill>
                  <a:prstClr val="black"/>
                </a:solidFill>
              </a:rPr>
              <a:t>г = 4800 г;</a:t>
            </a:r>
            <a:endParaRPr lang="ru-RU" sz="2800" b="1" dirty="0">
              <a:solidFill>
                <a:prstClr val="black"/>
              </a:solidFill>
            </a:endParaRPr>
          </a:p>
          <a:p>
            <a:r>
              <a:rPr lang="ru-RU" sz="2800" b="1" dirty="0" smtClean="0"/>
              <a:t>1</a:t>
            </a:r>
            <a:r>
              <a:rPr lang="ru-RU" sz="2800" b="1" dirty="0"/>
              <a:t>) 4800 : 10 = 480 (г) – арбуза отрезали Ярославу;</a:t>
            </a:r>
          </a:p>
          <a:p>
            <a:r>
              <a:rPr lang="ru-RU" sz="2800" b="1" dirty="0"/>
              <a:t>2) 4800 : 12 = 400 (г) – арбуза отрезали Даше;</a:t>
            </a:r>
          </a:p>
          <a:p>
            <a:r>
              <a:rPr lang="ru-RU" sz="2800" b="1" dirty="0"/>
              <a:t>3) 480 + 400 = 880 (г) – арбуза отрезали всего;</a:t>
            </a:r>
          </a:p>
          <a:p>
            <a:r>
              <a:rPr lang="ru-RU" sz="2800" b="1" dirty="0"/>
              <a:t>4) 4800 – 880 = 3920 (г) = 3 кг 920 г – осталось.</a:t>
            </a:r>
          </a:p>
          <a:p>
            <a:endParaRPr lang="ru-RU" sz="2800" b="1" dirty="0"/>
          </a:p>
          <a:p>
            <a:r>
              <a:rPr lang="ru-RU" sz="2800" b="1" dirty="0"/>
              <a:t>Ответ: Ярославу - 480 г, Даше - 400 г и осталось 3 кг 920 г арбуза.</a:t>
            </a:r>
          </a:p>
        </p:txBody>
      </p:sp>
    </p:spTree>
    <p:extLst>
      <p:ext uri="{BB962C8B-B14F-4D97-AF65-F5344CB8AC3E}">
        <p14:creationId xmlns:p14="http://schemas.microsoft.com/office/powerpoint/2010/main" val="209669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7629" y="597353"/>
            <a:ext cx="1905000" cy="752475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5.50</a:t>
            </a:r>
            <a:b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</a:br>
            <a:endParaRPr lang="ru-RU" sz="40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648834" y="1234167"/>
          <a:ext cx="4097340" cy="381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9734">
                  <a:extLst>
                    <a:ext uri="{9D8B030D-6E8A-4147-A177-3AD203B41FA5}">
                      <a16:colId xmlns:a16="http://schemas.microsoft.com/office/drawing/2014/main" val="1010497495"/>
                    </a:ext>
                  </a:extLst>
                </a:gridCol>
                <a:gridCol w="409734">
                  <a:extLst>
                    <a:ext uri="{9D8B030D-6E8A-4147-A177-3AD203B41FA5}">
                      <a16:colId xmlns:a16="http://schemas.microsoft.com/office/drawing/2014/main" val="4095212258"/>
                    </a:ext>
                  </a:extLst>
                </a:gridCol>
                <a:gridCol w="409734">
                  <a:extLst>
                    <a:ext uri="{9D8B030D-6E8A-4147-A177-3AD203B41FA5}">
                      <a16:colId xmlns:a16="http://schemas.microsoft.com/office/drawing/2014/main" val="1696156090"/>
                    </a:ext>
                  </a:extLst>
                </a:gridCol>
                <a:gridCol w="409734">
                  <a:extLst>
                    <a:ext uri="{9D8B030D-6E8A-4147-A177-3AD203B41FA5}">
                      <a16:colId xmlns:a16="http://schemas.microsoft.com/office/drawing/2014/main" val="343889793"/>
                    </a:ext>
                  </a:extLst>
                </a:gridCol>
                <a:gridCol w="409734">
                  <a:extLst>
                    <a:ext uri="{9D8B030D-6E8A-4147-A177-3AD203B41FA5}">
                      <a16:colId xmlns:a16="http://schemas.microsoft.com/office/drawing/2014/main" val="1216280217"/>
                    </a:ext>
                  </a:extLst>
                </a:gridCol>
                <a:gridCol w="409734">
                  <a:extLst>
                    <a:ext uri="{9D8B030D-6E8A-4147-A177-3AD203B41FA5}">
                      <a16:colId xmlns:a16="http://schemas.microsoft.com/office/drawing/2014/main" val="1044929564"/>
                    </a:ext>
                  </a:extLst>
                </a:gridCol>
                <a:gridCol w="409734">
                  <a:extLst>
                    <a:ext uri="{9D8B030D-6E8A-4147-A177-3AD203B41FA5}">
                      <a16:colId xmlns:a16="http://schemas.microsoft.com/office/drawing/2014/main" val="145303726"/>
                    </a:ext>
                  </a:extLst>
                </a:gridCol>
                <a:gridCol w="409734">
                  <a:extLst>
                    <a:ext uri="{9D8B030D-6E8A-4147-A177-3AD203B41FA5}">
                      <a16:colId xmlns:a16="http://schemas.microsoft.com/office/drawing/2014/main" val="4070838290"/>
                    </a:ext>
                  </a:extLst>
                </a:gridCol>
                <a:gridCol w="409734">
                  <a:extLst>
                    <a:ext uri="{9D8B030D-6E8A-4147-A177-3AD203B41FA5}">
                      <a16:colId xmlns:a16="http://schemas.microsoft.com/office/drawing/2014/main" val="2735752682"/>
                    </a:ext>
                  </a:extLst>
                </a:gridCol>
                <a:gridCol w="409734">
                  <a:extLst>
                    <a:ext uri="{9D8B030D-6E8A-4147-A177-3AD203B41FA5}">
                      <a16:colId xmlns:a16="http://schemas.microsoft.com/office/drawing/2014/main" val="3256490644"/>
                    </a:ext>
                  </a:extLst>
                </a:gridCol>
              </a:tblGrid>
              <a:tr h="3816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23294"/>
                  </a:ext>
                </a:extLst>
              </a:tr>
              <a:tr h="3816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4655751"/>
                  </a:ext>
                </a:extLst>
              </a:tr>
              <a:tr h="3816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509117"/>
                  </a:ext>
                </a:extLst>
              </a:tr>
              <a:tr h="3816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964435"/>
                  </a:ext>
                </a:extLst>
              </a:tr>
              <a:tr h="3816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9627434"/>
                  </a:ext>
                </a:extLst>
              </a:tr>
              <a:tr h="3816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131894"/>
                  </a:ext>
                </a:extLst>
              </a:tr>
              <a:tr h="3816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711033"/>
                  </a:ext>
                </a:extLst>
              </a:tr>
              <a:tr h="3816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1344522"/>
                  </a:ext>
                </a:extLst>
              </a:tr>
              <a:tr h="3816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70523"/>
                  </a:ext>
                </a:extLst>
              </a:tr>
              <a:tr h="3816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1832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587901" y="5363419"/>
                <a:ext cx="7654403" cy="7677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4</m:t>
                        </m:r>
                      </m:den>
                    </m:f>
                    <m:r>
                      <a:rPr lang="ru-RU" sz="28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800" b="1" dirty="0" smtClean="0"/>
                  <a:t>(</a:t>
                </a:r>
                <a:r>
                  <a:rPr lang="ru-RU" sz="2800" b="1" dirty="0"/>
                  <a:t>три четвертой) части квадрата не закрашено.</a:t>
                </a: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01" y="5363419"/>
                <a:ext cx="7654403" cy="767774"/>
              </a:xfrm>
              <a:prstGeom prst="rect">
                <a:avLst/>
              </a:prstGeom>
              <a:blipFill>
                <a:blip r:embed="rId2"/>
                <a:stretch>
                  <a:fillRect r="-478" b="-103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7686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27458" y="118383"/>
            <a:ext cx="1992086" cy="839561"/>
          </a:xfrm>
        </p:spPr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  <a:latin typeface="Calibri" panose="020F0502020204030204"/>
              </a:rPr>
              <a:t>5.55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17714" y="472848"/>
                <a:ext cx="11974286" cy="5460546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2400" b="1" dirty="0" smtClean="0"/>
                  <a:t>     В учебном году 34 недели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sz="2400" b="1" dirty="0" smtClean="0"/>
                  <a:t>1</a:t>
                </a:r>
                <a:r>
                  <a:rPr lang="ru-RU" sz="2400" b="1" dirty="0"/>
                  <a:t>) Первая четверть –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9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34</m:t>
                        </m:r>
                      </m:den>
                    </m:f>
                    <m:r>
                      <a:rPr lang="ru-RU" sz="24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b="1" dirty="0" smtClean="0"/>
                  <a:t>учебного </a:t>
                </a:r>
                <a:r>
                  <a:rPr lang="ru-RU" sz="2400" b="1" dirty="0"/>
                  <a:t>года;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sz="2400" b="1" dirty="0" smtClean="0"/>
                  <a:t>2</a:t>
                </a:r>
                <a:r>
                  <a:rPr lang="ru-RU" sz="2400" b="1" dirty="0"/>
                  <a:t>) Вторая четверть –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34</m:t>
                        </m:r>
                      </m:den>
                    </m:f>
                  </m:oMath>
                </a14:m>
                <a:r>
                  <a:rPr lang="ru-RU" sz="2400" b="1" dirty="0" smtClean="0"/>
                  <a:t> учебного </a:t>
                </a:r>
                <a:r>
                  <a:rPr lang="ru-RU" sz="2400" b="1" dirty="0"/>
                  <a:t>года;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sz="2400" b="1" dirty="0" smtClean="0"/>
                  <a:t>3</a:t>
                </a:r>
                <a:r>
                  <a:rPr lang="ru-RU" sz="2400" b="1" dirty="0"/>
                  <a:t>) Третья четверть –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10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34</m:t>
                        </m:r>
                      </m:den>
                    </m:f>
                  </m:oMath>
                </a14:m>
                <a:r>
                  <a:rPr lang="ru-RU" sz="2400" b="1" dirty="0" smtClean="0"/>
                  <a:t>  учебного </a:t>
                </a:r>
                <a:r>
                  <a:rPr lang="ru-RU" sz="2400" b="1" dirty="0"/>
                  <a:t>года;</a:t>
                </a:r>
              </a:p>
              <a:p>
                <a:pPr marL="0" indent="0">
                  <a:buNone/>
                </a:pPr>
                <a:r>
                  <a:rPr lang="ru-RU" sz="2400" b="1" dirty="0" smtClean="0"/>
                  <a:t>4</a:t>
                </a:r>
                <a:r>
                  <a:rPr lang="ru-RU" sz="2400" b="1" dirty="0"/>
                  <a:t>) 34 – 9 – 7 – 10 = 8 (недель) – четвертая четверть;</a:t>
                </a:r>
              </a:p>
              <a:p>
                <a:pPr marL="0" indent="0">
                  <a:buNone/>
                </a:pPr>
                <a:r>
                  <a:rPr lang="ru-RU" sz="2400" b="1" dirty="0" smtClean="0"/>
                  <a:t>   Четвертая </a:t>
                </a:r>
                <a:r>
                  <a:rPr lang="ru-RU" sz="2400" b="1" dirty="0"/>
                  <a:t>четверть –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8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34</m:t>
                        </m:r>
                      </m:den>
                    </m:f>
                  </m:oMath>
                </a14:m>
                <a:r>
                  <a:rPr lang="ru-RU" sz="2400" b="1" dirty="0" smtClean="0"/>
                  <a:t> учебного </a:t>
                </a:r>
                <a:r>
                  <a:rPr lang="ru-RU" sz="2400" b="1" dirty="0"/>
                  <a:t>года;</a:t>
                </a:r>
              </a:p>
              <a:p>
                <a:pPr marL="0" indent="0">
                  <a:buNone/>
                </a:pPr>
                <a:r>
                  <a:rPr lang="ru-RU" sz="2400" b="1" dirty="0" smtClean="0"/>
                  <a:t>5</a:t>
                </a:r>
                <a:r>
                  <a:rPr lang="ru-RU" sz="2400" b="1" dirty="0"/>
                  <a:t>) 7 + 10 = 17 (недель) – вторая и третья четверти вместе;</a:t>
                </a:r>
              </a:p>
              <a:p>
                <a:pPr marL="0" indent="0">
                  <a:buNone/>
                </a:pPr>
                <a:r>
                  <a:rPr lang="ru-RU" sz="2400" b="1" dirty="0" smtClean="0"/>
                  <a:t>    Вторая </a:t>
                </a:r>
                <a:r>
                  <a:rPr lang="ru-RU" sz="2400" b="1" dirty="0"/>
                  <a:t>и третья четверти –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17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34</m:t>
                        </m:r>
                      </m:den>
                    </m:f>
                  </m:oMath>
                </a14:m>
                <a:r>
                  <a:rPr lang="ru-RU" sz="2400" b="1" dirty="0" smtClean="0"/>
                  <a:t> учебного </a:t>
                </a:r>
                <a:r>
                  <a:rPr lang="ru-RU" sz="2400" b="1" dirty="0"/>
                  <a:t>года.</a:t>
                </a:r>
              </a:p>
              <a:p>
                <a:pPr marL="0" indent="0">
                  <a:buNone/>
                </a:pPr>
                <a:r>
                  <a:rPr lang="ru-RU" sz="2400" b="1" dirty="0" smtClean="0"/>
                  <a:t>Ответ</a:t>
                </a:r>
                <a:r>
                  <a:rPr lang="ru-RU" sz="2400" b="1" dirty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9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34</m:t>
                        </m:r>
                      </m:den>
                    </m:f>
                  </m:oMath>
                </a14:m>
                <a:r>
                  <a:rPr lang="ru-RU" sz="2400" b="1" dirty="0"/>
                  <a:t> – первая,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7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34</m:t>
                        </m:r>
                      </m:den>
                    </m:f>
                  </m:oMath>
                </a14:m>
                <a:r>
                  <a:rPr lang="ru-RU" sz="2400" b="1" dirty="0" smtClean="0"/>
                  <a:t> – </a:t>
                </a:r>
                <a:r>
                  <a:rPr lang="ru-RU" sz="2400" b="1" dirty="0"/>
                  <a:t>вторая,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10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34</m:t>
                        </m:r>
                      </m:den>
                    </m:f>
                  </m:oMath>
                </a14:m>
                <a:r>
                  <a:rPr lang="ru-RU" sz="2400" b="1" dirty="0" smtClean="0"/>
                  <a:t> – </a:t>
                </a:r>
                <a:r>
                  <a:rPr lang="ru-RU" sz="2400" b="1" dirty="0"/>
                  <a:t>третья,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34</m:t>
                        </m:r>
                      </m:den>
                    </m:f>
                  </m:oMath>
                </a14:m>
                <a:r>
                  <a:rPr lang="ru-RU" sz="2400" b="1" dirty="0" smtClean="0"/>
                  <a:t> – </a:t>
                </a:r>
                <a:r>
                  <a:rPr lang="ru-RU" sz="2400" b="1" dirty="0"/>
                  <a:t>четвертая,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17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34</m:t>
                        </m:r>
                      </m:den>
                    </m:f>
                  </m:oMath>
                </a14:m>
                <a:r>
                  <a:rPr lang="ru-RU" sz="2400" b="1" dirty="0" smtClean="0"/>
                  <a:t> – </a:t>
                </a:r>
                <a:r>
                  <a:rPr lang="ru-RU" sz="2400" b="1" dirty="0"/>
                  <a:t>вторая и третья вместе.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7714" y="472848"/>
                <a:ext cx="11974286" cy="5460546"/>
              </a:xfrm>
              <a:blipFill>
                <a:blip r:embed="rId2"/>
                <a:stretch>
                  <a:fillRect l="-815" t="-1564" b="-62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898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Решаем устно: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48089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 smtClean="0"/>
              <a:t>Учебник стр. 14 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№ 5.45; № 5.46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0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>№ 5.45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200" b="1" dirty="0"/>
              <a:t>одна восьмая квадрата,</a:t>
            </a:r>
          </a:p>
          <a:p>
            <a:pPr marL="0" indent="0">
              <a:buNone/>
            </a:pPr>
            <a:r>
              <a:rPr lang="ru-RU" sz="3200" b="1" dirty="0" smtClean="0"/>
              <a:t> одна </a:t>
            </a:r>
            <a:r>
              <a:rPr lang="ru-RU" sz="3200" b="1" dirty="0"/>
              <a:t>тысячная тонны,</a:t>
            </a:r>
          </a:p>
          <a:p>
            <a:pPr marL="0" indent="0">
              <a:buNone/>
            </a:pPr>
            <a:r>
              <a:rPr lang="ru-RU" sz="3200" b="1" dirty="0" smtClean="0"/>
              <a:t> одна </a:t>
            </a:r>
            <a:r>
              <a:rPr lang="ru-RU" sz="3200" b="1" dirty="0"/>
              <a:t>двадцать четвертая суток,</a:t>
            </a:r>
          </a:p>
          <a:p>
            <a:pPr marL="0" indent="0">
              <a:buNone/>
            </a:pPr>
            <a:r>
              <a:rPr lang="ru-RU" sz="3200" b="1" dirty="0" smtClean="0"/>
              <a:t> одна </a:t>
            </a:r>
            <a:r>
              <a:rPr lang="ru-RU" sz="3200" b="1" dirty="0"/>
              <a:t>вторая огорода,</a:t>
            </a:r>
          </a:p>
          <a:p>
            <a:pPr marL="0" indent="0">
              <a:buNone/>
            </a:pPr>
            <a:r>
              <a:rPr lang="ru-RU" sz="3200" b="1" dirty="0" smtClean="0"/>
              <a:t> одна </a:t>
            </a:r>
            <a:r>
              <a:rPr lang="ru-RU" sz="3200" b="1" dirty="0"/>
              <a:t>четвертая арбуза,</a:t>
            </a:r>
          </a:p>
          <a:p>
            <a:pPr marL="0" indent="0">
              <a:buNone/>
            </a:pPr>
            <a:r>
              <a:rPr lang="ru-RU" sz="3200" b="1" dirty="0" smtClean="0"/>
              <a:t> одна </a:t>
            </a:r>
            <a:r>
              <a:rPr lang="ru-RU" sz="3200" b="1" dirty="0"/>
              <a:t>третья круга.</a:t>
            </a:r>
          </a:p>
        </p:txBody>
      </p:sp>
    </p:spTree>
    <p:extLst>
      <p:ext uri="{BB962C8B-B14F-4D97-AF65-F5344CB8AC3E}">
        <p14:creationId xmlns:p14="http://schemas.microsoft.com/office/powerpoint/2010/main" val="136449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Математика 5 класс учебник Виленкин, Жохов 2 часть, задание 5.4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45" y="279457"/>
            <a:ext cx="8563925" cy="651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766629" y="934108"/>
            <a:ext cx="34253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1) </a:t>
            </a:r>
            <a:endParaRPr lang="ru-RU" b="1" dirty="0" smtClean="0"/>
          </a:p>
          <a:p>
            <a:r>
              <a:rPr lang="ru-RU" b="1" dirty="0" smtClean="0"/>
              <a:t>в</a:t>
            </a:r>
            <a:r>
              <a:rPr lang="ru-RU" b="1" dirty="0"/>
              <a:t>)  </a:t>
            </a:r>
            <a:r>
              <a:rPr lang="ru-RU" b="1" dirty="0" smtClean="0"/>
              <a:t>одна третья </a:t>
            </a:r>
            <a:r>
              <a:rPr lang="ru-RU" b="1" dirty="0"/>
              <a:t>часть,</a:t>
            </a:r>
          </a:p>
          <a:p>
            <a:endParaRPr lang="ru-RU" b="1" dirty="0"/>
          </a:p>
          <a:p>
            <a:r>
              <a:rPr lang="ru-RU" b="1" dirty="0" smtClean="0"/>
              <a:t>е</a:t>
            </a:r>
            <a:r>
              <a:rPr lang="ru-RU" b="1" dirty="0"/>
              <a:t>)  </a:t>
            </a:r>
            <a:r>
              <a:rPr lang="ru-RU" b="1" dirty="0" smtClean="0"/>
              <a:t>пять восьмых частей</a:t>
            </a:r>
            <a:r>
              <a:rPr lang="ru-RU" b="1" dirty="0"/>
              <a:t>,</a:t>
            </a:r>
          </a:p>
          <a:p>
            <a:endParaRPr lang="ru-RU" b="1" dirty="0"/>
          </a:p>
          <a:p>
            <a:r>
              <a:rPr lang="ru-RU" b="1" dirty="0" smtClean="0"/>
              <a:t>к</a:t>
            </a:r>
            <a:r>
              <a:rPr lang="ru-RU" b="1" dirty="0"/>
              <a:t>)  </a:t>
            </a:r>
            <a:r>
              <a:rPr lang="ru-RU" b="1" dirty="0" smtClean="0"/>
              <a:t>пять пятых </a:t>
            </a:r>
            <a:r>
              <a:rPr lang="ru-RU" b="1" dirty="0"/>
              <a:t>или </a:t>
            </a:r>
            <a:r>
              <a:rPr lang="ru-RU" b="1" dirty="0" smtClean="0"/>
              <a:t>целый круг</a:t>
            </a:r>
            <a:r>
              <a:rPr lang="ru-RU" b="1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897257" y="0"/>
            <a:ext cx="17524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ea typeface="+mj-ea"/>
                <a:cs typeface="+mj-cs"/>
              </a:rPr>
              <a:t>№ </a:t>
            </a:r>
            <a:r>
              <a:rPr lang="ru-RU" sz="4000" b="1" dirty="0" smtClean="0">
                <a:solidFill>
                  <a:srgbClr val="002060"/>
                </a:solidFill>
                <a:ea typeface="+mj-ea"/>
                <a:cs typeface="+mj-cs"/>
              </a:rPr>
              <a:t>5.46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072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Математика 5 класс учебник Виленкин, Жохов 2 часть, задание 5.4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45" y="279457"/>
            <a:ext cx="8563925" cy="6514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723086" y="1161143"/>
            <a:ext cx="36430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2) </a:t>
            </a:r>
            <a:endParaRPr lang="ru-RU" b="1" dirty="0" smtClean="0"/>
          </a:p>
          <a:p>
            <a:r>
              <a:rPr lang="ru-RU" b="1" dirty="0" smtClean="0"/>
              <a:t>б</a:t>
            </a:r>
            <a:r>
              <a:rPr lang="ru-RU" b="1" dirty="0"/>
              <a:t>)  </a:t>
            </a:r>
            <a:r>
              <a:rPr lang="ru-RU" b="1" dirty="0" smtClean="0"/>
              <a:t>одна вторая часть</a:t>
            </a:r>
            <a:r>
              <a:rPr lang="ru-RU" b="1" dirty="0"/>
              <a:t>,</a:t>
            </a:r>
          </a:p>
          <a:p>
            <a:endParaRPr lang="ru-RU" b="1" dirty="0"/>
          </a:p>
          <a:p>
            <a:r>
              <a:rPr lang="ru-RU" b="1" dirty="0"/>
              <a:t>д)  </a:t>
            </a:r>
            <a:r>
              <a:rPr lang="ru-RU" b="1" dirty="0" smtClean="0"/>
              <a:t>четыре десятых </a:t>
            </a:r>
            <a:r>
              <a:rPr lang="ru-RU" b="1" dirty="0"/>
              <a:t>части,</a:t>
            </a:r>
          </a:p>
          <a:p>
            <a:endParaRPr lang="ru-RU" b="1" dirty="0"/>
          </a:p>
          <a:p>
            <a:r>
              <a:rPr lang="ru-RU" b="1" dirty="0"/>
              <a:t>л)  </a:t>
            </a:r>
            <a:r>
              <a:rPr lang="ru-RU" b="1" dirty="0" smtClean="0"/>
              <a:t>четыре восьмых части</a:t>
            </a:r>
            <a:r>
              <a:rPr lang="ru-RU" b="1" dirty="0"/>
              <a:t>,</a:t>
            </a:r>
          </a:p>
          <a:p>
            <a:endParaRPr lang="ru-RU" b="1" dirty="0"/>
          </a:p>
          <a:p>
            <a:r>
              <a:rPr lang="ru-RU" b="1" dirty="0"/>
              <a:t>м)  </a:t>
            </a:r>
            <a:r>
              <a:rPr lang="ru-RU" b="1" dirty="0" smtClean="0"/>
              <a:t>четыре восьмых </a:t>
            </a:r>
            <a:r>
              <a:rPr lang="ru-RU" b="1" dirty="0"/>
              <a:t>части,</a:t>
            </a:r>
          </a:p>
          <a:p>
            <a:endParaRPr lang="ru-RU" b="1" dirty="0"/>
          </a:p>
          <a:p>
            <a:r>
              <a:rPr lang="ru-RU" b="1" dirty="0"/>
              <a:t>н)  </a:t>
            </a:r>
            <a:r>
              <a:rPr lang="ru-RU" b="1" dirty="0" smtClean="0"/>
              <a:t>восемьдесят </a:t>
            </a:r>
            <a:r>
              <a:rPr lang="ru-RU" b="1" dirty="0"/>
              <a:t>две </a:t>
            </a:r>
            <a:r>
              <a:rPr lang="ru-RU" b="1" dirty="0" smtClean="0"/>
              <a:t>сотых  </a:t>
            </a:r>
            <a:r>
              <a:rPr lang="ru-RU" b="1" dirty="0"/>
              <a:t>части.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49969" y="215742"/>
            <a:ext cx="17524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  <a:ea typeface="+mj-ea"/>
                <a:cs typeface="+mj-cs"/>
              </a:rPr>
              <a:t>№ </a:t>
            </a:r>
            <a:r>
              <a:rPr lang="ru-RU" sz="4000" b="1" dirty="0" smtClean="0">
                <a:solidFill>
                  <a:srgbClr val="002060"/>
                </a:solidFill>
                <a:ea typeface="+mj-ea"/>
                <a:cs typeface="+mj-cs"/>
              </a:rPr>
              <a:t>5.46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85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453</Words>
  <Application>Microsoft Office PowerPoint</Application>
  <PresentationFormat>Широкоэкранный</PresentationFormat>
  <Paragraphs>139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NunitoRegular</vt:lpstr>
      <vt:lpstr>Тема Office</vt:lpstr>
      <vt:lpstr>Урок 75(3)</vt:lpstr>
      <vt:lpstr> Проверка домашнего задания: </vt:lpstr>
      <vt:lpstr>№ 5.48</vt:lpstr>
      <vt:lpstr>№ 5.50 </vt:lpstr>
      <vt:lpstr>№ 5.55</vt:lpstr>
      <vt:lpstr>Решаем устно:</vt:lpstr>
      <vt:lpstr>№ 5.45</vt:lpstr>
      <vt:lpstr>Презентация PowerPoint</vt:lpstr>
      <vt:lpstr>Презентация PowerPoint</vt:lpstr>
      <vt:lpstr>Презентация PowerPoint</vt:lpstr>
      <vt:lpstr>Презентация PowerPoint</vt:lpstr>
      <vt:lpstr>В классе:</vt:lpstr>
      <vt:lpstr>№ 5.57</vt:lpstr>
      <vt:lpstr>№ 5.58</vt:lpstr>
      <vt:lpstr>№ 5.59</vt:lpstr>
      <vt:lpstr>№ 5.60</vt:lpstr>
      <vt:lpstr>№ 5.66</vt:lpstr>
      <vt:lpstr>Дома :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</dc:title>
  <dc:creator>1</dc:creator>
  <cp:lastModifiedBy>1</cp:lastModifiedBy>
  <cp:revision>59</cp:revision>
  <dcterms:created xsi:type="dcterms:W3CDTF">2023-12-26T12:12:59Z</dcterms:created>
  <dcterms:modified xsi:type="dcterms:W3CDTF">2024-01-04T08:58:50Z</dcterms:modified>
</cp:coreProperties>
</file>