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8" r:id="rId3"/>
    <p:sldId id="329" r:id="rId4"/>
    <p:sldId id="330" r:id="rId5"/>
    <p:sldId id="331" r:id="rId6"/>
    <p:sldId id="269" r:id="rId7"/>
    <p:sldId id="319" r:id="rId8"/>
    <p:sldId id="320" r:id="rId9"/>
    <p:sldId id="322" r:id="rId10"/>
    <p:sldId id="321" r:id="rId11"/>
    <p:sldId id="292" r:id="rId12"/>
    <p:sldId id="318" r:id="rId13"/>
    <p:sldId id="325" r:id="rId14"/>
    <p:sldId id="326" r:id="rId15"/>
    <p:sldId id="327" r:id="rId16"/>
    <p:sldId id="328" r:id="rId17"/>
    <p:sldId id="284" r:id="rId18"/>
    <p:sldId id="335" r:id="rId19"/>
    <p:sldId id="333" r:id="rId20"/>
    <p:sldId id="33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3455" autoAdjust="0"/>
  </p:normalViewPr>
  <p:slideViewPr>
    <p:cSldViewPr snapToGrid="0" showGuides="1">
      <p:cViewPr varScale="1">
        <p:scale>
          <a:sx n="65" d="100"/>
          <a:sy n="65" d="100"/>
        </p:scale>
        <p:origin x="312" y="84"/>
      </p:cViewPr>
      <p:guideLst>
        <p:guide orient="horz" pos="222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3BCDA-5CCA-4C96-BC7C-6EC8E7FFB223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3A881-14EF-4700-9B31-0FA159FB2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460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66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51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435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899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895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56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592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879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386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574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96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C45E4-2966-493D-A261-BD1259587936}" type="datetimeFigureOut">
              <a:rPr lang="ru-RU" smtClean="0"/>
              <a:t>04.01.2024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43D2F-9DCC-4800-8DC2-B54DDAC2E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024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>Урок </a:t>
            </a:r>
            <a:r>
              <a:rPr lang="ru-RU" b="1" dirty="0" smtClean="0">
                <a:latin typeface="+mn-lt"/>
              </a:rPr>
              <a:t>75(4)</a:t>
            </a:r>
            <a:endParaRPr lang="ru-RU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Математика 5 класс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5758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68300" y="185509"/>
                <a:ext cx="11455399" cy="5983061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Как и натуральные числа, </a:t>
                </a:r>
                <a:r>
                  <a:rPr lang="ru-RU" b="1" dirty="0" smtClean="0"/>
                  <a:t>дроби можно изображать на координатной прямой.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На рисунке изображены дроби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1 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b="1" dirty="0" smtClean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prstClr val="black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prstClr val="black"/>
                    </a:solidFill>
                  </a:rPr>
                  <a:t>,</a:t>
                </a:r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b="1" dirty="0" smtClean="0">
                    <a:solidFill>
                      <a:prstClr val="black"/>
                    </a:solidFill>
                  </a:rPr>
                  <a:t>,</a:t>
                </a:r>
                <a:r>
                  <a:rPr lang="ru-RU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prstClr val="black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6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prstClr val="black"/>
                    </a:solidFill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7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  <m:r>
                      <a:rPr lang="ru-RU" b="1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ru-RU" b="1" dirty="0" smtClean="0">
                  <a:solidFill>
                    <a:prstClr val="black"/>
                  </a:solidFill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Отрезок </a:t>
                </a:r>
                <a:r>
                  <a:rPr lang="ru-RU" b="1" dirty="0" smtClean="0"/>
                  <a:t>ОМ</a:t>
                </a:r>
                <a:r>
                  <a:rPr lang="ru-RU" dirty="0" smtClean="0"/>
                  <a:t> равен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dirty="0" smtClean="0"/>
                  <a:t> единичного отрезка </a:t>
                </a:r>
                <a:r>
                  <a:rPr lang="ru-RU" b="1" dirty="0" smtClean="0"/>
                  <a:t>ОЕ</a:t>
                </a:r>
                <a:r>
                  <a:rPr lang="ru-RU" dirty="0" smtClean="0"/>
                  <a:t>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Точка </a:t>
                </a:r>
                <a:r>
                  <a:rPr lang="ru-RU" b="1" dirty="0" smtClean="0"/>
                  <a:t>К</a:t>
                </a:r>
                <a:r>
                  <a:rPr lang="ru-RU" dirty="0" smtClean="0"/>
                  <a:t> изображает число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dirty="0" smtClean="0"/>
                  <a:t>. 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ru-RU" dirty="0" smtClean="0"/>
                  <a:t>Число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  <m:r>
                      <a:rPr lang="ru-RU" b="0" i="0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является </m:t>
                    </m:r>
                  </m:oMath>
                </a14:m>
                <a:r>
                  <a:rPr lang="ru-RU" b="1" dirty="0" smtClean="0"/>
                  <a:t>координатой </a:t>
                </a:r>
                <a:r>
                  <a:rPr lang="ru-RU" dirty="0" smtClean="0"/>
                  <a:t>точки </a:t>
                </a:r>
                <a:r>
                  <a:rPr lang="ru-RU" b="1" dirty="0" smtClean="0"/>
                  <a:t>К, </a:t>
                </a:r>
                <a:r>
                  <a:rPr lang="ru-RU" dirty="0" smtClean="0"/>
                  <a:t>и пишут: </a:t>
                </a:r>
                <a:r>
                  <a:rPr lang="ru-RU" b="1" dirty="0" smtClean="0"/>
                  <a:t>К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5 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b="1" dirty="0" smtClean="0"/>
                  <a:t>).</a:t>
                </a:r>
                <a:endParaRPr lang="ru-RU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8300" y="185509"/>
                <a:ext cx="11455399" cy="5983061"/>
              </a:xfrm>
              <a:blipFill>
                <a:blip r:embed="rId2"/>
                <a:stretch>
                  <a:fillRect l="-1064" t="-9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image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24" t="11943" r="26315" b="20596"/>
          <a:stretch/>
        </p:blipFill>
        <p:spPr bwMode="auto">
          <a:xfrm>
            <a:off x="2361128" y="4673599"/>
            <a:ext cx="7731001" cy="1784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039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В классе: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2243" y="1462768"/>
            <a:ext cx="9263743" cy="390751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№ </a:t>
            </a:r>
            <a:r>
              <a:rPr lang="ru-RU" sz="4000" b="1" dirty="0" smtClean="0"/>
              <a:t>5.61; № 5.62; </a:t>
            </a:r>
            <a:endParaRPr lang="ru-RU" sz="4000" b="1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/>
              <a:t>№ </a:t>
            </a:r>
            <a:r>
              <a:rPr lang="ru-RU" sz="4000" b="1" dirty="0" smtClean="0"/>
              <a:t>5.63; </a:t>
            </a:r>
            <a:r>
              <a:rPr lang="ru-RU" sz="4000" b="1" dirty="0" smtClean="0"/>
              <a:t>№ </a:t>
            </a:r>
            <a:r>
              <a:rPr lang="ru-RU" sz="4000" b="1" dirty="0" smtClean="0"/>
              <a:t>5.64; </a:t>
            </a:r>
            <a:r>
              <a:rPr lang="ru-RU" sz="4000" b="1" dirty="0" smtClean="0"/>
              <a:t>№ </a:t>
            </a:r>
            <a:r>
              <a:rPr lang="ru-RU" sz="4000" b="1" dirty="0" smtClean="0"/>
              <a:t>5.65; № 5.66</a:t>
            </a:r>
            <a:endParaRPr lang="ru-RU" sz="4000" b="1" dirty="0" smtClean="0"/>
          </a:p>
          <a:p>
            <a:pPr marL="0" lvl="0" indent="0">
              <a:lnSpc>
                <a:spcPct val="150000"/>
              </a:lnSpc>
              <a:buNone/>
            </a:pPr>
            <a:endParaRPr lang="ru-RU" sz="4000" b="1" dirty="0">
              <a:solidFill>
                <a:prstClr val="black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185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5.61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09511"/>
                <a:ext cx="10515600" cy="43513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b="1" dirty="0" smtClean="0"/>
                  <a:t>Всего воды – ?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6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часть </a:t>
                </a:r>
                <a:r>
                  <a:rPr lang="ru-RU" b="1" dirty="0"/>
                  <a:t>воды – 30 л.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 smtClean="0"/>
                  <a:t> 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30 · 6 = 180 (л).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Ответ: 180 литров воды в бочке.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09511"/>
                <a:ext cx="10515600" cy="4351338"/>
              </a:xfrm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9143" y="526835"/>
            <a:ext cx="3860800" cy="4698308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1103428" y="537029"/>
            <a:ext cx="0" cy="42962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0972800" y="537029"/>
            <a:ext cx="2757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0980057" y="1255486"/>
            <a:ext cx="2757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980057" y="1995715"/>
            <a:ext cx="2757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0980058" y="2706914"/>
            <a:ext cx="2757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0951029" y="3536950"/>
            <a:ext cx="2757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0965543" y="4143829"/>
            <a:ext cx="2757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0980058" y="4840515"/>
            <a:ext cx="27577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1103429" y="4180115"/>
            <a:ext cx="0" cy="65314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1186384" y="4270475"/>
            <a:ext cx="8210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30 л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Прямоугольник 22"/>
              <p:cNvSpPr/>
              <p:nvPr/>
            </p:nvSpPr>
            <p:spPr>
              <a:xfrm>
                <a:off x="10501476" y="4130955"/>
                <a:ext cx="409086" cy="775533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ru-RU" sz="2400" b="1" dirty="0">
                              <a:solidFill>
                                <a:prstClr val="black"/>
                              </a:solidFill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ru-RU" sz="2400" b="1" dirty="0">
                              <a:solidFill>
                                <a:prstClr val="black"/>
                              </a:solidFill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01476" y="4130955"/>
                <a:ext cx="409086" cy="7755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Прямоугольник 23"/>
          <p:cNvSpPr/>
          <p:nvPr/>
        </p:nvSpPr>
        <p:spPr>
          <a:xfrm>
            <a:off x="9098940" y="2467429"/>
            <a:ext cx="351378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55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714" y="147411"/>
            <a:ext cx="2137229" cy="57830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5.53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770743" y="1988457"/>
            <a:ext cx="7199086" cy="145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22171" y="1886857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977086" y="1879600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940628" y="1879600"/>
            <a:ext cx="0" cy="2467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666343" y="1865086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77543" y="1879600"/>
            <a:ext cx="0" cy="2467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096000" y="1879599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843485" y="1879600"/>
            <a:ext cx="0" cy="2467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525656" y="1879600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265886" y="1865086"/>
            <a:ext cx="0" cy="2467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авая фигурная скобка 17"/>
          <p:cNvSpPr/>
          <p:nvPr/>
        </p:nvSpPr>
        <p:spPr>
          <a:xfrm rot="5400000">
            <a:off x="5246915" y="-1197427"/>
            <a:ext cx="261253" cy="7242630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649770" y="2032001"/>
            <a:ext cx="144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Весь путь</a:t>
            </a:r>
            <a:endParaRPr lang="ru-RU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051370" y="2793162"/>
            <a:ext cx="76815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2400" b="1" dirty="0"/>
              <a:t>?</a:t>
            </a:r>
            <a:r>
              <a:rPr lang="ru-RU" sz="2400" b="1" dirty="0" smtClean="0"/>
              <a:t> </a:t>
            </a:r>
            <a:r>
              <a:rPr lang="ru-RU" sz="2400" b="1" dirty="0" smtClean="0"/>
              <a:t>км</a:t>
            </a:r>
            <a:endParaRPr lang="ru-RU" sz="2400" b="1" dirty="0"/>
          </a:p>
        </p:txBody>
      </p:sp>
      <p:sp>
        <p:nvSpPr>
          <p:cNvPr id="21" name="Правая фигурная скобка 20"/>
          <p:cNvSpPr/>
          <p:nvPr/>
        </p:nvSpPr>
        <p:spPr>
          <a:xfrm rot="5400000" flipH="1">
            <a:off x="2917371" y="43543"/>
            <a:ext cx="638629" cy="2931886"/>
          </a:xfrm>
          <a:prstGeom prst="rightBrac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Прямоугольник 22"/>
              <p:cNvSpPr/>
              <p:nvPr/>
            </p:nvSpPr>
            <p:spPr>
              <a:xfrm>
                <a:off x="2155568" y="324340"/>
                <a:ext cx="2616935" cy="67396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>
                <a:spAutoFit/>
              </a:bodyPr>
              <a:lstStyle/>
              <a:p>
                <a:pPr lvl="0"/>
                <a:r>
                  <a:rPr lang="ru-RU" sz="2400" b="1" dirty="0">
                    <a:solidFill>
                      <a:prstClr val="black"/>
                    </a:solidFill>
                  </a:rPr>
                  <a:t>4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км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400" b="1" dirty="0" smtClean="0">
                    <a:solidFill>
                      <a:prstClr val="black"/>
                    </a:solidFill>
                  </a:rPr>
                  <a:t> всего </a:t>
                </a:r>
                <a:r>
                  <a:rPr lang="ru-RU" sz="2400" b="1" dirty="0" smtClean="0">
                    <a:solidFill>
                      <a:prstClr val="black"/>
                    </a:solidFill>
                  </a:rPr>
                  <a:t>пути</a:t>
                </a:r>
                <a:endParaRPr lang="ru-RU" sz="2400" b="1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568" y="324340"/>
                <a:ext cx="2616935" cy="673967"/>
              </a:xfrm>
              <a:prstGeom prst="rect">
                <a:avLst/>
              </a:prstGeom>
              <a:blipFill>
                <a:blip r:embed="rId2"/>
                <a:stretch>
                  <a:fillRect l="-3730" r="-2564" b="-81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Прямая соединительная линия 26"/>
          <p:cNvCxnSpPr/>
          <p:nvPr/>
        </p:nvCxnSpPr>
        <p:spPr>
          <a:xfrm>
            <a:off x="1799771" y="1998437"/>
            <a:ext cx="2917371" cy="453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496457" y="1857828"/>
            <a:ext cx="0" cy="2467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1770743" y="1857829"/>
            <a:ext cx="0" cy="24674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 descr="Математика 5 класс учебник Виленкин, Жохов 2 часть, задание 5.6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5934" y="2174595"/>
            <a:ext cx="2789323" cy="376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304800" y="3391808"/>
                <a:ext cx="11582400" cy="216200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ru-RU" sz="2800" b="1" dirty="0">
                    <a:solidFill>
                      <a:prstClr val="black"/>
                    </a:solidFill>
                  </a:rPr>
                  <a:t>1) 4 : 2 = 2 (км</a:t>
                </a:r>
                <a:r>
                  <a:rPr lang="ru-RU" sz="2800" b="1" dirty="0" smtClean="0">
                    <a:solidFill>
                      <a:prstClr val="black"/>
                    </a:solidFill>
                  </a:rPr>
                  <a:t>)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400" b="1" i="0" dirty="0" smtClean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400" b="1" dirty="0">
                            <a:solidFill>
                              <a:prstClr val="black"/>
                            </a:solidFill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prstClr val="black"/>
                    </a:solidFill>
                  </a:rPr>
                  <a:t> всего пути; </a:t>
                </a:r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ru-RU" sz="2800" b="1" dirty="0">
                    <a:solidFill>
                      <a:prstClr val="black"/>
                    </a:solidFill>
                  </a:rPr>
                  <a:t>2) 2 · 5 = 10 (км</a:t>
                </a:r>
                <a:r>
                  <a:rPr lang="ru-RU" sz="2800" b="1" dirty="0" smtClean="0">
                    <a:solidFill>
                      <a:prstClr val="black"/>
                    </a:solidFill>
                  </a:rPr>
                  <a:t>) – весь путь . </a:t>
                </a:r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ru-RU" sz="2800" b="1" dirty="0" smtClean="0">
                    <a:solidFill>
                      <a:prstClr val="black"/>
                    </a:solidFill>
                  </a:rPr>
                  <a:t>Ответ: 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10 км </a:t>
                </a:r>
                <a:r>
                  <a:rPr lang="ru-RU" sz="2800" b="1" dirty="0" smtClean="0">
                    <a:solidFill>
                      <a:prstClr val="black"/>
                    </a:solidFill>
                  </a:rPr>
                  <a:t>расстояние 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от станции до дачного </a:t>
                </a:r>
                <a:r>
                  <a:rPr lang="ru-RU" sz="2800" b="1" dirty="0" smtClean="0">
                    <a:solidFill>
                      <a:prstClr val="black"/>
                    </a:solidFill>
                  </a:rPr>
                  <a:t>посёлка.</a:t>
                </a:r>
              </a:p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ru-RU" sz="2800" dirty="0">
                    <a:solidFill>
                      <a:prstClr val="black"/>
                    </a:solidFill>
                  </a:rPr>
                  <a:t> </a:t>
                </a:r>
                <a:r>
                  <a:rPr lang="ru-RU" sz="2800" dirty="0" smtClean="0">
                    <a:solidFill>
                      <a:prstClr val="black"/>
                    </a:solidFill>
                  </a:rPr>
                  <a:t>            </a:t>
                </a:r>
                <a:endParaRPr lang="ru-RU" sz="2800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3391808"/>
                <a:ext cx="11582400" cy="2162002"/>
              </a:xfrm>
              <a:prstGeom prst="rect">
                <a:avLst/>
              </a:prstGeom>
              <a:blipFill>
                <a:blip r:embed="rId5"/>
                <a:stretch>
                  <a:fillRect l="-1053" t="-8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1248229" y="1378858"/>
            <a:ext cx="428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</a:t>
            </a:r>
            <a:endParaRPr lang="ru-RU" sz="3600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735211" y="1349607"/>
            <a:ext cx="407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prstClr val="black"/>
                </a:solidFill>
              </a:rPr>
              <a:t>З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799210" y="1320577"/>
            <a:ext cx="4972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prstClr val="black"/>
                </a:solidFill>
              </a:rPr>
              <a:t>О</a:t>
            </a:r>
            <a:endParaRPr lang="ru-RU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376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5.63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02771" y="1651454"/>
                <a:ext cx="9075058" cy="4351338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Невский проспект – ? км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Старо - Невский </a:t>
                </a:r>
                <a:r>
                  <a:rPr lang="ru-RU" b="1" dirty="0"/>
                  <a:t>проспект – 2 км – это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4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9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часть</a:t>
                </a:r>
                <a:r>
                  <a:rPr lang="ru-RU" b="1" dirty="0"/>
                  <a:t>.</a:t>
                </a:r>
              </a:p>
              <a:p>
                <a:pPr marL="0" indent="0">
                  <a:buNone/>
                </a:pPr>
                <a:r>
                  <a:rPr lang="ru-RU" b="1" u="sng" dirty="0" smtClean="0">
                    <a:solidFill>
                      <a:srgbClr val="7030A0"/>
                    </a:solidFill>
                  </a:rPr>
                  <a:t>1 способ</a:t>
                </a:r>
                <a:endParaRPr lang="ru-RU" b="1" u="sng" dirty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ru-RU" b="1" dirty="0"/>
                  <a:t>2 км = 2000 м.</a:t>
                </a:r>
              </a:p>
              <a:p>
                <a:pPr marL="0" indent="0">
                  <a:buNone/>
                </a:pPr>
                <a:r>
                  <a:rPr lang="ru-RU" b="1" dirty="0"/>
                  <a:t>1) 2000 : 4 = 500 (м) – составляет 1 </a:t>
                </a:r>
                <a:r>
                  <a:rPr lang="ru-RU" b="1" dirty="0" smtClean="0"/>
                  <a:t>часть Невского проспекта;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2) 500 ∙ 9 = 4500 (м) – 4 км 500 м – Невский проспект.</a:t>
                </a:r>
              </a:p>
              <a:p>
                <a:pPr marL="0" indent="0">
                  <a:buNone/>
                </a:pPr>
                <a:r>
                  <a:rPr lang="ru-RU" b="1" u="sng" dirty="0" smtClean="0">
                    <a:solidFill>
                      <a:srgbClr val="7030A0"/>
                    </a:solidFill>
                  </a:rPr>
                  <a:t>2 способ</a:t>
                </a:r>
                <a:endParaRPr lang="ru-RU" b="1" u="sng" dirty="0">
                  <a:solidFill>
                    <a:srgbClr val="7030A0"/>
                  </a:solidFill>
                </a:endParaRPr>
              </a:p>
              <a:p>
                <a:pPr marL="0" indent="0">
                  <a:buNone/>
                </a:pPr>
                <a:r>
                  <a:rPr lang="ru-RU" b="1" dirty="0" smtClean="0"/>
                  <a:t>2000 </a:t>
                </a:r>
                <a:r>
                  <a:rPr lang="ru-RU" b="1" dirty="0"/>
                  <a:t>: 4 · 9 = 500 · 9 = 4500 (м) = 4 км 500 м.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Ответ: 4 км 500 м.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2771" y="1651454"/>
                <a:ext cx="9075058" cy="4351338"/>
              </a:xfrm>
              <a:blipFill>
                <a:blip r:embed="rId2"/>
                <a:stretch>
                  <a:fillRect l="-1209" t="-35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19773" y="0"/>
            <a:ext cx="2627086" cy="684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24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5.64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Гоголевский бульвар – ? м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Яузский бульвар – 400 м –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/>
                          <m:t>15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b="1" dirty="0" smtClean="0"/>
                  <a:t>часть</a:t>
                </a:r>
                <a:r>
                  <a:rPr lang="ru-RU" b="1" dirty="0"/>
                  <a:t>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1) 400 : 8 = 50 (м) – составляет 1 часть;</a:t>
                </a:r>
              </a:p>
              <a:p>
                <a:pPr marL="0" indent="0">
                  <a:buNone/>
                </a:pPr>
                <a:r>
                  <a:rPr lang="ru-RU" b="1" dirty="0"/>
                  <a:t>2) 50 ∙ 15 = 750 (м) – Гоголевский бульвар.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:r>
                  <a:rPr lang="ru-RU" b="1" dirty="0" smtClean="0"/>
                  <a:t>   или </a:t>
                </a:r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:r>
                  <a:rPr lang="ru-RU" b="1" dirty="0" smtClean="0"/>
                  <a:t>   400 </a:t>
                </a:r>
                <a:r>
                  <a:rPr lang="ru-RU" b="1" dirty="0"/>
                  <a:t>: 8 · 15 = 50 · 15 = 750 (м).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Ответ: 750 метров протяжённость Гоголевского бульвара.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5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8792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5.65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64342"/>
                <a:ext cx="10515600" cy="5225143"/>
              </a:xfrm>
            </p:spPr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Тетрадь – ? листов.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Исписано – 10 листов –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9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часть</a:t>
                </a:r>
                <a:r>
                  <a:rPr lang="ru-RU" b="1" dirty="0"/>
                  <a:t>.</a:t>
                </a:r>
              </a:p>
              <a:p>
                <a:pPr marL="0" indent="0">
                  <a:buNone/>
                </a:pPr>
                <a:r>
                  <a:rPr lang="ru-RU" b="1" dirty="0"/>
                  <a:t>Осталось – </a:t>
                </a:r>
                <a:r>
                  <a:rPr lang="ru-RU" b="1" dirty="0" smtClean="0"/>
                  <a:t>? </a:t>
                </a:r>
                <a:r>
                  <a:rPr lang="ru-RU" b="1" dirty="0"/>
                  <a:t>л</a:t>
                </a:r>
                <a:r>
                  <a:rPr lang="ru-RU" b="1" dirty="0" smtClean="0"/>
                  <a:t>истов.</a:t>
                </a:r>
                <a:endParaRPr lang="ru-RU" b="1" dirty="0"/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1) 10 : 5 = 2 (листа) – составляет 1 </a:t>
                </a:r>
                <a:r>
                  <a:rPr lang="ru-RU" b="1" dirty="0" smtClean="0"/>
                  <a:t>часть всей тетради;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2) 2 ∙ 9 = 18 (листов) – вся тетрадь;</a:t>
                </a:r>
              </a:p>
              <a:p>
                <a:pPr marL="0" indent="0">
                  <a:buNone/>
                </a:pPr>
                <a:r>
                  <a:rPr lang="ru-RU" b="1" dirty="0"/>
                  <a:t>3) 18 – 10 = 8 (листов) – осталось.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 smtClean="0"/>
                  <a:t>или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10 : 5 · 9 – 10 = 2 · 9 – 10 = 18 – 10 = 8 (листов).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Ответ: 8 чистых листов.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64342"/>
                <a:ext cx="10515600" cy="5225143"/>
              </a:xfrm>
              <a:blipFill>
                <a:blip r:embed="rId2"/>
                <a:stretch>
                  <a:fillRect l="-1043" t="-29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71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Дома :</a:t>
            </a:r>
            <a:endParaRPr lang="ru-RU" sz="4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0173" y="1970767"/>
            <a:ext cx="9492342" cy="1338490"/>
          </a:xfrm>
        </p:spPr>
        <p:txBody>
          <a:bodyPr>
            <a:norm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ru-RU" sz="4000" b="1" dirty="0"/>
              <a:t>п</a:t>
            </a:r>
            <a:r>
              <a:rPr lang="ru-RU" sz="4000" b="1" dirty="0" smtClean="0"/>
              <a:t>. 26 </a:t>
            </a:r>
            <a:r>
              <a:rPr lang="ru-RU" sz="4000" b="1" dirty="0" smtClean="0"/>
              <a:t>(2-я </a:t>
            </a:r>
            <a:r>
              <a:rPr lang="ru-RU" sz="4000" b="1" dirty="0" smtClean="0"/>
              <a:t>часть); </a:t>
            </a:r>
            <a:r>
              <a:rPr lang="ru-RU" sz="4000" b="1" dirty="0" smtClean="0">
                <a:solidFill>
                  <a:prstClr val="black"/>
                </a:solidFill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</a:rPr>
              <a:t>5.86; </a:t>
            </a:r>
            <a:r>
              <a:rPr lang="ru-RU" sz="4000" b="1" dirty="0" smtClean="0">
                <a:solidFill>
                  <a:prstClr val="black"/>
                </a:solidFill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</a:rPr>
              <a:t>5.88; </a:t>
            </a:r>
            <a:r>
              <a:rPr lang="ru-RU" sz="4000" b="1" dirty="0" smtClean="0">
                <a:solidFill>
                  <a:prstClr val="black"/>
                </a:solidFill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</a:rPr>
              <a:t>5.89 </a:t>
            </a:r>
            <a:endParaRPr lang="ru-RU" sz="4000" b="1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6618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228" y="176441"/>
            <a:ext cx="1934029" cy="781504"/>
          </a:xfrm>
        </p:spPr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5.86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942" y="4876801"/>
            <a:ext cx="11800115" cy="14369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 3000  </a:t>
            </a:r>
            <a:r>
              <a:rPr lang="ru-RU" b="1" dirty="0"/>
              <a:t>: 5 · 4 = 600 </a:t>
            </a:r>
            <a:r>
              <a:rPr lang="ru-RU" b="1" dirty="0" smtClean="0"/>
              <a:t> </a:t>
            </a:r>
            <a:r>
              <a:rPr lang="ru-RU" b="1" dirty="0"/>
              <a:t>· 4 = 2400 м = 2 км 400 м – от усадьбы Тригорское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находится </a:t>
            </a:r>
            <a:r>
              <a:rPr lang="ru-RU" b="1" dirty="0"/>
              <a:t>Савкина горка.</a:t>
            </a:r>
          </a:p>
          <a:p>
            <a:pPr marL="0" indent="0">
              <a:buNone/>
            </a:pPr>
            <a:r>
              <a:rPr lang="ru-RU" b="1" dirty="0" smtClean="0"/>
              <a:t>Ответ</a:t>
            </a:r>
            <a:r>
              <a:rPr lang="ru-RU" b="1" dirty="0"/>
              <a:t>: </a:t>
            </a:r>
            <a:r>
              <a:rPr lang="ru-RU" b="1" dirty="0" smtClean="0"/>
              <a:t> </a:t>
            </a:r>
            <a:r>
              <a:rPr lang="ru-RU" b="1" dirty="0"/>
              <a:t>2 км 400 </a:t>
            </a:r>
            <a:r>
              <a:rPr lang="ru-RU" b="1" dirty="0" smtClean="0"/>
              <a:t>м.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0287" y="894647"/>
            <a:ext cx="3738335" cy="36299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23314" y="3546929"/>
            <a:ext cx="2295821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2800" b="1" dirty="0">
                <a:solidFill>
                  <a:prstClr val="black"/>
                </a:solidFill>
              </a:rPr>
              <a:t>3 км = 3000 м</a:t>
            </a:r>
            <a:endParaRPr lang="ru-RU" sz="2800" b="1" dirty="0">
              <a:solidFill>
                <a:prstClr val="black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 flipV="1">
            <a:off x="6096001" y="1988457"/>
            <a:ext cx="3628570" cy="145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096000" y="1886857"/>
            <a:ext cx="0" cy="2177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688286" y="1879600"/>
            <a:ext cx="0" cy="2177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814457" y="1879600"/>
            <a:ext cx="0" cy="2177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525658" y="1879600"/>
            <a:ext cx="0" cy="2177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265886" y="1879600"/>
            <a:ext cx="0" cy="2177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8962572" y="1865086"/>
            <a:ext cx="0" cy="21771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38800" y="297542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431762" y="1538514"/>
            <a:ext cx="1664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М-У Мих.</a:t>
            </a:r>
            <a:endParaRPr lang="ru-RU" sz="28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9689340" y="1483734"/>
            <a:ext cx="13359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М-У </a:t>
            </a:r>
            <a:r>
              <a:rPr lang="ru-RU" sz="2800" b="1" dirty="0" smtClean="0">
                <a:solidFill>
                  <a:prstClr val="black"/>
                </a:solidFill>
              </a:rPr>
              <a:t>Тр.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662057" y="1440189"/>
            <a:ext cx="15136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Сав. гор.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28" name="Полилиния 27"/>
          <p:cNvSpPr/>
          <p:nvPr/>
        </p:nvSpPr>
        <p:spPr>
          <a:xfrm>
            <a:off x="6792686" y="1996235"/>
            <a:ext cx="2981314" cy="398622"/>
          </a:xfrm>
          <a:custGeom>
            <a:avLst/>
            <a:gdLst>
              <a:gd name="connsiteX0" fmla="*/ 0 w 2981314"/>
              <a:gd name="connsiteY0" fmla="*/ 6736 h 572882"/>
              <a:gd name="connsiteX1" fmla="*/ 1451428 w 2981314"/>
              <a:gd name="connsiteY1" fmla="*/ 572794 h 572882"/>
              <a:gd name="connsiteX2" fmla="*/ 2859314 w 2981314"/>
              <a:gd name="connsiteY2" fmla="*/ 50279 h 572882"/>
              <a:gd name="connsiteX3" fmla="*/ 2815771 w 2981314"/>
              <a:gd name="connsiteY3" fmla="*/ 50279 h 57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1314" h="572882">
                <a:moveTo>
                  <a:pt x="0" y="6736"/>
                </a:moveTo>
                <a:cubicBezTo>
                  <a:pt x="487438" y="286136"/>
                  <a:pt x="974876" y="565537"/>
                  <a:pt x="1451428" y="572794"/>
                </a:cubicBezTo>
                <a:cubicBezTo>
                  <a:pt x="1927980" y="580051"/>
                  <a:pt x="2631923" y="137365"/>
                  <a:pt x="2859314" y="50279"/>
                </a:cubicBezTo>
                <a:cubicBezTo>
                  <a:pt x="3086705" y="-36807"/>
                  <a:pt x="2951238" y="6736"/>
                  <a:pt x="2815771" y="50279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 flipV="1">
            <a:off x="6095999" y="1074057"/>
            <a:ext cx="3585029" cy="914920"/>
          </a:xfrm>
          <a:custGeom>
            <a:avLst/>
            <a:gdLst>
              <a:gd name="connsiteX0" fmla="*/ 0 w 2981314"/>
              <a:gd name="connsiteY0" fmla="*/ 6736 h 572882"/>
              <a:gd name="connsiteX1" fmla="*/ 1451428 w 2981314"/>
              <a:gd name="connsiteY1" fmla="*/ 572794 h 572882"/>
              <a:gd name="connsiteX2" fmla="*/ 2859314 w 2981314"/>
              <a:gd name="connsiteY2" fmla="*/ 50279 h 572882"/>
              <a:gd name="connsiteX3" fmla="*/ 2815771 w 2981314"/>
              <a:gd name="connsiteY3" fmla="*/ 50279 h 57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1314" h="572882">
                <a:moveTo>
                  <a:pt x="0" y="6736"/>
                </a:moveTo>
                <a:cubicBezTo>
                  <a:pt x="487438" y="286136"/>
                  <a:pt x="974876" y="565537"/>
                  <a:pt x="1451428" y="572794"/>
                </a:cubicBezTo>
                <a:cubicBezTo>
                  <a:pt x="1927980" y="580051"/>
                  <a:pt x="2631923" y="137365"/>
                  <a:pt x="2859314" y="50279"/>
                </a:cubicBezTo>
                <a:cubicBezTo>
                  <a:pt x="3086705" y="-36807"/>
                  <a:pt x="2951238" y="6736"/>
                  <a:pt x="2815771" y="50279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6821715" y="1971894"/>
            <a:ext cx="2859314" cy="3029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7514706" y="525790"/>
            <a:ext cx="965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3 км 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Прямоугольник 32"/>
              <p:cNvSpPr/>
              <p:nvPr/>
            </p:nvSpPr>
            <p:spPr>
              <a:xfrm>
                <a:off x="8073305" y="2446081"/>
                <a:ext cx="449162" cy="8888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ru-RU" sz="2800" b="1" i="0" dirty="0" smtClean="0">
                              <a:solidFill>
                                <a:prstClr val="black"/>
                              </a:solidFill>
                            </a:rPr>
                            <m:t>4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ru-RU" sz="2800" b="1" dirty="0">
                              <a:solidFill>
                                <a:prstClr val="black"/>
                              </a:solidFill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33" name="Прямоугольник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305" y="2446081"/>
                <a:ext cx="449162" cy="8888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96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5.88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600" y="21304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2 ч = 120 мин</a:t>
            </a:r>
          </a:p>
          <a:p>
            <a:pPr marL="0" indent="0">
              <a:buNone/>
            </a:pPr>
            <a:r>
              <a:rPr lang="ru-RU" b="1" dirty="0"/>
              <a:t>1) 120 : 3 = 40 (мин) – одна пятая часть концерта;</a:t>
            </a:r>
          </a:p>
          <a:p>
            <a:pPr marL="0" indent="0">
              <a:buNone/>
            </a:pPr>
            <a:r>
              <a:rPr lang="ru-RU" b="1" dirty="0"/>
              <a:t>2) 40 ∙ 5 = 200 (мин) = 3 ч 20 мин – весь концерт.</a:t>
            </a:r>
          </a:p>
          <a:p>
            <a:pPr marL="0" indent="0">
              <a:buNone/>
            </a:pPr>
            <a:r>
              <a:rPr lang="ru-RU" b="1" dirty="0" smtClean="0"/>
              <a:t>или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120 : 3 ∙ 5 = 200 (мин) = 3 ч 20 мин.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/>
              <a:t>Ответ: 3 ч 20 мин продолжался концерт.</a:t>
            </a:r>
          </a:p>
        </p:txBody>
      </p:sp>
      <p:pic>
        <p:nvPicPr>
          <p:cNvPr id="2050" name="Picture 2" descr="Математика 5 класс учебник Виленкин, Жохов 2 часть, задание 5.88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403" y="0"/>
            <a:ext cx="4973987" cy="213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7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4866" y="750772"/>
            <a:ext cx="10515600" cy="132552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Проверка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домашнего задания:</a:t>
            </a:r>
            <a:r>
              <a:rPr lang="ru-RU" b="1" dirty="0">
                <a:solidFill>
                  <a:srgbClr val="7030A0"/>
                </a:solidFill>
                <a:latin typeface="+mn-lt"/>
              </a:rPr>
              <a:t/>
            </a:r>
            <a:br>
              <a:rPr lang="ru-RU" b="1" dirty="0">
                <a:solidFill>
                  <a:srgbClr val="7030A0"/>
                </a:solidFill>
                <a:latin typeface="+mn-lt"/>
              </a:rPr>
            </a:br>
            <a:endParaRPr lang="ru-RU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4DDEDD-0E27-4E6A-8CBF-4CDD501ADF2E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72457" y="1922475"/>
            <a:ext cx="104938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1000"/>
              </a:spcBef>
            </a:pPr>
            <a:r>
              <a:rPr lang="ru-RU" sz="4000" b="1" dirty="0">
                <a:solidFill>
                  <a:prstClr val="black"/>
                </a:solidFill>
              </a:rPr>
              <a:t>п. 26 (1-я часть); № </a:t>
            </a:r>
            <a:r>
              <a:rPr lang="ru-RU" sz="4000" b="1" dirty="0" smtClean="0">
                <a:solidFill>
                  <a:prstClr val="black"/>
                </a:solidFill>
              </a:rPr>
              <a:t>5.84; </a:t>
            </a:r>
            <a:r>
              <a:rPr lang="ru-RU" sz="4000" b="1" dirty="0">
                <a:solidFill>
                  <a:prstClr val="black"/>
                </a:solidFill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</a:rPr>
              <a:t>5.85; </a:t>
            </a:r>
            <a:r>
              <a:rPr lang="ru-RU" sz="4000" b="1" dirty="0">
                <a:solidFill>
                  <a:prstClr val="black"/>
                </a:solidFill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</a:rPr>
              <a:t>5.87 </a:t>
            </a:r>
            <a:endParaRPr lang="ru-RU" sz="4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26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</a:rPr>
              <a:t>№ </a:t>
            </a:r>
            <a:r>
              <a:rPr lang="ru-RU" sz="4000" b="1" dirty="0" smtClean="0">
                <a:solidFill>
                  <a:prstClr val="black"/>
                </a:solidFill>
                <a:latin typeface="Calibri" panose="020F0502020204030204"/>
              </a:rPr>
              <a:t>5.89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47914" y="1956253"/>
                <a:ext cx="11354034" cy="435133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Всего – ? т</a:t>
                </a:r>
              </a:p>
              <a:p>
                <a:pPr marL="0" indent="0">
                  <a:buNone/>
                </a:pPr>
                <a:r>
                  <a:rPr lang="ru-RU" b="1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11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= </a:t>
                </a:r>
                <a:r>
                  <a:rPr lang="ru-RU" b="1" dirty="0"/>
                  <a:t>48 </a:t>
                </a:r>
                <a:r>
                  <a:rPr lang="ru-RU" b="1" dirty="0" smtClean="0"/>
                  <a:t>т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 smtClean="0"/>
                  <a:t>1</a:t>
                </a:r>
                <a:r>
                  <a:rPr lang="ru-RU" b="1" dirty="0"/>
                  <a:t>) 48 : 8 = 6 (т) – в одной части;</a:t>
                </a:r>
              </a:p>
              <a:p>
                <a:pPr marL="0" indent="0">
                  <a:buNone/>
                </a:pPr>
                <a:r>
                  <a:rPr lang="ru-RU" b="1" dirty="0"/>
                  <a:t>2) 6 ∙ 11 = 66 (т) – </a:t>
                </a:r>
                <a:r>
                  <a:rPr lang="ru-RU" b="1" dirty="0" smtClean="0"/>
                  <a:t>зерна было в </a:t>
                </a:r>
                <a:r>
                  <a:rPr lang="ru-RU" b="1" dirty="0"/>
                  <a:t>амбаре.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или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48 </a:t>
                </a:r>
                <a:r>
                  <a:rPr lang="ru-RU" b="1" dirty="0"/>
                  <a:t>: 8 ∙ 11 = 66 (т).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Ответ</a:t>
                </a:r>
                <a:r>
                  <a:rPr lang="ru-RU" b="1" dirty="0"/>
                  <a:t>: 66 т зерна.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7914" y="1956253"/>
                <a:ext cx="11354034" cy="4351338"/>
              </a:xfrm>
              <a:blipFill>
                <a:blip r:embed="rId2"/>
                <a:stretch>
                  <a:fillRect l="-1128" t="-2381" b="-21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3661" y="366032"/>
            <a:ext cx="6206678" cy="218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73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058" y="147411"/>
            <a:ext cx="10515600" cy="665389"/>
          </a:xfrm>
        </p:spPr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5.84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41086" y="856344"/>
                <a:ext cx="11509828" cy="5805714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Площадь квадрата – 36 см²;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квадрата </a:t>
                </a:r>
                <a:r>
                  <a:rPr lang="ru-RU" b="1" dirty="0"/>
                  <a:t>– </a:t>
                </a:r>
                <a:r>
                  <a:rPr lang="ru-RU" b="1" dirty="0" smtClean="0"/>
                  <a:t>?</a:t>
                </a:r>
                <a:r>
                  <a:rPr lang="ru-RU" b="1" dirty="0">
                    <a:solidFill>
                      <a:prstClr val="black"/>
                    </a:solidFill>
                  </a:rPr>
                  <a:t> см²</a:t>
                </a:r>
                <a:endParaRPr lang="ru-RU" b="1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квадрата </a:t>
                </a:r>
                <a:r>
                  <a:rPr lang="ru-RU" b="1" dirty="0"/>
                  <a:t>– </a:t>
                </a:r>
                <a:r>
                  <a:rPr lang="ru-RU" b="1" dirty="0" smtClean="0"/>
                  <a:t>?</a:t>
                </a:r>
                <a:r>
                  <a:rPr lang="ru-RU" b="1" dirty="0">
                    <a:solidFill>
                      <a:prstClr val="black"/>
                    </a:solidFill>
                  </a:rPr>
                  <a:t> см²</a:t>
                </a:r>
                <a:endParaRPr lang="ru-RU" b="1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ru-RU" b="1" dirty="0" smtClean="0"/>
                  <a:t>36 </a:t>
                </a:r>
                <a:r>
                  <a:rPr lang="ru-RU" b="1" dirty="0"/>
                  <a:t>см² = 3600 мм²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1</a:t>
                </a:r>
                <a:r>
                  <a:rPr lang="ru-RU" b="1" dirty="0"/>
                  <a:t>) 3600 : 8 ∙ 3 = 450 ∙ 3 = 1350 (мм²) – площадь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</m:oMath>
                </a14:m>
                <a:r>
                  <a:rPr lang="ru-RU" b="1" dirty="0" smtClean="0"/>
                  <a:t>  квадрата</a:t>
                </a:r>
                <a:r>
                  <a:rPr lang="ru-RU" b="1" dirty="0"/>
                  <a:t>;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2</a:t>
                </a:r>
                <a:r>
                  <a:rPr lang="ru-RU" b="1" dirty="0"/>
                  <a:t>) </a:t>
                </a:r>
                <a:r>
                  <a:rPr lang="ru-RU" b="1" dirty="0" smtClean="0"/>
                  <a:t>36 : 3 </a:t>
                </a:r>
                <a:r>
                  <a:rPr lang="ru-RU" b="1" dirty="0"/>
                  <a:t>· 1 </a:t>
                </a:r>
                <a:r>
                  <a:rPr lang="ru-RU" b="1" dirty="0" smtClean="0"/>
                  <a:t>= </a:t>
                </a:r>
                <a:r>
                  <a:rPr lang="ru-RU" b="1" dirty="0"/>
                  <a:t>12 (см²) – площадь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den>
                    </m:f>
                  </m:oMath>
                </a14:m>
                <a:r>
                  <a:rPr lang="ru-RU" b="1" dirty="0" smtClean="0"/>
                  <a:t>  квадрата</a:t>
                </a:r>
                <a:r>
                  <a:rPr lang="ru-RU" b="1" dirty="0"/>
                  <a:t>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Ответ: 1350 мм² </a:t>
                </a:r>
                <a:r>
                  <a:rPr lang="ru-RU" b="1" dirty="0" smtClean="0"/>
                  <a:t>, </a:t>
                </a:r>
                <a:r>
                  <a:rPr lang="ru-RU" b="1" dirty="0"/>
                  <a:t>12 </a:t>
                </a:r>
                <a:r>
                  <a:rPr lang="ru-RU" b="1" dirty="0" smtClean="0"/>
                  <a:t>см².</a:t>
                </a:r>
                <a:endParaRPr lang="ru-RU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1086" y="856344"/>
                <a:ext cx="11509828" cy="5805714"/>
              </a:xfrm>
              <a:blipFill>
                <a:blip r:embed="rId2"/>
                <a:stretch>
                  <a:fillRect l="-1112" t="-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269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5.85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ru-RU" b="1" dirty="0" smtClean="0"/>
                  <a:t>Всего капусты – 112 кг</a:t>
                </a:r>
              </a:p>
              <a:p>
                <a:pPr marL="0" indent="0">
                  <a:buNone/>
                </a:pPr>
                <a:r>
                  <a:rPr lang="ru-RU" b="1" dirty="0"/>
                  <a:t>Заквасили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b="1" dirty="0" smtClean="0"/>
                  <a:t>этой </a:t>
                </a:r>
                <a:r>
                  <a:rPr lang="ru-RU" b="1" dirty="0"/>
                  <a:t>капусты - ? кг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112 : 8 · 5 = 14 · 5 = 70 (кг) </a:t>
                </a:r>
                <a:r>
                  <a:rPr lang="ru-RU" b="1" dirty="0" smtClean="0"/>
                  <a:t>– капусты  </a:t>
                </a:r>
                <a:r>
                  <a:rPr lang="ru-RU" b="1" dirty="0"/>
                  <a:t>заквасили.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 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Ответ: 70 килограмм </a:t>
                </a:r>
                <a:r>
                  <a:rPr lang="ru-RU" b="1" dirty="0" smtClean="0"/>
                  <a:t>.</a:t>
                </a:r>
                <a:endParaRPr lang="ru-RU" b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255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60589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№ 5.87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99911"/>
                <a:ext cx="10515600" cy="563471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Всего – 400 м;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Для </a:t>
                </a:r>
                <a:r>
                  <a:rPr lang="ru-RU" b="1" dirty="0"/>
                  <a:t>артистов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8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b="1" dirty="0" smtClean="0"/>
                  <a:t>ткани </a:t>
                </a:r>
                <a:r>
                  <a:rPr lang="ru-RU" b="1" dirty="0"/>
                  <a:t>– </a:t>
                </a:r>
                <a:r>
                  <a:rPr lang="ru-RU" b="1" dirty="0" smtClean="0"/>
                  <a:t>? м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 smtClean="0"/>
                  <a:t>Для </a:t>
                </a:r>
                <a:r>
                  <a:rPr lang="ru-RU" b="1" dirty="0"/>
                  <a:t>ансамбля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2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5</m:t>
                        </m:r>
                      </m:den>
                    </m:f>
                  </m:oMath>
                </a14:m>
                <a:r>
                  <a:rPr lang="ru-RU" b="1" dirty="0" smtClean="0"/>
                  <a:t>  ткани </a:t>
                </a:r>
                <a:r>
                  <a:rPr lang="ru-RU" b="1" dirty="0"/>
                  <a:t>– </a:t>
                </a:r>
                <a:r>
                  <a:rPr lang="ru-RU" b="1" dirty="0" smtClean="0"/>
                  <a:t>? м</a:t>
                </a:r>
                <a:endParaRPr lang="ru-RU" b="1" dirty="0"/>
              </a:p>
              <a:p>
                <a:pPr marL="0" indent="0">
                  <a:buNone/>
                </a:pPr>
                <a:r>
                  <a:rPr lang="ru-RU" b="1" dirty="0" smtClean="0"/>
                  <a:t>Осталось </a:t>
                </a:r>
                <a:r>
                  <a:rPr lang="ru-RU" b="1" dirty="0"/>
                  <a:t>– ?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1</a:t>
                </a:r>
                <a:r>
                  <a:rPr lang="ru-RU" b="1" dirty="0"/>
                  <a:t>) 400 : 8 · 3 = 50 · 3 = 150 (м) – для артистов-участников;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2</a:t>
                </a:r>
                <a:r>
                  <a:rPr lang="ru-RU" b="1" dirty="0"/>
                  <a:t>) 400 : 5 · 2 = 80 · 2 = 160 (м) – для ансамбля;</a:t>
                </a:r>
              </a:p>
              <a:p>
                <a:pPr marL="0" indent="0">
                  <a:buNone/>
                </a:pPr>
                <a:r>
                  <a:rPr lang="ru-RU" b="1" dirty="0" smtClean="0"/>
                  <a:t>3</a:t>
                </a:r>
                <a:r>
                  <a:rPr lang="ru-RU" b="1" dirty="0"/>
                  <a:t>) 400 – 150 – 160 = 90 (м) – осталось.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Ответ: 90 метров атласа осталось.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99911"/>
                <a:ext cx="10515600" cy="5634718"/>
              </a:xfrm>
              <a:blipFill>
                <a:blip r:embed="rId2"/>
                <a:stretch>
                  <a:fillRect l="-1217" t="-17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405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6599" y="2228168"/>
            <a:ext cx="10990943" cy="3475945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Доли и дроби.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Изображение дробей на координатной прямой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8268" y="1449458"/>
            <a:ext cx="385509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Классная работа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709981" y="302829"/>
            <a:ext cx="224612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12. </a:t>
            </a:r>
            <a:r>
              <a:rPr lang="ru-RU" sz="4000" b="1" dirty="0" smtClean="0">
                <a:solidFill>
                  <a:prstClr val="black"/>
                </a:solidFill>
              </a:rPr>
              <a:t>01. 24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670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857" y="838654"/>
            <a:ext cx="10515600" cy="10046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Так как 1 м = 10 дм = 100 см, то</a:t>
            </a:r>
            <a:endParaRPr lang="ru-RU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2904335" y="2678277"/>
                <a:ext cx="2735044" cy="86504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3600" b="1" dirty="0" smtClean="0"/>
                  <a:t>1 дм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3200" b="1" i="0" dirty="0" smtClean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3200" b="1" i="0" dirty="0" smtClean="0">
                            <a:solidFill>
                              <a:prstClr val="black"/>
                            </a:solidFill>
                          </a:rPr>
                          <m:t>10</m:t>
                        </m:r>
                      </m:den>
                    </m:f>
                  </m:oMath>
                </a14:m>
                <a:r>
                  <a:rPr lang="ru-RU" sz="3600" b="1" dirty="0" smtClean="0"/>
                  <a:t> м,  </a:t>
                </a:r>
                <a:endParaRPr lang="ru-RU" sz="3600" b="1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4335" y="2678277"/>
                <a:ext cx="2735044" cy="865045"/>
              </a:xfrm>
              <a:prstGeom prst="rect">
                <a:avLst/>
              </a:prstGeom>
              <a:blipFill>
                <a:blip r:embed="rId2"/>
                <a:stretch>
                  <a:fillRect l="-6459" r="-6236" b="-154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6096000" y="2681069"/>
                <a:ext cx="2768707" cy="86504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ru-RU" sz="3600" b="1" dirty="0">
                    <a:solidFill>
                      <a:prstClr val="black"/>
                    </a:solidFill>
                  </a:rPr>
                  <a:t>1 см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ru-RU" sz="3200" b="1" i="0" dirty="0" smtClean="0">
                            <a:solidFill>
                              <a:prstClr val="black"/>
                            </a:solidFill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prstClr val="black"/>
                            </a:solidFill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36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600" b="1" dirty="0" smtClean="0">
                    <a:solidFill>
                      <a:prstClr val="black"/>
                    </a:solidFill>
                  </a:rPr>
                  <a:t>м. </a:t>
                </a:r>
                <a:endParaRPr lang="ru-RU" sz="36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681069"/>
                <a:ext cx="2768707" cy="865045"/>
              </a:xfrm>
              <a:prstGeom prst="rect">
                <a:avLst/>
              </a:prstGeom>
              <a:blipFill>
                <a:blip r:embed="rId3"/>
                <a:stretch>
                  <a:fillRect l="-6167" r="-6388" b="-154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3509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7228" y="1259569"/>
            <a:ext cx="5504543" cy="10046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Так как 1 кг = 1000 г, то</a:t>
            </a:r>
            <a:endParaRPr lang="ru-RU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6459910" y="1096221"/>
                <a:ext cx="2764924" cy="86504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3600" b="1" dirty="0" smtClean="0"/>
                  <a:t>1 г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3200" b="1" i="0" dirty="0" smtClean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3200" b="1" i="0" dirty="0" smtClean="0">
                            <a:solidFill>
                              <a:prstClr val="black"/>
                            </a:solidFill>
                          </a:rPr>
                          <m:t>1000</m:t>
                        </m:r>
                      </m:den>
                    </m:f>
                  </m:oMath>
                </a14:m>
                <a:r>
                  <a:rPr lang="ru-RU" sz="3600" b="1" dirty="0" smtClean="0"/>
                  <a:t> кг.  </a:t>
                </a:r>
                <a:endParaRPr lang="ru-RU" sz="3600" b="1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9910" y="1096221"/>
                <a:ext cx="2764924" cy="865045"/>
              </a:xfrm>
              <a:prstGeom prst="rect">
                <a:avLst/>
              </a:prstGeom>
              <a:blipFill>
                <a:blip r:embed="rId2"/>
                <a:stretch>
                  <a:fillRect l="-6402" r="-6181" b="-154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159907" y="4321184"/>
                <a:ext cx="2674836" cy="86504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ru-RU" sz="3600" b="1" dirty="0" smtClean="0">
                    <a:solidFill>
                      <a:prstClr val="black"/>
                    </a:solidFill>
                  </a:rPr>
                  <a:t>1 кг </a:t>
                </a:r>
                <a:r>
                  <a:rPr lang="ru-RU" sz="3600" b="1" dirty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ru-RU" sz="3200" b="1" i="0" dirty="0" smtClean="0">
                            <a:solidFill>
                              <a:prstClr val="black"/>
                            </a:solidFill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prstClr val="black"/>
                            </a:solidFill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ru-RU" sz="3200" b="1" i="0" dirty="0" smtClean="0">
                            <a:solidFill>
                              <a:prstClr val="black"/>
                            </a:solidFill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36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600" b="1" dirty="0" smtClean="0">
                    <a:solidFill>
                      <a:prstClr val="black"/>
                    </a:solidFill>
                  </a:rPr>
                  <a:t>т</a:t>
                </a:r>
                <a:r>
                  <a:rPr lang="ru-RU" sz="3600" b="1" dirty="0">
                    <a:solidFill>
                      <a:prstClr val="black"/>
                    </a:solidFill>
                  </a:rPr>
                  <a:t>,</a:t>
                </a:r>
                <a:r>
                  <a:rPr lang="ru-RU" sz="3600" b="1" dirty="0" smtClean="0">
                    <a:solidFill>
                      <a:prstClr val="black"/>
                    </a:solidFill>
                  </a:rPr>
                  <a:t> </a:t>
                </a:r>
                <a:endParaRPr lang="ru-RU" sz="36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9907" y="4321184"/>
                <a:ext cx="2674836" cy="865045"/>
              </a:xfrm>
              <a:prstGeom prst="rect">
                <a:avLst/>
              </a:prstGeom>
              <a:blipFill>
                <a:blip r:embed="rId3"/>
                <a:stretch>
                  <a:fillRect l="-6378" r="-2506" b="-154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Прямоугольник 1"/>
          <p:cNvSpPr/>
          <p:nvPr/>
        </p:nvSpPr>
        <p:spPr>
          <a:xfrm>
            <a:off x="1365239" y="3105834"/>
            <a:ext cx="64060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prstClr val="black"/>
                </a:solidFill>
              </a:rPr>
              <a:t>Так 1т = 1000 кг = 1 000 000 г, то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6076162" y="4313926"/>
                <a:ext cx="3258329" cy="865045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none">
                <a:spAutoFit/>
              </a:bodyPr>
              <a:lstStyle/>
              <a:p>
                <a:pPr lvl="0" algn="ctr"/>
                <a:r>
                  <a:rPr lang="ru-RU" sz="3600" b="1" dirty="0" smtClean="0">
                    <a:solidFill>
                      <a:prstClr val="black"/>
                    </a:solidFill>
                  </a:rPr>
                  <a:t>1 г </a:t>
                </a:r>
                <a:r>
                  <a:rPr lang="ru-RU" sz="3600" b="1" dirty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ru-RU" sz="3200" b="1" i="0" dirty="0" smtClean="0">
                            <a:solidFill>
                              <a:prstClr val="black"/>
                            </a:solidFill>
                          </a:rPr>
                          <m:t> 000 0</m:t>
                        </m:r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prstClr val="black"/>
                            </a:solidFill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ru-RU" sz="3200" b="1" i="0" dirty="0" smtClean="0">
                            <a:solidFill>
                              <a:prstClr val="black"/>
                            </a:solidFill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3600" b="1" dirty="0">
                    <a:solidFill>
                      <a:prstClr val="black"/>
                    </a:solidFill>
                  </a:rPr>
                  <a:t> </a:t>
                </a:r>
                <a:r>
                  <a:rPr lang="ru-RU" sz="3600" b="1" dirty="0" smtClean="0">
                    <a:solidFill>
                      <a:prstClr val="black"/>
                    </a:solidFill>
                  </a:rPr>
                  <a:t>т. </a:t>
                </a:r>
                <a:endParaRPr lang="ru-RU" sz="36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6162" y="4313926"/>
                <a:ext cx="3258329" cy="865045"/>
              </a:xfrm>
              <a:prstGeom prst="rect">
                <a:avLst/>
              </a:prstGeom>
              <a:blipFill>
                <a:blip r:embed="rId4"/>
                <a:stretch>
                  <a:fillRect l="-5431" r="-5243" b="-154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545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+mn-lt"/>
              </a:rPr>
              <a:t>№ 5.43(устно)</a:t>
            </a:r>
            <a:endParaRPr lang="ru-RU" sz="4000" b="1" dirty="0">
              <a:latin typeface="+mn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3153229" cy="435133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b="1" dirty="0" smtClean="0"/>
                  <a:t>а)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/>
                          <m:t>10</m:t>
                        </m:r>
                      </m:den>
                    </m:f>
                    <m:r>
                      <a:rPr lang="ru-RU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b="1" dirty="0" smtClean="0"/>
                  <a:t>м </a:t>
                </a:r>
                <a:r>
                  <a:rPr lang="ru-RU" b="1" dirty="0"/>
                  <a:t>= 1 дм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б) </a:t>
                </a:r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0</m:t>
                        </m:r>
                      </m:den>
                    </m:f>
                  </m:oMath>
                </a14:m>
                <a:r>
                  <a:rPr lang="ru-RU" b="1" dirty="0" smtClean="0"/>
                  <a:t> т </a:t>
                </a:r>
                <a:r>
                  <a:rPr lang="ru-RU" b="1" dirty="0"/>
                  <a:t>= 10 кг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 smtClean="0"/>
                  <a:t>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ru-RU" b="1" i="0" dirty="0" smtClean="0">
                            <a:solidFill>
                              <a:prstClr val="black"/>
                            </a:solidFill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0</m:t>
                        </m:r>
                      </m:den>
                    </m:f>
                  </m:oMath>
                </a14:m>
                <a:r>
                  <a:rPr lang="ru-RU" b="1" dirty="0" smtClean="0"/>
                  <a:t> руб</a:t>
                </a:r>
                <a:r>
                  <a:rPr lang="ru-RU" b="1" dirty="0"/>
                  <a:t>. = 1 коп.</a:t>
                </a:r>
              </a:p>
              <a:p>
                <a:pPr marL="0" indent="0">
                  <a:buNone/>
                </a:pPr>
                <a:endParaRPr lang="ru-RU" b="1" dirty="0"/>
              </a:p>
              <a:p>
                <a:pPr marL="0" indent="0">
                  <a:buNone/>
                </a:pPr>
                <a:r>
                  <a:rPr lang="ru-RU" b="1" dirty="0"/>
                  <a:t>г) </a:t>
                </a:r>
                <a:r>
                  <a:rPr lang="ru-RU" b="1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b="1" i="0" dirty="0" smtClean="0"/>
                          <m:t>24</m:t>
                        </m:r>
                      </m:den>
                    </m:f>
                  </m:oMath>
                </a14:m>
                <a:r>
                  <a:rPr lang="ru-RU" b="1" dirty="0" smtClean="0"/>
                  <a:t> сут</a:t>
                </a:r>
                <a:r>
                  <a:rPr lang="ru-RU" b="1" dirty="0"/>
                  <a:t>. = 1 час</a:t>
                </a:r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r>
                  <a:rPr lang="ru-RU" dirty="0" smtClean="0"/>
                  <a:t> 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3153229" cy="4351338"/>
              </a:xfrm>
              <a:blipFill>
                <a:blip r:embed="rId2"/>
                <a:stretch>
                  <a:fillRect l="-4062" r="-774" b="-37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6415314" y="1728236"/>
                <a:ext cx="4252686" cy="4475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ru-RU" sz="2800" b="1" dirty="0">
                    <a:solidFill>
                      <a:prstClr val="black"/>
                    </a:solidFill>
                  </a:rPr>
                  <a:t>д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) 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6</m:t>
                        </m:r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мин = 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1 секунда</a:t>
                </a:r>
              </a:p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ru-RU" sz="2800" b="1" dirty="0">
                    <a:solidFill>
                      <a:prstClr val="black"/>
                    </a:solidFill>
                  </a:rPr>
                  <a:t>е) 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 000 00</m:t>
                        </m:r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м² 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= 1 мм²</a:t>
                </a:r>
              </a:p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ru-RU" sz="2800" b="1" dirty="0">
                    <a:solidFill>
                      <a:prstClr val="black"/>
                    </a:solidFill>
                  </a:rPr>
                  <a:t>ж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00 000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м³ 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= 1 см³</a:t>
                </a:r>
              </a:p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endParaRPr lang="ru-RU" sz="2800" b="1" dirty="0">
                  <a:solidFill>
                    <a:prstClr val="black"/>
                  </a:solidFill>
                </a:endParaRPr>
              </a:p>
              <a:p>
                <a:pPr lvl="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ru-RU" sz="2800" b="1" dirty="0">
                    <a:solidFill>
                      <a:prstClr val="black"/>
                    </a:solidFill>
                  </a:rPr>
                  <a:t>з) 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ru-RU" sz="2800" b="1" dirty="0">
                            <a:solidFill>
                              <a:prstClr val="black"/>
                            </a:solidFill>
                          </a:rPr>
                          <m:t>0</m:t>
                        </m:r>
                      </m:den>
                    </m:f>
                  </m:oMath>
                </a14:m>
                <a:r>
                  <a:rPr lang="ru-RU" sz="2800" b="1" dirty="0">
                    <a:solidFill>
                      <a:prstClr val="black"/>
                    </a:solidFill>
                  </a:rPr>
                  <a:t> га </a:t>
                </a:r>
                <a:r>
                  <a:rPr lang="ru-RU" sz="2800" b="1" dirty="0">
                    <a:solidFill>
                      <a:prstClr val="black"/>
                    </a:solidFill>
                  </a:rPr>
                  <a:t>= 1 а</a:t>
                </a: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5314" y="1728236"/>
                <a:ext cx="4252686" cy="4475777"/>
              </a:xfrm>
              <a:prstGeom prst="rect">
                <a:avLst/>
              </a:prstGeom>
              <a:blipFill>
                <a:blip r:embed="rId3"/>
                <a:stretch>
                  <a:fillRect l="-2865" b="-9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305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378</Words>
  <Application>Microsoft Office PowerPoint</Application>
  <PresentationFormat>Широкоэкранный</PresentationFormat>
  <Paragraphs>154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Тема Office</vt:lpstr>
      <vt:lpstr>Урок 75(4)</vt:lpstr>
      <vt:lpstr> Проверка домашнего задания: </vt:lpstr>
      <vt:lpstr>№ 5.84</vt:lpstr>
      <vt:lpstr>№ 5.85</vt:lpstr>
      <vt:lpstr>№ 5.87</vt:lpstr>
      <vt:lpstr>Презентация PowerPoint</vt:lpstr>
      <vt:lpstr>Презентация PowerPoint</vt:lpstr>
      <vt:lpstr>Презентация PowerPoint</vt:lpstr>
      <vt:lpstr>№ 5.43(устно)</vt:lpstr>
      <vt:lpstr>Презентация PowerPoint</vt:lpstr>
      <vt:lpstr>В классе:</vt:lpstr>
      <vt:lpstr>№ 5.61</vt:lpstr>
      <vt:lpstr>№ 5.53</vt:lpstr>
      <vt:lpstr>№ 5.63</vt:lpstr>
      <vt:lpstr>№ 5.64</vt:lpstr>
      <vt:lpstr>№ 5.65</vt:lpstr>
      <vt:lpstr>Дома :</vt:lpstr>
      <vt:lpstr>№ 5.86</vt:lpstr>
      <vt:lpstr>№ 5.88</vt:lpstr>
      <vt:lpstr>№ 5.89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</dc:title>
  <dc:creator>1</dc:creator>
  <cp:lastModifiedBy>1</cp:lastModifiedBy>
  <cp:revision>77</cp:revision>
  <dcterms:created xsi:type="dcterms:W3CDTF">2023-12-26T12:12:59Z</dcterms:created>
  <dcterms:modified xsi:type="dcterms:W3CDTF">2024-01-04T09:10:02Z</dcterms:modified>
</cp:coreProperties>
</file>