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81" r:id="rId3"/>
    <p:sldId id="274" r:id="rId4"/>
    <p:sldId id="276" r:id="rId5"/>
    <p:sldId id="277" r:id="rId6"/>
    <p:sldId id="256" r:id="rId7"/>
    <p:sldId id="272" r:id="rId8"/>
    <p:sldId id="273" r:id="rId9"/>
    <p:sldId id="269" r:id="rId10"/>
    <p:sldId id="278" r:id="rId11"/>
    <p:sldId id="279" r:id="rId12"/>
    <p:sldId id="280" r:id="rId13"/>
    <p:sldId id="270" r:id="rId14"/>
    <p:sldId id="262" r:id="rId1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4FDDF"/>
    <a:srgbClr val="BFF1FD"/>
    <a:srgbClr val="D7FDFD"/>
    <a:srgbClr val="F9FEDE"/>
    <a:srgbClr val="FEE4D6"/>
    <a:srgbClr val="FAF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9" autoAdjust="0"/>
    <p:restoredTop sz="94532" autoAdjust="0"/>
  </p:normalViewPr>
  <p:slideViewPr>
    <p:cSldViewPr>
      <p:cViewPr varScale="1">
        <p:scale>
          <a:sx n="87" d="100"/>
          <a:sy n="87" d="100"/>
        </p:scale>
        <p:origin x="87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6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Урок 45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Алгебра 8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6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205979"/>
            <a:ext cx="1450504" cy="493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№ 607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879" y="1131590"/>
                <a:ext cx="9036242" cy="345638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200" b="1" dirty="0"/>
                  <a:t>а</a:t>
                </a:r>
                <a:r>
                  <a:rPr lang="ru-RU" sz="2200" b="1" dirty="0" smtClean="0"/>
                  <a:t>) х</a:t>
                </a: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/>
                  <a:t> – 6х – 2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=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2 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3 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х  + 3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– 3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–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2</a:t>
                </a:r>
                <a:r>
                  <a:rPr lang="ru-RU" sz="2200" b="1" dirty="0" smtClean="0"/>
                  <a:t> = (х - 3)</a:t>
                </a: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 - 11;</a:t>
                </a:r>
              </a:p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ru-RU" sz="22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б)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х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+ 5х + 20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+ 2 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srgbClr val="0000CC"/>
                            </a:solidFill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srgbClr val="0000CC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 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b="1" i="1" smtClean="0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200" b="1" i="1">
                                <a:solidFill>
                                  <a:srgbClr val="0000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200" b="1" i="1">
                                    <a:solidFill>
                                      <a:srgbClr val="0000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ru-RU" sz="2200" b="1" dirty="0">
                                    <a:solidFill>
                                      <a:srgbClr val="0000CC"/>
                                    </a:solidFill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ru-RU" sz="2200" b="1" dirty="0">
                                    <a:solidFill>
                                      <a:srgbClr val="0000CC"/>
                                    </a:solidFill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ru-RU" sz="2200" b="1">
                            <a:solidFill>
                              <a:srgbClr val="0000CC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sup>
                    </m:sSup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</a:rPr>
                  <a:t>-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ru-RU" sz="22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m:rPr>
                                    <m:nor/>
                                  </m:rPr>
                                  <a:rPr lang="ru-RU" sz="2200" b="1" dirty="0">
                                    <a:solidFill>
                                      <a:schemeClr val="tx1"/>
                                    </a:solidFill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ru-RU" sz="2200" b="1" dirty="0">
                                    <a:solidFill>
                                      <a:schemeClr val="tx1"/>
                                    </a:solidFill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m:rPr>
                            <m:nor/>
                          </m:rPr>
                          <a:rPr lang="ru-RU" sz="2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²</m:t>
                        </m:r>
                      </m:sup>
                    </m:sSup>
                  </m:oMath>
                </a14:m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+ 20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= (х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+ 2,5)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 + 17,5;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endParaRPr lang="ru-RU" sz="2200" b="1" dirty="0" smtClean="0">
                  <a:solidFill>
                    <a:prstClr val="black"/>
                  </a:solidFill>
                </a:endParaRPr>
              </a:p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ru-RU" sz="2200" b="1" dirty="0">
                    <a:solidFill>
                      <a:prstClr val="black"/>
                    </a:solidFill>
                  </a:rPr>
                  <a:t>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) 2х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4х + 10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2(х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2х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+ 5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) = 2(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– 2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1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  +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1</a:t>
                </a:r>
                <a:r>
                  <a:rPr lang="ru-RU" sz="2200" b="1" dirty="0" smtClean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1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+ 5)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=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2(х - 1)² + 8;</a:t>
                </a:r>
              </a:p>
              <a:p>
                <a:pPr marL="0" lvl="0" indent="0">
                  <a:lnSpc>
                    <a:spcPct val="150000"/>
                  </a:lnSpc>
                  <a:buNone/>
                </a:pPr>
                <a:r>
                  <a:rPr lang="ru-RU" sz="2200" b="1" dirty="0">
                    <a:solidFill>
                      <a:prstClr val="black"/>
                    </a:solidFill>
                  </a:rPr>
                  <a:t>д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</a:rPr>
                  <a:t>х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 + х  - 6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200" b="1" dirty="0">
                    <a:solidFill>
                      <a:prstClr val="black"/>
                    </a:solidFill>
                  </a:rPr>
                  <a:t>(х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+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2х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- 12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</a:rPr>
                  <a:t>(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</a:t>
                </a:r>
                <a:r>
                  <a:rPr lang="ru-RU" sz="22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 smtClean="0">
                    <a:solidFill>
                      <a:srgbClr val="0000CC"/>
                    </a:solidFill>
                  </a:rPr>
                  <a:t>+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2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1 </a:t>
                </a:r>
                <a:r>
                  <a:rPr lang="ru-RU" sz="2200" b="1" dirty="0">
                    <a:solidFill>
                      <a:srgbClr val="0000CC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∙ 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х  + 1</a:t>
                </a:r>
                <a:r>
                  <a:rPr lang="ru-RU" sz="2200" b="1" dirty="0">
                    <a:solidFill>
                      <a:srgbClr val="0000CC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srgbClr val="0000CC"/>
                    </a:solidFill>
                  </a:rPr>
                  <a:t> 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– 1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2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- 12</a:t>
                </a:r>
                <a:r>
                  <a:rPr lang="ru-RU" sz="2200" b="1" dirty="0" smtClean="0">
                    <a:solidFill>
                      <a:prstClr val="black"/>
                    </a:solidFill>
                  </a:rPr>
                  <a:t>)=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2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den>
                    </m:f>
                    <m:r>
                      <a:rPr lang="ru-RU" sz="2200" b="1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(х + </a:t>
                </a:r>
                <a:r>
                  <a:rPr lang="ru-RU" sz="2200" b="1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1)² 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-6,5</a:t>
                </a:r>
                <a:r>
                  <a:rPr lang="ru-RU" sz="22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;</a:t>
                </a:r>
                <a:endParaRPr lang="ru-RU" sz="22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lvl="0" indent="0">
                  <a:buNone/>
                </a:pPr>
                <a:endParaRPr lang="ru-RU" sz="2400" b="1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0" indent="0">
                  <a:buNone/>
                </a:pPr>
                <a:endParaRPr lang="ru-RU" sz="2400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879" y="1131590"/>
                <a:ext cx="9036242" cy="3456384"/>
              </a:xfrm>
              <a:blipFill>
                <a:blip r:embed="rId2"/>
                <a:stretch>
                  <a:fillRect l="-877" t="-1587" r="-2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2144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205979"/>
            <a:ext cx="1450504" cy="493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№ 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611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60" y="1131590"/>
            <a:ext cx="889248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2х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² - 4х + 6 = 2(</a:t>
            </a:r>
            <a:r>
              <a:rPr lang="ru-RU" sz="2400" b="1" dirty="0" smtClean="0">
                <a:solidFill>
                  <a:prstClr val="black"/>
                </a:solidFill>
              </a:rPr>
              <a:t>х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2х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 = 2 (</a:t>
            </a:r>
            <a:r>
              <a:rPr lang="ru-RU" sz="2400" b="1" dirty="0" smtClean="0">
                <a:solidFill>
                  <a:srgbClr val="0000CC"/>
                </a:solidFill>
              </a:rPr>
              <a:t>х</a:t>
            </a:r>
            <a:r>
              <a:rPr lang="ru-RU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 </a:t>
            </a:r>
            <a:r>
              <a:rPr lang="ru-RU" sz="24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u-RU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ru-RU" sz="2400" b="1" dirty="0" smtClean="0">
                <a:solidFill>
                  <a:srgbClr val="0000CC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∙ </a:t>
            </a:r>
            <a:r>
              <a:rPr lang="ru-RU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ru-RU" sz="2400" b="1" dirty="0" smtClean="0">
                <a:solidFill>
                  <a:srgbClr val="0000CC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∙ </a:t>
            </a:r>
            <a:r>
              <a:rPr lang="ru-RU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х </a:t>
            </a:r>
            <a:r>
              <a:rPr lang="ru-RU" sz="24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+ </a:t>
            </a:r>
            <a:r>
              <a:rPr lang="ru-RU" sz="2400" b="1" dirty="0" smtClean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1²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1² + 3</a:t>
            </a:r>
            <a:r>
              <a:rPr lang="ru-RU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 = 2(х - 1)² + 4;</a:t>
            </a:r>
          </a:p>
          <a:p>
            <a:pPr marL="0" indent="0">
              <a:buNone/>
            </a:pPr>
            <a:endParaRPr lang="ru-RU" sz="2400" b="1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2(х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1)²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&gt;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 при любом х ≠ 1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⇒ </a:t>
            </a:r>
            <a:r>
              <a:rPr lang="ru-RU" sz="24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2(х - 1)² +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принимает  </a:t>
            </a:r>
            <a:r>
              <a:rPr lang="ru-RU" sz="2400" b="1" u="sng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наименьшее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значение  при х = 1: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ru-RU" sz="24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∙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– 4 </a:t>
            </a:r>
            <a:r>
              <a:rPr lang="ru-RU" sz="24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∙ 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+ 6 = 4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Ответ: х = 1; наим. значение 4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4324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6296" y="205979"/>
            <a:ext cx="1450504" cy="493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№ 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613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3478"/>
            <a:ext cx="8568952" cy="502002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/>
              <a:t>Пусть х см – длина катета прямоугольного треугольника,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/>
              <a:t>(6 - х) см – длина второго катета,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/>
              <a:t>х</a:t>
            </a:r>
            <a:r>
              <a:rPr lang="ru-RU" sz="2000" b="1" dirty="0" smtClean="0"/>
              <a:t>(6 - х) см</a:t>
            </a:r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² - </a:t>
            </a:r>
            <a:r>
              <a:rPr lang="ru-RU" sz="2000" b="1" dirty="0">
                <a:latin typeface="Calibri" panose="020F0502020204030204" pitchFamily="34" charset="0"/>
                <a:cs typeface="Calibri" panose="020F0502020204030204" pitchFamily="34" charset="0"/>
              </a:rPr>
              <a:t>площадь прямоугольного </a:t>
            </a:r>
            <a:r>
              <a:rPr lang="ru-RU" sz="2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треугольника.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prstClr val="black"/>
                </a:solidFill>
              </a:rPr>
              <a:t>1) </a:t>
            </a:r>
            <a:r>
              <a:rPr lang="ru-RU" sz="2000" b="1" dirty="0" smtClean="0">
                <a:solidFill>
                  <a:prstClr val="black"/>
                </a:solidFill>
              </a:rPr>
              <a:t>х(6 </a:t>
            </a:r>
            <a:r>
              <a:rPr lang="ru-RU" sz="2000" b="1" dirty="0">
                <a:solidFill>
                  <a:prstClr val="black"/>
                </a:solidFill>
              </a:rPr>
              <a:t>- х</a:t>
            </a:r>
            <a:r>
              <a:rPr lang="ru-RU" sz="2000" b="1" dirty="0" smtClean="0">
                <a:solidFill>
                  <a:prstClr val="black"/>
                </a:solidFill>
              </a:rPr>
              <a:t>) = - х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000" b="1" dirty="0" smtClean="0">
                <a:solidFill>
                  <a:prstClr val="black"/>
                </a:solidFill>
              </a:rPr>
              <a:t> + 6х = - (</a:t>
            </a:r>
            <a:r>
              <a:rPr lang="ru-RU" sz="2000" b="1" dirty="0">
                <a:solidFill>
                  <a:prstClr val="black"/>
                </a:solidFill>
              </a:rPr>
              <a:t>х</a:t>
            </a:r>
            <a:r>
              <a:rPr lang="ru-RU" sz="2000" b="1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000" b="1" dirty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</a:rPr>
              <a:t>- </a:t>
            </a:r>
            <a:r>
              <a:rPr lang="ru-RU" sz="2000" b="1" dirty="0">
                <a:solidFill>
                  <a:prstClr val="black"/>
                </a:solidFill>
              </a:rPr>
              <a:t>6х </a:t>
            </a:r>
            <a:r>
              <a:rPr lang="ru-RU" sz="2000" b="1" dirty="0" smtClean="0">
                <a:solidFill>
                  <a:prstClr val="black"/>
                </a:solidFill>
              </a:rPr>
              <a:t>) = </a:t>
            </a:r>
            <a:r>
              <a:rPr lang="ru-RU" sz="2000" b="1" dirty="0">
                <a:solidFill>
                  <a:prstClr val="black"/>
                </a:solidFill>
              </a:rPr>
              <a:t>- (</a:t>
            </a:r>
            <a:r>
              <a:rPr lang="ru-RU" sz="2000" b="1" dirty="0">
                <a:solidFill>
                  <a:srgbClr val="0000CC"/>
                </a:solidFill>
              </a:rPr>
              <a:t>х</a:t>
            </a:r>
            <a:r>
              <a:rPr lang="ru-RU" sz="2000" b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000" b="1" dirty="0">
                <a:solidFill>
                  <a:srgbClr val="0000CC"/>
                </a:solidFill>
              </a:rPr>
              <a:t> - </a:t>
            </a:r>
            <a:r>
              <a:rPr lang="ru-RU" sz="2000" b="1" dirty="0" smtClean="0">
                <a:solidFill>
                  <a:srgbClr val="0000CC"/>
                </a:solidFill>
              </a:rPr>
              <a:t>6х + 9  </a:t>
            </a:r>
            <a:r>
              <a:rPr lang="ru-RU" sz="2000" b="1" dirty="0" smtClean="0">
                <a:solidFill>
                  <a:prstClr val="black"/>
                </a:solidFill>
              </a:rPr>
              <a:t>- 9) = - (х - 3)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000" b="1" dirty="0" smtClean="0">
                <a:solidFill>
                  <a:prstClr val="black"/>
                </a:solidFill>
              </a:rPr>
              <a:t> + 9.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prstClr val="black"/>
                </a:solidFill>
              </a:rPr>
              <a:t>2)  </a:t>
            </a:r>
            <a:r>
              <a:rPr lang="ru-RU" sz="2000" b="1" dirty="0" smtClean="0">
                <a:solidFill>
                  <a:prstClr val="black"/>
                </a:solidFill>
              </a:rPr>
              <a:t>– (</a:t>
            </a:r>
            <a:r>
              <a:rPr lang="ru-RU" sz="2000" b="1" dirty="0">
                <a:solidFill>
                  <a:prstClr val="black"/>
                </a:solidFill>
              </a:rPr>
              <a:t>х - </a:t>
            </a:r>
            <a:r>
              <a:rPr lang="ru-RU" sz="2000" b="1" dirty="0" smtClean="0">
                <a:solidFill>
                  <a:prstClr val="black"/>
                </a:solidFill>
              </a:rPr>
              <a:t>3)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 </a:t>
            </a: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 0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 любом х ≠ 3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  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⇒</a:t>
            </a:r>
            <a:r>
              <a:rPr lang="ru-RU" sz="2000" b="1" dirty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- (х - 3)² + 9 принимает  </a:t>
            </a:r>
            <a:r>
              <a:rPr lang="ru-RU" sz="2000" b="1" u="sng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наибольшее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значение  при х =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3.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 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Отсюда, площадь </a:t>
            </a:r>
            <a:r>
              <a:rPr lang="ru-RU" sz="2000" b="1" dirty="0">
                <a:solidFill>
                  <a:prstClr val="black"/>
                </a:solidFill>
              </a:rPr>
              <a:t>прямоугольного </a:t>
            </a:r>
            <a:r>
              <a:rPr lang="ru-RU" sz="2000" b="1" dirty="0" smtClean="0">
                <a:solidFill>
                  <a:prstClr val="black"/>
                </a:solidFill>
              </a:rPr>
              <a:t>треугольника будет </a:t>
            </a:r>
            <a:r>
              <a:rPr lang="en-US" sz="2000" b="1" dirty="0" smtClean="0">
                <a:solidFill>
                  <a:prstClr val="black"/>
                </a:solidFill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наибольшей, если </a:t>
            </a: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длина катетов:  3 см и 6 – 3 = 3 см, т.</a:t>
            </a: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е </a:t>
            </a: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треугольник равнобедренный.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3) S </a:t>
            </a:r>
            <a:r>
              <a:rPr lang="ru-RU" sz="2000" b="1" dirty="0" smtClean="0">
                <a:solidFill>
                  <a:prstClr val="black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= ½  3 3 = 4,5 см² </a:t>
            </a:r>
            <a:endParaRPr lang="ru-RU" sz="2000" b="1" dirty="0">
              <a:solidFill>
                <a:prstClr val="black"/>
              </a:solidFill>
              <a:latin typeface="Calibri" panose="020F0502020204030204" pitchFamily="34" charset="0"/>
              <a:ea typeface="Cambria Math" panose="02040503050406030204" pitchFamily="18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ru-RU" sz="2000" b="1" dirty="0" smtClean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ru-RU" sz="2000" b="1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7380312" y="1131590"/>
            <a:ext cx="1296144" cy="936104"/>
          </a:xfrm>
          <a:prstGeom prst="rt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32240" y="1347614"/>
            <a:ext cx="708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х см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452320" y="2158739"/>
            <a:ext cx="11929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</a:rPr>
              <a:t>(6 - х) см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61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Дома: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1947663"/>
          </a:xfrm>
        </p:spPr>
        <p:txBody>
          <a:bodyPr/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>
                <a:solidFill>
                  <a:prstClr val="black"/>
                </a:solidFill>
              </a:rPr>
              <a:t>п</a:t>
            </a:r>
            <a:r>
              <a:rPr lang="ru-RU" b="1" dirty="0" smtClean="0">
                <a:solidFill>
                  <a:prstClr val="black"/>
                </a:solidFill>
              </a:rPr>
              <a:t>. 24 (новый учебник); 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prstClr val="black"/>
                </a:solidFill>
              </a:rPr>
              <a:t>№ 608; </a:t>
            </a:r>
            <a:r>
              <a:rPr lang="ru-RU" b="1" dirty="0">
                <a:solidFill>
                  <a:prstClr val="black"/>
                </a:solidFill>
              </a:rPr>
              <a:t>№ </a:t>
            </a:r>
            <a:r>
              <a:rPr lang="ru-RU" b="1" dirty="0" smtClean="0">
                <a:solidFill>
                  <a:prstClr val="black"/>
                </a:solidFill>
              </a:rPr>
              <a:t>612</a:t>
            </a:r>
            <a:endParaRPr lang="ru-RU" b="1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84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539552" y="607666"/>
                <a:ext cx="8064896" cy="5959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58775">
                  <a:buFont typeface="Wingdings" pitchFamily="2" charset="2"/>
                  <a:buChar char="Ø"/>
                </a:pP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Квадратный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трёхчлен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ru-RU" sz="3200" b="1" i="1" smtClean="0">
                        <a:solidFill>
                          <a:srgbClr val="FF0000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ru-RU" sz="32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32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𝒃𝒙</m:t>
                    </m:r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3200" b="1" i="1">
                        <a:solidFill>
                          <a:srgbClr val="FF0000"/>
                        </a:solidFill>
                        <a:latin typeface="Cambria Math"/>
                      </a:rPr>
                      <m:t>𝒄</m:t>
                    </m:r>
                  </m:oMath>
                </a14:m>
                <a:r>
                  <a:rPr lang="ru-RU" sz="3200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.</a:t>
                </a:r>
                <a:endParaRPr lang="ru-RU" sz="3200" b="1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607666"/>
                <a:ext cx="8064896" cy="595932"/>
              </a:xfrm>
              <a:prstGeom prst="rect">
                <a:avLst/>
              </a:prstGeom>
              <a:blipFill rotWithShape="1">
                <a:blip r:embed="rId2"/>
                <a:stretch>
                  <a:fillRect l="-1362" t="-10309" b="-350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39552" y="1851670"/>
                <a:ext cx="8064896" cy="1446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358775">
                  <a:buFont typeface="Wingdings" pitchFamily="2" charset="2"/>
                  <a:buChar char="Ø"/>
                </a:pP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Чтобы найти </a:t>
                </a: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корни</a:t>
                </a:r>
                <a:r>
                  <a:rPr lang="en-US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квадратного 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трёхчлена</a:t>
                </a:r>
                <a:endParaRPr lang="en-US" sz="2800" i="1" dirty="0" smtClean="0">
                  <a:solidFill>
                    <a:schemeClr val="tx2">
                      <a:lumMod val="50000"/>
                    </a:schemeClr>
                  </a:solidFill>
                  <a:latin typeface="Cambria Math"/>
                </a:endParaRPr>
              </a:p>
              <a:p>
                <a:pPr marL="358775"/>
                <a14:m>
                  <m:oMath xmlns:m="http://schemas.openxmlformats.org/officeDocument/2006/math">
                    <m:r>
                      <a:rPr lang="ru-RU" sz="2800" i="1" smtClean="0">
                        <a:solidFill>
                          <a:srgbClr val="FF0000"/>
                        </a:solidFill>
                        <a:latin typeface="Cambria Math"/>
                      </a:rPr>
                      <m:t>𝑎</m:t>
                    </m:r>
                    <m:sSup>
                      <m:sSupPr>
                        <m:ctrlPr>
                          <a:rPr lang="ru-RU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ru-RU" sz="28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2800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2800" i="1">
                        <a:solidFill>
                          <a:srgbClr val="FF0000"/>
                        </a:solidFill>
                        <a:latin typeface="Cambria Math"/>
                      </a:rPr>
                      <m:t>𝑏𝑥</m:t>
                    </m:r>
                    <m:r>
                      <a:rPr lang="ru-RU" sz="2800" i="1">
                        <a:solidFill>
                          <a:srgbClr val="FF0000"/>
                        </a:solidFill>
                        <a:latin typeface="Cambria Math"/>
                      </a:rPr>
                      <m:t>+</m:t>
                    </m:r>
                    <m:r>
                      <a:rPr lang="ru-RU" sz="2800" i="1">
                        <a:solidFill>
                          <a:srgbClr val="FF0000"/>
                        </a:solidFill>
                        <a:latin typeface="Cambria Math"/>
                      </a:rPr>
                      <m:t>𝑐</m:t>
                    </m:r>
                  </m:oMath>
                </a14:m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, </a:t>
                </a:r>
                <a:r>
                  <a:rPr lang="ru-RU" sz="2800" u="sng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нужно </a:t>
                </a:r>
                <a:r>
                  <a:rPr lang="ru-RU" sz="2800" u="sng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решить</a:t>
                </a:r>
                <a:r>
                  <a:rPr lang="en-US" sz="2800" u="sng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800" u="sng" dirty="0" smtClean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квадратное </a:t>
                </a:r>
                <a:r>
                  <a:rPr lang="ru-RU" sz="2800" u="sng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уравнение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sz="2800" b="1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𝒃𝒙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+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𝒄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=</m:t>
                    </m:r>
                    <m:r>
                      <a:rPr lang="ru-RU" sz="2800" b="1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ru-RU" sz="2800" b="1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</a:t>
                </a:r>
                <a:r>
                  <a:rPr lang="ru-RU" sz="28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1851670"/>
                <a:ext cx="8064896" cy="1446550"/>
              </a:xfrm>
              <a:prstGeom prst="rect">
                <a:avLst/>
              </a:prstGeom>
              <a:blipFill rotWithShape="1">
                <a:blip r:embed="rId3"/>
                <a:stretch>
                  <a:fillRect l="-1362" t="-4641" b="-75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539552" y="3795886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indent="346075"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Выделение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квадрата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двучлена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98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Вопросы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31590"/>
            <a:ext cx="8229600" cy="2163687"/>
          </a:xfrm>
        </p:spPr>
        <p:txBody>
          <a:bodyPr>
            <a:no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b="1" dirty="0" smtClean="0"/>
              <a:t>Дайте определение многочлена.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b="1" dirty="0" smtClean="0"/>
              <a:t>Что  такое корень многочлена?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b="1" dirty="0" smtClean="0"/>
              <a:t>Как  найти корни многочлена?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b="1" dirty="0" smtClean="0"/>
              <a:t>Дайте определение квадратного трехчлена.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b="1" dirty="0" smtClean="0"/>
              <a:t>Сколько корней может иметь квадратный трехчлен?</a:t>
            </a:r>
          </a:p>
          <a:p>
            <a:pPr marL="0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9132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5526"/>
            <a:ext cx="8229600" cy="8572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Проверка домашнего задания: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2163687"/>
          </a:xfrm>
        </p:spPr>
        <p:txBody>
          <a:bodyPr/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>
                <a:solidFill>
                  <a:prstClr val="black"/>
                </a:solidFill>
              </a:rPr>
              <a:t>п</a:t>
            </a:r>
            <a:r>
              <a:rPr lang="ru-RU" b="1" dirty="0" smtClean="0">
                <a:solidFill>
                  <a:prstClr val="black"/>
                </a:solidFill>
              </a:rPr>
              <a:t>. 24 (новый учебник); 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prstClr val="black"/>
                </a:solidFill>
              </a:rPr>
              <a:t>№ </a:t>
            </a:r>
            <a:r>
              <a:rPr lang="ru-RU" b="1" dirty="0">
                <a:solidFill>
                  <a:prstClr val="black"/>
                </a:solidFill>
              </a:rPr>
              <a:t>602 </a:t>
            </a:r>
            <a:r>
              <a:rPr lang="ru-RU" b="1" dirty="0" smtClean="0">
                <a:solidFill>
                  <a:prstClr val="black"/>
                </a:solidFill>
              </a:rPr>
              <a:t>(б, </a:t>
            </a:r>
            <a:r>
              <a:rPr lang="ru-RU" b="1" dirty="0">
                <a:solidFill>
                  <a:prstClr val="black"/>
                </a:solidFill>
              </a:rPr>
              <a:t>г</a:t>
            </a:r>
            <a:r>
              <a:rPr lang="ru-RU" b="1" dirty="0" smtClean="0">
                <a:solidFill>
                  <a:prstClr val="black"/>
                </a:solidFill>
              </a:rPr>
              <a:t>, </a:t>
            </a:r>
            <a:r>
              <a:rPr lang="ru-RU" b="1" dirty="0">
                <a:solidFill>
                  <a:prstClr val="black"/>
                </a:solidFill>
              </a:rPr>
              <a:t>е</a:t>
            </a:r>
            <a:r>
              <a:rPr lang="ru-RU" b="1" dirty="0" smtClean="0">
                <a:solidFill>
                  <a:prstClr val="black"/>
                </a:solidFill>
              </a:rPr>
              <a:t>); </a:t>
            </a:r>
            <a:r>
              <a:rPr lang="ru-RU" b="1" dirty="0">
                <a:solidFill>
                  <a:prstClr val="black"/>
                </a:solidFill>
              </a:rPr>
              <a:t>№ 603 </a:t>
            </a:r>
            <a:r>
              <a:rPr lang="ru-RU" b="1" dirty="0" smtClean="0">
                <a:solidFill>
                  <a:prstClr val="black"/>
                </a:solidFill>
              </a:rPr>
              <a:t>(б, </a:t>
            </a:r>
            <a:r>
              <a:rPr lang="ru-RU" b="1" dirty="0">
                <a:solidFill>
                  <a:prstClr val="black"/>
                </a:solidFill>
              </a:rPr>
              <a:t>г</a:t>
            </a:r>
            <a:r>
              <a:rPr lang="ru-RU" b="1" dirty="0" smtClean="0">
                <a:solidFill>
                  <a:prstClr val="black"/>
                </a:solidFill>
              </a:rPr>
              <a:t>)</a:t>
            </a:r>
            <a:endParaRPr lang="ru-RU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95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205979"/>
            <a:ext cx="2818656" cy="49356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№ 602 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(б, </a:t>
            </a:r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г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, </a:t>
            </a:r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е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771550"/>
                <a:ext cx="3024336" cy="4104456"/>
              </a:xfrm>
            </p:spPr>
            <p:txBody>
              <a:bodyPr>
                <a:noAutofit/>
              </a:bodyPr>
              <a:lstStyle/>
              <a:p>
                <a:pPr marL="0" lvl="0" indent="0">
                  <a:lnSpc>
                    <a:spcPct val="160000"/>
                  </a:lnSpc>
                  <a:buNone/>
                </a:pPr>
                <a:r>
                  <a:rPr lang="ru-RU" sz="2000" b="1" dirty="0" smtClean="0"/>
                  <a:t>б) 9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-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9х + 2;</a:t>
                </a:r>
                <a:endParaRPr lang="ru-RU" sz="2000" b="1" dirty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60000"/>
                  </a:lnSpc>
                  <a:buNone/>
                </a:pPr>
                <a:r>
                  <a:rPr lang="ru-RU" sz="2000" b="1" dirty="0" smtClean="0"/>
                  <a:t>    9х</a:t>
                </a:r>
                <a:r>
                  <a:rPr lang="ru-RU" sz="2000" b="1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/>
                  <a:t> </a:t>
                </a:r>
                <a:r>
                  <a:rPr lang="ru-RU" sz="2000" b="1" dirty="0"/>
                  <a:t>-</a:t>
                </a:r>
                <a:r>
                  <a:rPr lang="ru-RU" sz="2000" b="1" dirty="0" smtClean="0"/>
                  <a:t> 9х + 2 = 0</a:t>
                </a:r>
              </a:p>
              <a:p>
                <a:pPr marL="0" indent="0">
                  <a:lnSpc>
                    <a:spcPct val="160000"/>
                  </a:lnSpc>
                  <a:buNone/>
                </a:pPr>
                <a:r>
                  <a:rPr lang="ru-RU" sz="2000" b="1" dirty="0"/>
                  <a:t> </a:t>
                </a:r>
                <a:r>
                  <a:rPr lang="ru-RU" sz="2000" b="1" dirty="0" smtClean="0"/>
                  <a:t>  </a:t>
                </a:r>
                <a:r>
                  <a:rPr lang="en-US" sz="2000" b="1" dirty="0" smtClean="0"/>
                  <a:t>D = </a:t>
                </a:r>
                <a:r>
                  <a:rPr lang="ru-RU" sz="2000" b="1" dirty="0" smtClean="0"/>
                  <a:t>8</a:t>
                </a:r>
                <a:r>
                  <a:rPr lang="en-US" sz="2000" b="1" dirty="0" smtClean="0"/>
                  <a:t>1 </a:t>
                </a:r>
                <a:r>
                  <a:rPr lang="ru-RU" sz="2000" b="1" dirty="0"/>
                  <a:t>-</a:t>
                </a:r>
                <a:r>
                  <a:rPr lang="en-US" sz="2000" b="1" dirty="0" smtClean="0"/>
                  <a:t> </a:t>
                </a:r>
                <a:r>
                  <a:rPr lang="ru-RU" sz="2000" b="1" dirty="0" smtClean="0"/>
                  <a:t>7</a:t>
                </a:r>
                <a:r>
                  <a:rPr lang="ru-RU" sz="2000" b="1" dirty="0"/>
                  <a:t>2</a:t>
                </a:r>
                <a:r>
                  <a:rPr lang="en-US" sz="2000" b="1" dirty="0" smtClean="0"/>
                  <a:t> = </a:t>
                </a:r>
                <a:r>
                  <a:rPr lang="ru-RU" sz="2000" b="1" dirty="0"/>
                  <a:t>9</a:t>
                </a:r>
                <a:endParaRPr lang="en-US" sz="2000" b="1" dirty="0" smtClean="0"/>
              </a:p>
              <a:p>
                <a:pPr marL="0" indent="0">
                  <a:lnSpc>
                    <a:spcPct val="160000"/>
                  </a:lnSpc>
                  <a:buNone/>
                </a:pPr>
                <a:r>
                  <a:rPr lang="en-US" sz="20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х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₁,₂</m:t>
                        </m:r>
                      </m:sub>
                    </m:sSub>
                  </m:oMath>
                </a14:m>
                <a:r>
                  <a:rPr lang="en-US" sz="2000" b="1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9 </m:t>
                        </m:r>
                        <m:r>
                          <a:rPr lang="en-US" sz="20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∓</m:t>
                        </m:r>
                        <m:rad>
                          <m:radPr>
                            <m:degHide m:val="on"/>
                            <m:ctrlPr>
                              <a:rPr lang="ru-RU" sz="20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ru-RU" sz="2000" b="1" i="0" dirty="0" smtClean="0">
                                <a:solidFill>
                                  <a:prstClr val="black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rPr>
                              <m:t>9</m:t>
                            </m:r>
                            <m:r>
                              <m:rPr>
                                <m:nor/>
                              </m:rPr>
                              <a:rPr lang="ru-RU" sz="2000" b="1" dirty="0">
                                <a:solidFill>
                                  <a:prstClr val="black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rPr>
                              <m:t> </m:t>
                            </m:r>
                          </m:e>
                        </m:rad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sz="2000" b="1" i="1" dirty="0" smtClean="0">
                    <a:latin typeface="Cambria Math" panose="02040503050406030204" pitchFamily="18" charset="0"/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9</m:t>
                        </m:r>
                        <m:r>
                          <a:rPr lang="ru-RU" sz="20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∓</m:t>
                        </m:r>
                        <m:r>
                          <m:rPr>
                            <m:nor/>
                          </m:rPr>
                          <a:rPr lang="en-US" sz="2000" b="1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18</m:t>
                        </m:r>
                      </m:den>
                    </m:f>
                  </m:oMath>
                </a14:m>
                <a:endParaRPr lang="en-US" sz="2000" b="1" i="1" dirty="0" smtClean="0">
                  <a:latin typeface="Cambria Math" panose="02040503050406030204" pitchFamily="18" charset="0"/>
                </a:endParaRPr>
              </a:p>
              <a:p>
                <a:pPr marL="0" lvl="0" indent="0">
                  <a:lnSpc>
                    <a:spcPct val="160000"/>
                  </a:lnSpc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х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₁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ru-RU" sz="2000" b="1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х</m:t>
                        </m:r>
                      </m:e>
                      <m:sub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rPr>
                          <m:t>₂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</a:p>
              <a:p>
                <a:pPr marL="0" lvl="0" indent="0">
                  <a:lnSpc>
                    <a:spcPct val="160000"/>
                  </a:lnSpc>
                  <a:buNone/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Ответ: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000" b="1" dirty="0" smtClean="0"/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endParaRPr lang="ru-RU" sz="2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771550"/>
                <a:ext cx="3024336" cy="4104456"/>
              </a:xfrm>
              <a:blipFill>
                <a:blip r:embed="rId2"/>
                <a:stretch>
                  <a:fillRect l="-2016" b="-59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140968" y="843558"/>
                <a:ext cx="2862064" cy="34237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г) -2х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- х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0,125;</a:t>
                </a:r>
                <a:endParaRPr lang="ru-RU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   -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2х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- х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–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0,125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= 0</a:t>
                </a: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  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D =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1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-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1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0</a:t>
                </a:r>
                <a:endParaRPr lang="en-US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   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х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=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–</m:t>
                        </m:r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 1</m:t>
                        </m:r>
                        <m:r>
                          <a:rPr lang="ru-RU" sz="2000" b="1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000" b="1" i="1" dirty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ru-RU" sz="2000" b="1" i="1" dirty="0" smtClean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 </a:t>
                </a:r>
                <a:endParaRPr lang="en-US" sz="2000" b="1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b="1" dirty="0">
                    <a:solidFill>
                      <a:prstClr val="black"/>
                    </a:solidFill>
                  </a:rPr>
                  <a:t>Ответ: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-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a:rPr lang="ru-RU" sz="2000" b="1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1" dirty="0">
                            <a:solidFill>
                              <a:prstClr val="black"/>
                            </a:solidFill>
                          </a:rPr>
                          <m:t>4</m:t>
                        </m:r>
                      </m:den>
                    </m:f>
                  </m:oMath>
                </a14:m>
                <a:endParaRPr lang="ru-RU" sz="2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0968" y="843558"/>
                <a:ext cx="2862064" cy="3423758"/>
              </a:xfrm>
              <a:prstGeom prst="rect">
                <a:avLst/>
              </a:prstGeom>
              <a:blipFill>
                <a:blip r:embed="rId3"/>
                <a:stretch>
                  <a:fillRect l="-21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6228184" y="843558"/>
                <a:ext cx="2718048" cy="33547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е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) - 0,3х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+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1,5х;</a:t>
                </a:r>
                <a:endParaRPr lang="ru-RU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  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- 0,3х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+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1,5х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= 0</a:t>
                </a: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-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0,3х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х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– 5)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en-US" sz="2000" b="1" dirty="0">
                    <a:solidFill>
                      <a:prstClr val="black"/>
                    </a:solidFill>
                  </a:rPr>
                  <a:t>=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0</a:t>
                </a:r>
                <a:endParaRPr lang="en-US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b="1" dirty="0" smtClean="0">
                    <a:solidFill>
                      <a:prstClr val="black"/>
                    </a:solidFill>
                  </a:rPr>
                  <a:t>   х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= 0 или х – 5 = 0</a:t>
                </a: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                     х = 5</a:t>
                </a:r>
                <a:r>
                  <a:rPr lang="en-US" sz="2000" b="1" dirty="0" smtClean="0">
                    <a:solidFill>
                      <a:prstClr val="black"/>
                    </a:solidFill>
                  </a:rPr>
                  <a:t> </a:t>
                </a:r>
                <a:endParaRPr lang="en-US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  <a:spcBef>
                    <a:spcPct val="20000"/>
                  </a:spcBef>
                </a:pP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b="1" dirty="0">
                    <a:solidFill>
                      <a:prstClr val="black"/>
                    </a:solidFill>
                  </a:rPr>
                  <a:t>Ответ: 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0; 5</a:t>
                </a:r>
                <a:endParaRPr lang="ru-RU" sz="2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843558"/>
                <a:ext cx="2718048" cy="3354765"/>
              </a:xfrm>
              <a:prstGeom prst="rect">
                <a:avLst/>
              </a:prstGeom>
              <a:blipFill>
                <a:blip r:embed="rId4"/>
                <a:stretch>
                  <a:fillRect l="-2466" b="-5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4834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660232" y="195486"/>
            <a:ext cx="2232248" cy="49356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№ 603 (б, </a:t>
            </a:r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>г</a:t>
            </a: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)</a:t>
            </a:r>
            <a:endParaRPr lang="ru-RU" dirty="0"/>
          </a:p>
        </p:txBody>
      </p:sp>
      <p:sp>
        <p:nvSpPr>
          <p:cNvPr id="8" name="Объект 2"/>
          <p:cNvSpPr>
            <a:spLocks noGrp="1"/>
          </p:cNvSpPr>
          <p:nvPr>
            <p:ph idx="1"/>
          </p:nvPr>
        </p:nvSpPr>
        <p:spPr>
          <a:xfrm>
            <a:off x="539552" y="411510"/>
            <a:ext cx="3312368" cy="4320480"/>
          </a:xfrm>
        </p:spPr>
        <p:txBody>
          <a:bodyPr>
            <a:normAutofit/>
          </a:bodyPr>
          <a:lstStyle/>
          <a:p>
            <a:pPr marL="0" lvl="0" indent="0">
              <a:lnSpc>
                <a:spcPct val="16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</a:rPr>
              <a:t>б) -2х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+ </a:t>
            </a:r>
            <a:r>
              <a:rPr lang="ru-RU" sz="2400" b="1" dirty="0" smtClean="0">
                <a:solidFill>
                  <a:prstClr val="black"/>
                </a:solidFill>
              </a:rPr>
              <a:t>12х </a:t>
            </a:r>
            <a:r>
              <a:rPr lang="ru-RU" sz="2400" b="1" dirty="0">
                <a:solidFill>
                  <a:prstClr val="black"/>
                </a:solidFill>
              </a:rPr>
              <a:t>– </a:t>
            </a:r>
            <a:r>
              <a:rPr lang="ru-RU" sz="2400" b="1" dirty="0" smtClean="0">
                <a:solidFill>
                  <a:prstClr val="black"/>
                </a:solidFill>
              </a:rPr>
              <a:t>18;</a:t>
            </a:r>
            <a:endParaRPr lang="ru-RU" sz="2400" b="1" dirty="0">
              <a:solidFill>
                <a:prstClr val="black"/>
              </a:solidFill>
            </a:endParaRPr>
          </a:p>
          <a:p>
            <a:pPr marL="0" lvl="0" indent="0">
              <a:lnSpc>
                <a:spcPct val="16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    </a:t>
            </a:r>
            <a:r>
              <a:rPr lang="ru-RU" sz="2400" b="1" dirty="0" smtClean="0">
                <a:solidFill>
                  <a:prstClr val="black"/>
                </a:solidFill>
              </a:rPr>
              <a:t>-2х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r>
              <a:rPr lang="ru-RU" sz="2400" b="1" dirty="0">
                <a:solidFill>
                  <a:prstClr val="black"/>
                </a:solidFill>
              </a:rPr>
              <a:t>+ </a:t>
            </a:r>
            <a:r>
              <a:rPr lang="ru-RU" sz="2400" b="1" dirty="0" smtClean="0">
                <a:solidFill>
                  <a:prstClr val="black"/>
                </a:solidFill>
              </a:rPr>
              <a:t>12х </a:t>
            </a:r>
            <a:r>
              <a:rPr lang="ru-RU" sz="2400" b="1" dirty="0">
                <a:solidFill>
                  <a:prstClr val="black"/>
                </a:solidFill>
              </a:rPr>
              <a:t>– </a:t>
            </a:r>
            <a:r>
              <a:rPr lang="ru-RU" sz="2400" b="1" dirty="0" smtClean="0">
                <a:solidFill>
                  <a:prstClr val="black"/>
                </a:solidFill>
              </a:rPr>
              <a:t>18 </a:t>
            </a:r>
            <a:r>
              <a:rPr lang="ru-RU" sz="2400" b="1" dirty="0">
                <a:solidFill>
                  <a:prstClr val="black"/>
                </a:solidFill>
              </a:rPr>
              <a:t>= </a:t>
            </a:r>
            <a:r>
              <a:rPr lang="ru-RU" sz="2400" b="1" dirty="0" smtClean="0">
                <a:solidFill>
                  <a:prstClr val="black"/>
                </a:solidFill>
              </a:rPr>
              <a:t>0</a:t>
            </a:r>
          </a:p>
          <a:p>
            <a:pPr marL="0" lvl="0" indent="0">
              <a:lnSpc>
                <a:spcPct val="16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</a:rPr>
              <a:t>    х</a:t>
            </a:r>
            <a:r>
              <a:rPr lang="ru-RU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²</a:t>
            </a:r>
            <a:r>
              <a:rPr lang="ru-RU" sz="2400" b="1" dirty="0" smtClean="0">
                <a:solidFill>
                  <a:prstClr val="black"/>
                </a:solidFill>
              </a:rPr>
              <a:t> - 6х + 9 </a:t>
            </a:r>
            <a:r>
              <a:rPr lang="ru-RU" sz="2400" b="1" dirty="0">
                <a:solidFill>
                  <a:prstClr val="black"/>
                </a:solidFill>
              </a:rPr>
              <a:t>= </a:t>
            </a:r>
            <a:r>
              <a:rPr lang="ru-RU" sz="2400" b="1" dirty="0" smtClean="0">
                <a:solidFill>
                  <a:prstClr val="black"/>
                </a:solidFill>
              </a:rPr>
              <a:t>0</a:t>
            </a:r>
            <a:endParaRPr lang="ru-RU" sz="2400" b="1" dirty="0">
              <a:solidFill>
                <a:prstClr val="black"/>
              </a:solidFill>
            </a:endParaRPr>
          </a:p>
          <a:p>
            <a:pPr marL="0" lvl="0" indent="0">
              <a:lnSpc>
                <a:spcPct val="16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   </a:t>
            </a:r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r>
              <a:rPr lang="en-US" sz="2400" b="1" dirty="0" smtClean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₁</a:t>
            </a:r>
            <a:r>
              <a:rPr lang="en-US" sz="2400" b="1" dirty="0" smtClean="0">
                <a:solidFill>
                  <a:prstClr val="black"/>
                </a:solidFill>
              </a:rPr>
              <a:t> </a:t>
            </a:r>
            <a:r>
              <a:rPr lang="en-US" sz="2400" b="1" dirty="0">
                <a:solidFill>
                  <a:prstClr val="black"/>
                </a:solidFill>
              </a:rPr>
              <a:t>= </a:t>
            </a:r>
            <a:r>
              <a:rPr lang="ru-RU" sz="2400" b="1" dirty="0" smtClean="0">
                <a:solidFill>
                  <a:prstClr val="black"/>
                </a:solidFill>
              </a:rPr>
              <a:t>9 - 9</a:t>
            </a:r>
            <a:r>
              <a:rPr lang="en-US" sz="2400" b="1" dirty="0" smtClean="0">
                <a:solidFill>
                  <a:prstClr val="black"/>
                </a:solidFill>
              </a:rPr>
              <a:t> </a:t>
            </a:r>
            <a:r>
              <a:rPr lang="en-US" sz="2400" b="1" dirty="0">
                <a:solidFill>
                  <a:prstClr val="black"/>
                </a:solidFill>
              </a:rPr>
              <a:t>= </a:t>
            </a:r>
            <a:r>
              <a:rPr lang="ru-RU" sz="2400" b="1" dirty="0">
                <a:solidFill>
                  <a:prstClr val="black"/>
                </a:solidFill>
              </a:rPr>
              <a:t>0</a:t>
            </a:r>
            <a:endParaRPr lang="en-US" sz="2400" b="1" dirty="0">
              <a:solidFill>
                <a:prstClr val="black"/>
              </a:solidFill>
            </a:endParaRPr>
          </a:p>
          <a:p>
            <a:pPr marL="0" lvl="0" indent="0">
              <a:lnSpc>
                <a:spcPct val="160000"/>
              </a:lnSpc>
              <a:buNone/>
            </a:pPr>
            <a:r>
              <a:rPr lang="ru-RU" sz="2400" b="1" dirty="0" smtClean="0">
                <a:solidFill>
                  <a:prstClr val="black"/>
                </a:solidFill>
              </a:rPr>
              <a:t>    х </a:t>
            </a:r>
            <a:r>
              <a:rPr lang="en-US" sz="2400" b="1" dirty="0" smtClean="0">
                <a:solidFill>
                  <a:prstClr val="black"/>
                </a:solidFill>
              </a:rPr>
              <a:t>= </a:t>
            </a:r>
            <a:r>
              <a:rPr lang="ru-RU" sz="2400" b="1" dirty="0">
                <a:solidFill>
                  <a:prstClr val="black"/>
                </a:solidFill>
              </a:rPr>
              <a:t>3</a:t>
            </a:r>
            <a:endParaRPr lang="en-US" sz="2400" b="1" dirty="0">
              <a:solidFill>
                <a:prstClr val="black"/>
              </a:solidFill>
            </a:endParaRPr>
          </a:p>
          <a:p>
            <a:pPr marL="0" lvl="0" indent="0">
              <a:lnSpc>
                <a:spcPct val="160000"/>
              </a:lnSpc>
              <a:buNone/>
            </a:pPr>
            <a:r>
              <a:rPr lang="ru-RU" sz="2400" b="1" dirty="0">
                <a:solidFill>
                  <a:prstClr val="black"/>
                </a:solidFill>
              </a:rPr>
              <a:t>Ответ: 3</a:t>
            </a:r>
          </a:p>
          <a:p>
            <a:pPr marL="0" indent="0">
              <a:buNone/>
            </a:pP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4605188" y="987574"/>
                <a:ext cx="3639220" cy="35764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160000"/>
                  </a:lnSpc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г) 12х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- 12; </a:t>
                </a:r>
              </a:p>
              <a:p>
                <a:pPr lvl="0">
                  <a:lnSpc>
                    <a:spcPct val="160000"/>
                  </a:lnSpc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 12х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-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12  = 0 (: 12)</a:t>
                </a:r>
                <a:endParaRPr lang="ru-RU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  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х</a:t>
                </a:r>
                <a:r>
                  <a:rPr lang="ru-RU" sz="2000" b="1" dirty="0" smtClean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²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-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1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= 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0</a:t>
                </a:r>
              </a:p>
              <a:p>
                <a:pPr lvl="0">
                  <a:lnSpc>
                    <a:spcPct val="160000"/>
                  </a:lnSpc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  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(х - 1)(х + 1) = 0 </a:t>
                </a:r>
                <a:endParaRPr lang="en-US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</a:pPr>
                <a:r>
                  <a:rPr lang="en-US" sz="20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ru-RU" sz="20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b="1" i="1" dirty="0" smtClean="0">
                    <a:solidFill>
                      <a:prstClr val="black"/>
                    </a:solidFill>
                    <a:latin typeface="Cambria Math" panose="02040503050406030204" pitchFamily="18" charset="0"/>
                  </a:rPr>
                  <a:t> 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х – 1 = 0 или х + 1 = 0</a:t>
                </a:r>
              </a:p>
              <a:p>
                <a:pPr lvl="0">
                  <a:lnSpc>
                    <a:spcPct val="160000"/>
                  </a:lnSpc>
                </a:pPr>
                <a:r>
                  <a:rPr lang="ru-RU" sz="20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  х = 1               х = - 1</a:t>
                </a:r>
                <a:endParaRPr lang="en-US" sz="20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160000"/>
                  </a:lnSpc>
                </a:pPr>
                <a:r>
                  <a:rPr lang="ru-RU" sz="2000" b="1" dirty="0" smtClean="0">
                    <a:solidFill>
                      <a:prstClr val="black"/>
                    </a:solidFill>
                  </a:rPr>
                  <a:t>Ответ</a:t>
                </a:r>
                <a:r>
                  <a:rPr lang="ru-RU" sz="2000" b="1" dirty="0">
                    <a:solidFill>
                      <a:prstClr val="black"/>
                    </a:solidFill>
                  </a:rPr>
                  <a:t>: </a:t>
                </a:r>
                <a:r>
                  <a:rPr lang="ru-RU" sz="2000" b="1" dirty="0" smtClean="0">
                    <a:solidFill>
                      <a:prstClr val="black"/>
                    </a:solidFill>
                  </a:rPr>
                  <a:t> 1; - 1  </a:t>
                </a:r>
                <a:endParaRPr lang="ru-RU" sz="20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5188" y="987574"/>
                <a:ext cx="3639220" cy="3576492"/>
              </a:xfrm>
              <a:prstGeom prst="rect">
                <a:avLst/>
              </a:prstGeom>
              <a:blipFill>
                <a:blip r:embed="rId2"/>
                <a:stretch>
                  <a:fillRect l="-16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97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67694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Квадратный</a:t>
            </a:r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трёхчлен и его корни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7744" y="1275606"/>
            <a:ext cx="40396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Классная работа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0192" y="267494"/>
            <a:ext cx="22365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1F497D">
                    <a:lumMod val="50000"/>
                  </a:srgbClr>
                </a:solidFill>
                <a:latin typeface="Arial" pitchFamily="34" charset="0"/>
                <a:cs typeface="Arial" pitchFamily="34" charset="0"/>
              </a:rPr>
              <a:t>09. 01. 24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633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2001" y="627534"/>
            <a:ext cx="51399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Выделение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квадрата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двучлена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95536" y="1429449"/>
                <a:ext cx="7956858" cy="107029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а) </m:t>
                          </m:r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000" i="1">
                          <a:latin typeface="Cambria Math"/>
                        </a:rPr>
                        <m:t>−12</m:t>
                      </m:r>
                      <m:r>
                        <a:rPr lang="ru-RU" sz="2000" i="1">
                          <a:latin typeface="Cambria Math"/>
                        </a:rPr>
                        <m:t>𝑥</m:t>
                      </m:r>
                      <m:r>
                        <a:rPr lang="ru-RU" sz="2000" i="1">
                          <a:latin typeface="Cambria Math"/>
                        </a:rPr>
                        <m:t>+17=</m:t>
                      </m:r>
                      <m:sSup>
                        <m:sSupPr>
                          <m:ctrlPr>
                            <a:rPr lang="ru-RU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</a:rPr>
                        <m:t>−2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∙6∙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+17=</m:t>
                      </m:r>
                    </m:oMath>
                  </m:oMathPara>
                </a14:m>
                <a:endParaRPr lang="en-US" sz="2000" b="0" i="1" dirty="0" smtClean="0">
                  <a:latin typeface="Cambria Math"/>
                  <a:ea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     =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−2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∙6∙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6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17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−6)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</a:rPr>
                        <m:t>−36+17=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−6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</a:rPr>
                        <m:t>−19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429449"/>
                <a:ext cx="7956858" cy="1070293"/>
              </a:xfrm>
              <a:prstGeom prst="rect">
                <a:avLst/>
              </a:prstGeom>
              <a:blipFill rotWithShape="1">
                <a:blip r:embed="rId2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395536" y="2996247"/>
                <a:ext cx="8606139" cy="101566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/>
                            </a:rPr>
                            <m:t>б) </m:t>
                          </m:r>
                          <m:r>
                            <a:rPr lang="ru-RU" sz="2000" i="1">
                              <a:latin typeface="Cambria Math"/>
                            </a:rPr>
                            <m:t>4</m:t>
                          </m:r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sz="2000" i="1">
                          <a:latin typeface="Cambria Math"/>
                        </a:rPr>
                        <m:t>+20</m:t>
                      </m:r>
                      <m:r>
                        <a:rPr lang="ru-RU" sz="2000" i="1">
                          <a:latin typeface="Cambria Math"/>
                        </a:rPr>
                        <m:t>𝑥</m:t>
                      </m:r>
                      <m:r>
                        <a:rPr lang="ru-RU" sz="2000" i="1">
                          <a:latin typeface="Cambria Math"/>
                        </a:rPr>
                        <m:t>−6=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</a:rPr>
                        <m:t>+</m:t>
                      </m:r>
                      <m:r>
                        <a:rPr lang="en-US" sz="2000" i="1">
                          <a:latin typeface="Cambria Math"/>
                        </a:rPr>
                        <m:t>2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2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5−6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=</m:t>
                      </m:r>
                    </m:oMath>
                  </m:oMathPara>
                </a14:m>
                <a:endParaRPr lang="en-US" sz="2000" i="1" dirty="0" smtClean="0">
                  <a:latin typeface="Cambria Math"/>
                  <a:ea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     =</m:t>
                      </m:r>
                      <m:sSup>
                        <m:sSupPr>
                          <m:ctrlPr>
                            <a:rPr lang="ru-R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</a:rPr>
                        <m:t>+</m:t>
                      </m:r>
                      <m:r>
                        <a:rPr lang="en-US" sz="2000" i="1">
                          <a:latin typeface="Cambria Math"/>
                        </a:rPr>
                        <m:t>2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∙2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∙5+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/>
                          <a:ea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5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−6</m:t>
                      </m:r>
                      <m:r>
                        <a:rPr lang="en-US" sz="2000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2000" i="1">
                              <a:latin typeface="Cambria Math"/>
                            </a:rPr>
                            <m:t>𝑥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+5</m:t>
                          </m:r>
                          <m:r>
                            <a:rPr lang="en-US" sz="2000" i="1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b="0" i="1" smtClean="0">
                          <a:latin typeface="Cambria Math"/>
                        </a:rPr>
                        <m:t>25−6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+5</m:t>
                              </m:r>
                            </m:e>
                          </m:d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000" i="1">
                          <a:latin typeface="Cambria Math"/>
                        </a:rPr>
                        <m:t>−</m:t>
                      </m:r>
                      <m:r>
                        <a:rPr lang="en-US" sz="2000" b="0" i="1" smtClean="0">
                          <a:latin typeface="Cambria Math"/>
                        </a:rPr>
                        <m:t>31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996247"/>
                <a:ext cx="8606139" cy="1015663"/>
              </a:xfrm>
              <a:prstGeom prst="rect">
                <a:avLst/>
              </a:prstGeom>
              <a:blipFill rotWithShape="1">
                <a:blip r:embed="rId3"/>
                <a:stretch>
                  <a:fillRect b="-54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38330" y="1781403"/>
                <a:ext cx="526733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latin typeface="Cambria Math"/>
                        </a:rPr>
                        <m:t>+2</m:t>
                      </m:r>
                      <m:r>
                        <a:rPr lang="en-US" sz="3600" b="0" i="1" smtClean="0">
                          <a:latin typeface="Cambria Math"/>
                        </a:rPr>
                        <m:t>𝑎𝑏</m:t>
                      </m:r>
                      <m:r>
                        <a:rPr lang="en-US" sz="36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330" y="1781403"/>
                <a:ext cx="5267339" cy="646331"/>
              </a:xfrm>
              <a:prstGeom prst="rect">
                <a:avLst/>
              </a:prstGeom>
              <a:blipFill rotWithShape="1">
                <a:blip r:embed="rId5"/>
                <a:stretch>
                  <a:fillRect t="-13208" r="-4051" b="-358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938330" y="2787774"/>
                <a:ext cx="526733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𝑎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𝑏</m:t>
                          </m:r>
                          <m:r>
                            <a:rPr lang="en-US" sz="3600" b="0" i="1" smtClean="0">
                              <a:latin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𝑎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600" b="0" i="1" smtClean="0">
                          <a:latin typeface="Cambria Math"/>
                        </a:rPr>
                        <m:t>−2</m:t>
                      </m:r>
                      <m:r>
                        <a:rPr lang="en-US" sz="3600" b="0" i="1" smtClean="0">
                          <a:latin typeface="Cambria Math"/>
                        </a:rPr>
                        <m:t>𝑎𝑏</m:t>
                      </m:r>
                      <m:r>
                        <a:rPr lang="en-US" sz="3600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330" y="2787774"/>
                <a:ext cx="5267339" cy="646331"/>
              </a:xfrm>
              <a:prstGeom prst="rect">
                <a:avLst/>
              </a:prstGeom>
              <a:blipFill rotWithShape="1">
                <a:blip r:embed="rId6"/>
                <a:stretch>
                  <a:fillRect t="-13208" r="-4051" b="-3584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723049" y="123478"/>
            <a:ext cx="17940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Пример </a:t>
            </a:r>
            <a:r>
              <a:rPr lang="ru-RU" sz="2800" b="1" dirty="0" smtClean="0">
                <a:solidFill>
                  <a:prstClr val="black"/>
                </a:solidFill>
              </a:rPr>
              <a:t>2.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05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4572000" y="0"/>
            <a:ext cx="4608512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075806"/>
            <a:ext cx="43851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Докажите, что из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рямоугольников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периметром 20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</a:t>
            </a:r>
            <a:endParaRPr lang="en-US" sz="20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наибольшую площадь 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имеет квадрат.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44008" y="518358"/>
                <a:ext cx="439248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Пусть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𝑥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см одна сторона прямоугольника,</a:t>
                </a:r>
              </a:p>
              <a:p>
                <a14:m>
                  <m:oMath xmlns:m="http://schemas.openxmlformats.org/officeDocument/2006/math">
                    <m:r>
                      <a:rPr lang="ru-RU" i="1" dirty="0" smtClean="0">
                        <a:latin typeface="Cambria Math"/>
                        <a:cs typeface="Times New Roman" pitchFamily="18" charset="0"/>
                      </a:rPr>
                      <m:t>10</m:t>
                    </m:r>
                    <m:r>
                      <a:rPr lang="en-US" b="0" i="1" dirty="0" smtClean="0">
                        <a:latin typeface="Cambria Math"/>
                        <a:cs typeface="Times New Roman" pitchFamily="18" charset="0"/>
                      </a:rPr>
                      <m:t>−</m:t>
                    </m:r>
                    <m:r>
                      <a:rPr lang="en-US" b="0" i="1" dirty="0" smtClean="0">
                        <a:latin typeface="Cambria Math"/>
                        <a:cs typeface="Times New Roman" pitchFamily="18" charset="0"/>
                      </a:rPr>
                      <m:t>𝑥</m:t>
                    </m:r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см другая сторона прямоугольника.</a:t>
                </a:r>
              </a:p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Тогда площадь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(10−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cs typeface="Times New Roman" pitchFamily="18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dirty="0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b="0" i="1" dirty="0" smtClean="0">
                            <a:latin typeface="Cambria Math"/>
                            <a:cs typeface="Times New Roman" pitchFamily="18" charset="0"/>
                          </a:rPr>
                          <m:t>см</m:t>
                        </m:r>
                      </m:e>
                      <m:sup>
                        <m:r>
                          <a:rPr lang="ru-RU" b="0" i="1" dirty="0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518358"/>
                <a:ext cx="4392488" cy="923330"/>
              </a:xfrm>
              <a:prstGeom prst="rect">
                <a:avLst/>
              </a:prstGeom>
              <a:blipFill rotWithShape="1">
                <a:blip r:embed="rId3"/>
                <a:stretch>
                  <a:fillRect l="-1250" t="-3311" r="-1667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4671037" y="1669734"/>
                <a:ext cx="4410438" cy="9589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cs typeface="Times New Roman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cs typeface="Times New Roman" pitchFamily="18" charset="0"/>
                            </a:rPr>
                            <m:t>10−</m:t>
                          </m:r>
                          <m:r>
                            <a:rPr lang="en-US" i="1">
                              <a:latin typeface="Cambria Math"/>
                              <a:cs typeface="Times New Roman" pitchFamily="18" charset="0"/>
                            </a:rPr>
                            <m:t>𝑥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+10</m:t>
                      </m:r>
                      <m:r>
                        <a:rPr lang="en-US" i="1">
                          <a:latin typeface="Cambria Math"/>
                        </a:rPr>
                        <m:t>𝑥</m:t>
                      </m:r>
                      <m:r>
                        <a:rPr lang="ru-RU" i="1">
                          <a:latin typeface="Cambria Math"/>
                        </a:rPr>
                        <m:t>=−</m:t>
                      </m:r>
                      <m:d>
                        <m:d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−10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b="0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ru-RU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−10</m:t>
                          </m:r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ru-RU" b="0" i="1" smtClean="0">
                              <a:latin typeface="Cambria Math"/>
                            </a:rPr>
                            <m:t>+25−25</m:t>
                          </m:r>
                        </m:e>
                      </m:d>
                      <m:r>
                        <a:rPr lang="ru-RU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/>
                        </a:rPr>
                        <m:t>=−</m:t>
                      </m:r>
                      <m:sSup>
                        <m:sSup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−5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ru-RU" dirty="0"/>
                            <m:t> 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−25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ru-RU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−5</m:t>
                              </m:r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>
                          <a:latin typeface="Cambria Math"/>
                        </a:rPr>
                        <m:t>+25</m:t>
                      </m:r>
                      <m:r>
                        <m:rPr>
                          <m:nor/>
                        </m:rPr>
                        <a:rPr lang="ru-RU"/>
                        <m:t>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1037" y="1669734"/>
                <a:ext cx="4410438" cy="958917"/>
              </a:xfrm>
              <a:prstGeom prst="rect">
                <a:avLst/>
              </a:prstGeom>
              <a:blipFill rotWithShape="1">
                <a:blip r:embed="rId4"/>
                <a:stretch>
                  <a:fillRect t="-3822" r="-138" b="-95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5887162" y="2634838"/>
                <a:ext cx="1661802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ru-R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ru-R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  <m:r>
                                <a:rPr lang="ru-RU" i="1">
                                  <a:latin typeface="Cambria Math"/>
                                </a:rPr>
                                <m:t>−5</m:t>
                              </m:r>
                            </m:e>
                          </m:d>
                        </m:e>
                        <m:sup>
                          <m:r>
                            <a:rPr lang="ru-RU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ru-RU" i="1" smtClean="0">
                          <a:latin typeface="Cambria Math"/>
                          <a:ea typeface="Cambria Math"/>
                        </a:rPr>
                        <m:t>≤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162" y="2634838"/>
                <a:ext cx="1661802" cy="375552"/>
              </a:xfrm>
              <a:prstGeom prst="rect">
                <a:avLst/>
              </a:prstGeom>
              <a:blipFill rotWithShape="1">
                <a:blip r:embed="rId5"/>
                <a:stretch>
                  <a:fillRect t="-8065" r="-4779" b="-225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4644008" y="3038638"/>
                <a:ext cx="3821547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Наибольшее значение</a:t>
                </a:r>
              </a:p>
              <a:p>
                <a14:m>
                  <m:oMath xmlns:m="http://schemas.openxmlformats.org/officeDocument/2006/math">
                    <m:r>
                      <a:rPr lang="ru-RU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𝑥</m:t>
                            </m:r>
                            <m:r>
                              <a:rPr lang="ru-RU" i="1">
                                <a:latin typeface="Cambria Math"/>
                              </a:rPr>
                              <m:t>−5</m:t>
                            </m:r>
                          </m:e>
                        </m:d>
                      </m:e>
                      <m:sup>
                        <m:r>
                          <a:rPr lang="ru-RU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dirty="0" smtClean="0">
                    <a:latin typeface="Times New Roman" pitchFamily="18" charset="0"/>
                    <a:cs typeface="Times New Roman" pitchFamily="18" charset="0"/>
                  </a:rPr>
                  <a:t> равно 0 при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=5</m:t>
                    </m:r>
                    <m:r>
                      <a:rPr lang="en-US" b="0" i="0" smtClean="0">
                        <a:latin typeface="Cambria Math"/>
                      </a:rPr>
                      <m:t>.</m:t>
                    </m:r>
                  </m:oMath>
                </a14:m>
                <a:endParaRPr lang="en-US" b="0" i="0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𝐵𝐶</m:t>
                      </m:r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=5 см   ⇒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𝐴𝐵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  <a:cs typeface="Times New Roman" pitchFamily="18" charset="0"/>
                        </a:rPr>
                        <m:t>=10−5=5 см,</m:t>
                      </m:r>
                    </m:oMath>
                  </m:oMathPara>
                </a14:m>
                <a:endParaRPr lang="en-US" i="1" dirty="0" smtClean="0">
                  <a:latin typeface="Cambria Math"/>
                  <a:cs typeface="Times New Roman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b="0" i="1" dirty="0" smtClean="0">
                          <a:latin typeface="Cambria Math" panose="02040503050406030204" pitchFamily="18" charset="0"/>
                          <a:cs typeface="Times New Roman" pitchFamily="18" charset="0"/>
                        </a:rPr>
                        <m:t> </m:t>
                      </m:r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𝐴𝐵</m:t>
                      </m:r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=</m:t>
                      </m:r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𝐵𝐶</m:t>
                      </m:r>
                      <m:r>
                        <a:rPr lang="en-US" b="0" i="1" dirty="0" smtClean="0">
                          <a:latin typeface="Cambria Math"/>
                          <a:cs typeface="Times New Roman" pitchFamily="18" charset="0"/>
                        </a:rPr>
                        <m:t>   </m:t>
                      </m:r>
                    </m:oMath>
                  </m:oMathPara>
                </a14:m>
                <a:endParaRPr lang="ru-RU" b="0" i="1" dirty="0" smtClean="0">
                  <a:latin typeface="Cambria Math"/>
                  <a:cs typeface="Times New Roman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⇒    </m:t>
                    </m:r>
                    <m:r>
                      <a:rPr lang="en-US" b="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𝐴𝐵𝐶𝐷</m:t>
                    </m:r>
                    <m:r>
                      <a:rPr lang="en-US" b="0" i="1" dirty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 квадрат.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ru-RU" dirty="0" smtClean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3038638"/>
                <a:ext cx="3821547" cy="1477328"/>
              </a:xfrm>
              <a:prstGeom prst="rect">
                <a:avLst/>
              </a:prstGeom>
              <a:blipFill>
                <a:blip r:embed="rId6"/>
                <a:stretch>
                  <a:fillRect l="-1435" t="-2058" b="-12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Прямоугольник 6"/>
          <p:cNvSpPr/>
          <p:nvPr/>
        </p:nvSpPr>
        <p:spPr>
          <a:xfrm>
            <a:off x="539553" y="1077748"/>
            <a:ext cx="3583666" cy="14940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51520" y="806734"/>
                <a:ext cx="231343" cy="56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806734"/>
                <a:ext cx="231343" cy="563839"/>
              </a:xfrm>
              <a:prstGeom prst="rect">
                <a:avLst/>
              </a:prstGeom>
              <a:blipFill rotWithShape="1">
                <a:blip r:embed="rId7"/>
                <a:stretch>
                  <a:fillRect t="-5376" r="-894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066358" y="806734"/>
                <a:ext cx="231343" cy="56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6358" y="806734"/>
                <a:ext cx="231343" cy="563839"/>
              </a:xfrm>
              <a:prstGeom prst="rect">
                <a:avLst/>
              </a:prstGeom>
              <a:blipFill rotWithShape="1">
                <a:blip r:embed="rId8"/>
                <a:stretch>
                  <a:fillRect t="-5376" r="-94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095391" y="2367951"/>
                <a:ext cx="231343" cy="56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391" y="2367951"/>
                <a:ext cx="231343" cy="563839"/>
              </a:xfrm>
              <a:prstGeom prst="rect">
                <a:avLst/>
              </a:prstGeom>
              <a:blipFill rotWithShape="1">
                <a:blip r:embed="rId9"/>
                <a:stretch>
                  <a:fillRect t="-5376" r="-868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51520" y="2367951"/>
                <a:ext cx="231343" cy="56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𝐷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2367951"/>
                <a:ext cx="231343" cy="563839"/>
              </a:xfrm>
              <a:prstGeom prst="rect">
                <a:avLst/>
              </a:prstGeom>
              <a:blipFill rotWithShape="1">
                <a:blip r:embed="rId10"/>
                <a:stretch>
                  <a:fillRect t="-5376" r="-973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/>
          <p:cNvSpPr/>
          <p:nvPr/>
        </p:nvSpPr>
        <p:spPr>
          <a:xfrm>
            <a:off x="1682206" y="1077748"/>
            <a:ext cx="1482992" cy="14940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403648" y="795828"/>
                <a:ext cx="231343" cy="56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795828"/>
                <a:ext cx="231343" cy="563839"/>
              </a:xfrm>
              <a:prstGeom prst="rect">
                <a:avLst/>
              </a:prstGeom>
              <a:blipFill rotWithShape="1">
                <a:blip r:embed="rId11"/>
                <a:stretch>
                  <a:fillRect t="-5435" r="-894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047657" y="813700"/>
                <a:ext cx="444223" cy="584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657" y="813700"/>
                <a:ext cx="444223" cy="584573"/>
              </a:xfrm>
              <a:prstGeom prst="rect">
                <a:avLst/>
              </a:prstGeom>
              <a:blipFill rotWithShape="1">
                <a:blip r:embed="rId12"/>
                <a:stretch>
                  <a:fillRect t="-5208" r="-109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335191" y="2367951"/>
                <a:ext cx="231343" cy="56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𝐷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5191" y="2367951"/>
                <a:ext cx="231343" cy="563839"/>
              </a:xfrm>
              <a:prstGeom prst="rect">
                <a:avLst/>
              </a:prstGeom>
              <a:blipFill>
                <a:blip r:embed="rId13"/>
                <a:stretch>
                  <a:fillRect r="-447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116521" y="2367951"/>
                <a:ext cx="231343" cy="5638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ru-RU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521" y="2367951"/>
                <a:ext cx="231343" cy="563839"/>
              </a:xfrm>
              <a:prstGeom prst="rect">
                <a:avLst/>
              </a:prstGeom>
              <a:blipFill rotWithShape="1">
                <a:blip r:embed="rId14"/>
                <a:stretch>
                  <a:fillRect t="-5376" r="-894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1475656" y="0"/>
            <a:ext cx="17940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Пример 3.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403648" y="4227934"/>
            <a:ext cx="124906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b="1" dirty="0" smtClean="0"/>
              <a:t>Р = 2(а + </a:t>
            </a:r>
            <a:r>
              <a:rPr lang="en-US" b="1" dirty="0" smtClean="0"/>
              <a:t>b</a:t>
            </a:r>
            <a:r>
              <a:rPr lang="ru-RU" b="1" dirty="0" smtClean="0"/>
              <a:t>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9585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7" grpId="0" animBg="1"/>
      <p:bldP spid="7" grpId="1" animBg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 animBg="1"/>
      <p:bldP spid="17" grpId="0"/>
      <p:bldP spid="18" grpId="0"/>
      <p:bldP spid="19" grpId="0"/>
      <p:bldP spid="20" grpId="0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В классе: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275606"/>
            <a:ext cx="4258816" cy="939551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b="1" dirty="0" smtClean="0"/>
              <a:t>№ 607; № 611; № 613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9766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666</Words>
  <Application>Microsoft Office PowerPoint</Application>
  <PresentationFormat>Экран (16:9)</PresentationFormat>
  <Paragraphs>112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Times New Roman</vt:lpstr>
      <vt:lpstr>Wingdings</vt:lpstr>
      <vt:lpstr>Тема Office</vt:lpstr>
      <vt:lpstr>Урок 45</vt:lpstr>
      <vt:lpstr>Вопросы</vt:lpstr>
      <vt:lpstr>Проверка домашнего задания:</vt:lpstr>
      <vt:lpstr>№ 602 (б, г, е)</vt:lpstr>
      <vt:lpstr>Презентация PowerPoint</vt:lpstr>
      <vt:lpstr>Презентация PowerPoint</vt:lpstr>
      <vt:lpstr>Презентация PowerPoint</vt:lpstr>
      <vt:lpstr>Презентация PowerPoint</vt:lpstr>
      <vt:lpstr>В классе:</vt:lpstr>
      <vt:lpstr>№ 607</vt:lpstr>
      <vt:lpstr>№ 611</vt:lpstr>
      <vt:lpstr>№ 613</vt:lpstr>
      <vt:lpstr>Дома: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86</cp:revision>
  <dcterms:created xsi:type="dcterms:W3CDTF">2014-06-25T05:36:53Z</dcterms:created>
  <dcterms:modified xsi:type="dcterms:W3CDTF">2024-01-06T11:58:35Z</dcterms:modified>
</cp:coreProperties>
</file>