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72" r:id="rId4"/>
    <p:sldId id="273" r:id="rId5"/>
    <p:sldId id="256" r:id="rId6"/>
    <p:sldId id="263" r:id="rId7"/>
    <p:sldId id="257" r:id="rId8"/>
    <p:sldId id="258" r:id="rId9"/>
    <p:sldId id="259" r:id="rId10"/>
    <p:sldId id="264" r:id="rId11"/>
    <p:sldId id="268" r:id="rId12"/>
    <p:sldId id="274" r:id="rId13"/>
    <p:sldId id="275" r:id="rId14"/>
    <p:sldId id="276" r:id="rId15"/>
    <p:sldId id="277" r:id="rId16"/>
    <p:sldId id="279" r:id="rId17"/>
    <p:sldId id="278" r:id="rId18"/>
    <p:sldId id="269" r:id="rId19"/>
    <p:sldId id="262" r:id="rId2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822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19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0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Урок 46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Алгебра 8 класс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7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871575" y="292258"/>
                <a:ext cx="5819770" cy="9638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2800" b="1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Разложите</m:t>
                      </m:r>
                      <m:r>
                        <a:rPr lang="ru-RU" sz="2800" b="1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 на множители</m:t>
                      </m:r>
                    </m:oMath>
                  </m:oMathPara>
                </a14:m>
                <a:endParaRPr lang="ru-RU" sz="2800" b="1" i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квадратный трёхчлен</m:t>
                    </m:r>
                    <m:r>
                      <a:rPr lang="ru-RU" sz="28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ru-RU" sz="28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ru-RU" sz="28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sz="28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lang="en-US" sz="28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𝟔</m:t>
                    </m:r>
                    <m:r>
                      <a:rPr lang="en-US" sz="28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𝒙</m:t>
                    </m:r>
                    <m:r>
                      <a:rPr lang="en-US" sz="28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en-US" sz="28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𝟗</m:t>
                    </m:r>
                  </m:oMath>
                </a14:m>
                <a:r>
                  <a:rPr lang="ru-RU" sz="2800" b="1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575" y="292258"/>
                <a:ext cx="5819770" cy="963854"/>
              </a:xfrm>
              <a:prstGeom prst="rect">
                <a:avLst/>
              </a:prstGeom>
              <a:blipFill rotWithShape="1">
                <a:blip r:embed="rId2"/>
                <a:stretch>
                  <a:fillRect t="-6329" r="-4188" b="-170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891046" y="1346704"/>
                <a:ext cx="7588857" cy="33852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ru-RU" sz="2400" b="1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400" b="1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𝟔</m:t>
                      </m:r>
                      <m:r>
                        <a:rPr lang="en-US" sz="2400" b="1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𝒙</m:t>
                      </m:r>
                      <m:r>
                        <a:rPr lang="en-US" sz="2400" b="1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r>
                        <a:rPr lang="en-US" sz="2400" b="1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𝟗</m:t>
                      </m:r>
                      <m:r>
                        <a:rPr lang="en-US" sz="2400" b="1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4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sz="2400" b="1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  <m:r>
                        <a:rPr lang="en-US" sz="2400" b="1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sz="2400" b="1" i="1" dirty="0" smtClean="0">
                  <a:solidFill>
                    <a:schemeClr val="tx2">
                      <a:lumMod val="50000"/>
                    </a:schemeClr>
                  </a:solidFill>
                  <a:latin typeface="Cambria Math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400" b="1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2400" b="1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    </m:t>
                          </m:r>
                        </m:e>
                      </m:d>
                      <m:d>
                        <m:dPr>
                          <m:ctrlPr>
                            <a:rPr lang="en-US" sz="2400" b="1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2400" b="1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    </m:t>
                          </m:r>
                        </m:e>
                      </m:d>
                      <m:r>
                        <a:rPr lang="en-US" sz="2400" b="1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𝒙</m:t>
                          </m:r>
                          <m: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𝟑</m:t>
                          </m:r>
                          <m: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sz="2400" b="1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ru-RU" sz="2400" b="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>
                          <a:solidFill>
                            <a:schemeClr val="tx1"/>
                          </a:solidFill>
                          <a:latin typeface="Cambria Math"/>
                        </a:rPr>
                        <m:t>−6</m:t>
                      </m:r>
                      <m:r>
                        <a:rPr lang="en-US" sz="2400" b="0" i="1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en-US" sz="2400" b="0" i="1">
                          <a:solidFill>
                            <a:schemeClr val="tx1"/>
                          </a:solidFill>
                          <a:latin typeface="Cambria Math"/>
                        </a:rPr>
                        <m:t>+9=0</m:t>
                      </m:r>
                    </m:oMath>
                  </m:oMathPara>
                </a14:m>
                <a:endParaRPr lang="en-US" sz="2400" i="1" dirty="0" smtClean="0">
                  <a:solidFill>
                    <a:schemeClr val="tx1"/>
                  </a:solidFill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𝐷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/>
                            </a:rPr>
                            <m:t>(−6)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/>
                        </a:rPr>
                        <m:t>−4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∙1∙9=36−36=0</m:t>
                      </m:r>
                    </m:oMath>
                  </m:oMathPara>
                </a14:m>
                <a:endParaRPr lang="en-US" sz="2400" b="0" i="1" dirty="0" smtClean="0">
                  <a:ea typeface="Cambria Math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⇒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=3 </m:t>
                      </m:r>
                    </m:oMath>
                  </m:oMathPara>
                </a14:m>
                <a:endParaRPr lang="ru-RU" sz="2400" i="1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046" y="1346704"/>
                <a:ext cx="7588857" cy="338528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3457182" y="4032826"/>
                <a:ext cx="4235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3</m:t>
                      </m:r>
                    </m:oMath>
                  </m:oMathPara>
                </a14:m>
                <a:endParaRPr lang="ru-RU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7182" y="4032826"/>
                <a:ext cx="423514" cy="461665"/>
              </a:xfrm>
              <a:prstGeom prst="rect">
                <a:avLst/>
              </a:prstGeom>
              <a:blipFill rotWithShape="1">
                <a:blip r:embed="rId5"/>
                <a:stretch>
                  <a:fillRect t="-10667" r="-30000" b="-30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3454056" y="4032825"/>
                <a:ext cx="4235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  <a:ea typeface="Cambria Math"/>
                        </a:rPr>
                        <m:t>3</m:t>
                      </m:r>
                    </m:oMath>
                  </m:oMathPara>
                </a14:m>
                <a:endParaRPr lang="ru-RU" sz="24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4056" y="4032825"/>
                <a:ext cx="423514" cy="461665"/>
              </a:xfrm>
              <a:prstGeom prst="rect">
                <a:avLst/>
              </a:prstGeom>
              <a:blipFill rotWithShape="1">
                <a:blip r:embed="rId6"/>
                <a:stretch>
                  <a:fillRect t="-10667" r="-30435" b="-30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592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99013E-6 L -0.17691 -0.3844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4" y="-1922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99013E-6 L -0.06667 -0.38445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3" y="-19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1" grpId="1"/>
      <p:bldP spid="12" grpId="0"/>
      <p:bldP spid="1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+mn-lt"/>
              </a:rPr>
              <a:t>В классе: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2101974"/>
            <a:ext cx="1368152" cy="939551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№ 617 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94398" y="1275606"/>
            <a:ext cx="4955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Новый учебник стр. 144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721322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" y="339502"/>
            <a:ext cx="4258816" cy="425512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/>
              <a:t>а</a:t>
            </a:r>
            <a:r>
              <a:rPr lang="ru-RU" sz="2400" b="1" dirty="0" smtClean="0"/>
              <a:t>) 3х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400" b="1" dirty="0" smtClean="0"/>
              <a:t> – 24х + 21 = 0 (: 3)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endParaRPr lang="ru-RU" sz="2400" b="1" dirty="0" smtClean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</a:rPr>
              <a:t>    х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prstClr val="black"/>
                </a:solidFill>
              </a:rPr>
              <a:t>– 8</a:t>
            </a:r>
            <a:r>
              <a:rPr lang="ru-RU" sz="2400" b="1" dirty="0" smtClean="0">
                <a:solidFill>
                  <a:prstClr val="black"/>
                </a:solidFill>
              </a:rPr>
              <a:t>х </a:t>
            </a:r>
            <a:r>
              <a:rPr lang="ru-RU" sz="2400" b="1" dirty="0">
                <a:solidFill>
                  <a:prstClr val="black"/>
                </a:solidFill>
              </a:rPr>
              <a:t>+ 7</a:t>
            </a: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prstClr val="black"/>
                </a:solidFill>
              </a:rPr>
              <a:t>= </a:t>
            </a:r>
            <a:r>
              <a:rPr lang="ru-RU" sz="2400" b="1" dirty="0" smtClean="0">
                <a:solidFill>
                  <a:prstClr val="black"/>
                </a:solidFill>
              </a:rPr>
              <a:t>0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prstClr val="black"/>
                </a:solidFill>
              </a:rPr>
              <a:t>     </a:t>
            </a:r>
            <a:r>
              <a:rPr lang="en-US" sz="2400" b="1" dirty="0" smtClean="0">
                <a:solidFill>
                  <a:prstClr val="black"/>
                </a:solidFill>
              </a:rPr>
              <a:t>D</a:t>
            </a:r>
            <a:r>
              <a:rPr lang="en-US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₁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16 – 7 = 9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х₁,₂ = 4 </a:t>
            </a:r>
            <a:r>
              <a:rPr lang="ru-RU" sz="2400" b="1" dirty="0" smtClean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∓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х₁ = 1, х₂ = 7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endParaRPr lang="ru-RU" sz="2400" b="1" dirty="0" smtClean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</a:rPr>
              <a:t>    </a:t>
            </a:r>
            <a:r>
              <a:rPr lang="ru-RU" sz="2400" b="1" dirty="0" smtClean="0">
                <a:solidFill>
                  <a:srgbClr val="0000CC"/>
                </a:solidFill>
              </a:rPr>
              <a:t>3х</a:t>
            </a:r>
            <a:r>
              <a:rPr lang="ru-RU" sz="24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400" b="1" dirty="0" smtClean="0">
                <a:solidFill>
                  <a:srgbClr val="0000CC"/>
                </a:solidFill>
              </a:rPr>
              <a:t> </a:t>
            </a:r>
            <a:r>
              <a:rPr lang="ru-RU" sz="2400" b="1" dirty="0">
                <a:solidFill>
                  <a:srgbClr val="0000CC"/>
                </a:solidFill>
              </a:rPr>
              <a:t>– 24х + 21 = </a:t>
            </a:r>
            <a:r>
              <a:rPr lang="ru-RU" sz="2400" b="1" dirty="0" smtClean="0">
                <a:solidFill>
                  <a:srgbClr val="0000CC"/>
                </a:solidFill>
              </a:rPr>
              <a:t>3(х - 1)(х - 7)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33950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2400" b="1" dirty="0" smtClean="0">
                <a:solidFill>
                  <a:prstClr val="black"/>
                </a:solidFill>
              </a:rPr>
              <a:t>б) 5х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400" b="1" dirty="0" smtClean="0">
                <a:solidFill>
                  <a:prstClr val="black"/>
                </a:solidFill>
              </a:rPr>
              <a:t> + 10х  -15 </a:t>
            </a:r>
            <a:r>
              <a:rPr lang="ru-RU" sz="2400" b="1" dirty="0">
                <a:solidFill>
                  <a:prstClr val="black"/>
                </a:solidFill>
              </a:rPr>
              <a:t>= 0 (: </a:t>
            </a:r>
            <a:r>
              <a:rPr lang="ru-RU" sz="2400" b="1" dirty="0" smtClean="0">
                <a:solidFill>
                  <a:prstClr val="black"/>
                </a:solidFill>
              </a:rPr>
              <a:t>5) </a:t>
            </a:r>
            <a:endParaRPr lang="ru-RU" sz="2400" b="1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</a:rPr>
              <a:t>     х</a:t>
            </a: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</a:rPr>
              <a:t>+ 2х  - 3 </a:t>
            </a:r>
            <a:r>
              <a:rPr lang="ru-RU" sz="2400" b="1" dirty="0">
                <a:solidFill>
                  <a:prstClr val="black"/>
                </a:solidFill>
              </a:rPr>
              <a:t>= 0</a:t>
            </a: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</a:rPr>
              <a:t>     </a:t>
            </a:r>
            <a:r>
              <a:rPr lang="en-US" sz="2400" b="1" dirty="0">
                <a:solidFill>
                  <a:prstClr val="black"/>
                </a:solidFill>
              </a:rPr>
              <a:t>D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₁</a:t>
            </a: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+ 3 </a:t>
            </a: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ru-RU" sz="24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х₁,₂ =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- 1 </a:t>
            </a:r>
            <a:r>
              <a:rPr lang="ru-RU" sz="2400" b="1" dirty="0" smtClean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∓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ru-RU" sz="24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х₁ =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- 3, </a:t>
            </a: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х₂ =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endParaRPr lang="ru-RU" sz="2400" b="1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</a:rPr>
              <a:t>     </a:t>
            </a:r>
            <a:r>
              <a:rPr lang="ru-RU" sz="2400" b="1" dirty="0" smtClean="0">
                <a:solidFill>
                  <a:srgbClr val="0000CC"/>
                </a:solidFill>
              </a:rPr>
              <a:t>5х</a:t>
            </a:r>
            <a:r>
              <a:rPr lang="ru-RU" sz="24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400" b="1" dirty="0" smtClean="0">
                <a:solidFill>
                  <a:srgbClr val="0000CC"/>
                </a:solidFill>
              </a:rPr>
              <a:t> + 10х - 15 </a:t>
            </a:r>
            <a:r>
              <a:rPr lang="ru-RU" sz="2400" b="1" dirty="0">
                <a:solidFill>
                  <a:srgbClr val="0000CC"/>
                </a:solidFill>
              </a:rPr>
              <a:t>= </a:t>
            </a:r>
            <a:r>
              <a:rPr lang="ru-RU" sz="2400" b="1" dirty="0" smtClean="0">
                <a:solidFill>
                  <a:srgbClr val="0000CC"/>
                </a:solidFill>
              </a:rPr>
              <a:t>5(х + 3)(</a:t>
            </a:r>
            <a:r>
              <a:rPr lang="ru-RU" sz="2400" b="1" dirty="0">
                <a:solidFill>
                  <a:srgbClr val="0000CC"/>
                </a:solidFill>
              </a:rPr>
              <a:t>х - </a:t>
            </a:r>
            <a:r>
              <a:rPr lang="ru-RU" sz="2400" b="1" dirty="0" smtClean="0">
                <a:solidFill>
                  <a:srgbClr val="0000CC"/>
                </a:solidFill>
              </a:rPr>
              <a:t>1)</a:t>
            </a:r>
            <a:endParaRPr lang="ru-RU" sz="24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120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13184" y="339502"/>
                <a:ext cx="4258816" cy="4255121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 smtClean="0"/>
                  <a:t>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400" b="1" dirty="0" smtClean="0"/>
                  <a:t>х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400" b="1" dirty="0" smtClean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400" b="1" dirty="0" smtClean="0"/>
                  <a:t>х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400" b="1" dirty="0" smtClean="0"/>
                  <a:t> = 0 </a:t>
                </a:r>
                <a:endParaRPr lang="ru-RU" sz="2400" b="1" dirty="0" smtClean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400" b="1" dirty="0" smtClean="0">
                    <a:solidFill>
                      <a:prstClr val="black"/>
                    </a:solidFill>
                  </a:rPr>
                  <a:t>(х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+ 3х </a:t>
                </a:r>
                <a:r>
                  <a:rPr lang="ru-RU" sz="2400" b="1" dirty="0">
                    <a:solidFill>
                      <a:prstClr val="black"/>
                    </a:solidFill>
                  </a:rPr>
                  <a:t>+ 2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) </a:t>
                </a:r>
                <a:r>
                  <a:rPr lang="ru-RU" sz="2400" b="1" dirty="0">
                    <a:solidFill>
                      <a:prstClr val="black"/>
                    </a:solidFill>
                  </a:rPr>
                  <a:t>= 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0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 smtClean="0">
                    <a:solidFill>
                      <a:prstClr val="black"/>
                    </a:solidFill>
                  </a:rPr>
                  <a:t>     </a:t>
                </a:r>
                <a:r>
                  <a:rPr lang="en-US" sz="2400" b="1" dirty="0" smtClean="0">
                    <a:solidFill>
                      <a:prstClr val="black"/>
                    </a:solidFill>
                  </a:rPr>
                  <a:t>D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9 – 8 = 1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х₁,₂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-</m:t>
                        </m:r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 3</m:t>
                        </m:r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  <a:cs typeface="Calibri" panose="020F0502020204030204" pitchFamily="34" charset="0"/>
                          </a:rPr>
                          <m:t>∓</m:t>
                        </m:r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1 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х₁ = - 2, х₂ = -1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rgbClr val="0000CC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rgbClr val="0000CC"/>
                            </a:solidFill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2400" b="1" dirty="0">
                    <a:solidFill>
                      <a:srgbClr val="0000CC"/>
                    </a:solidFill>
                  </a:rPr>
                  <a:t>х</a:t>
                </a:r>
                <a:r>
                  <a:rPr lang="ru-RU" sz="2400" b="1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400" b="1" dirty="0">
                    <a:solidFill>
                      <a:srgbClr val="0000CC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rgbClr val="0000CC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rgbClr val="0000CC"/>
                            </a:solidFill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400" b="1" dirty="0">
                    <a:solidFill>
                      <a:srgbClr val="0000CC"/>
                    </a:solidFill>
                  </a:rPr>
                  <a:t>х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rgbClr val="0000CC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rgbClr val="0000CC"/>
                            </a:solidFill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400" b="1" dirty="0" smtClean="0">
                    <a:solidFill>
                      <a:srgbClr val="0000CC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rgbClr val="0000CC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rgbClr val="0000CC"/>
                            </a:solidFill>
                          </a:rPr>
                          <m:t>6</m:t>
                        </m:r>
                      </m:den>
                    </m:f>
                    <m:r>
                      <a:rPr lang="ru-RU" sz="2400" b="1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400" b="1" dirty="0" smtClean="0">
                    <a:solidFill>
                      <a:srgbClr val="0000CC"/>
                    </a:solidFill>
                  </a:rPr>
                  <a:t>(х + 2)(х + 1)</a:t>
                </a:r>
                <a:endParaRPr lang="ru-RU" sz="2400" b="1" dirty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3184" y="339502"/>
                <a:ext cx="4258816" cy="4255121"/>
              </a:xfrm>
              <a:blipFill>
                <a:blip r:embed="rId2"/>
                <a:stretch>
                  <a:fillRect l="-18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4499992" y="267494"/>
                <a:ext cx="4572000" cy="326358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lvl="0"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ru-RU" sz="2400" b="1" dirty="0" smtClean="0">
                    <a:solidFill>
                      <a:prstClr val="black"/>
                    </a:solidFill>
                  </a:rPr>
                  <a:t>г) х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400" b="1" dirty="0">
                    <a:solidFill>
                      <a:prstClr val="black"/>
                    </a:solidFill>
                  </a:rPr>
                  <a:t>-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12х  +  24 </a:t>
                </a:r>
                <a:r>
                  <a:rPr lang="ru-RU" sz="2400" b="1" dirty="0">
                    <a:solidFill>
                      <a:prstClr val="black"/>
                    </a:solidFill>
                  </a:rPr>
                  <a:t>= 0 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</a:t>
                </a:r>
                <a:endParaRPr lang="ru-RU" sz="2400" b="1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ru-RU" sz="2400" b="1" dirty="0">
                    <a:solidFill>
                      <a:prstClr val="black"/>
                    </a:solidFill>
                  </a:rPr>
                  <a:t>    </a:t>
                </a:r>
                <a:r>
                  <a:rPr lang="en-US" sz="2400" b="1" dirty="0" smtClean="0">
                    <a:solidFill>
                      <a:prstClr val="black"/>
                    </a:solidFill>
                  </a:rPr>
                  <a:t>D</a:t>
                </a:r>
                <a:r>
                  <a:rPr lang="en-US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₁</a:t>
                </a: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36 - 24 </a:t>
                </a: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12</a:t>
                </a:r>
                <a:endParaRPr lang="ru-RU" sz="2400" b="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х₁,₂ =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 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mbria" panose="02040503050406030204" pitchFamily="18" charset="0"/>
                    <a:ea typeface="Cambria" panose="02040503050406030204" pitchFamily="18" charset="0"/>
                    <a:cs typeface="Calibri" panose="020F0502020204030204" pitchFamily="34" charset="0"/>
                  </a:rPr>
                  <a:t>∓</a:t>
                </a: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12 </m:t>
                        </m:r>
                      </m:e>
                    </m:rad>
                  </m:oMath>
                </a14:m>
                <a:endParaRPr lang="ru-RU" sz="2400" b="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х₁ =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6 -</a:t>
                </a:r>
                <a14:m>
                  <m:oMath xmlns:m="http://schemas.openxmlformats.org/officeDocument/2006/math">
                    <m:r>
                      <a:rPr lang="ru-RU" sz="2400" b="1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ru-RU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12 </m:t>
                        </m:r>
                      </m:e>
                    </m:rad>
                  </m:oMath>
                </a14:m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, </a:t>
                </a: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х₂ =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 +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12</m:t>
                        </m:r>
                      </m:e>
                    </m:rad>
                  </m:oMath>
                </a14:m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</a:t>
                </a:r>
                <a:endParaRPr lang="ru-RU" sz="2400" b="1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ru-RU" sz="24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400" b="1" dirty="0" smtClean="0">
                    <a:solidFill>
                      <a:srgbClr val="0000CC"/>
                    </a:solidFill>
                  </a:rPr>
                  <a:t> </a:t>
                </a:r>
                <a:endParaRPr lang="ru-RU" sz="2400" b="1" dirty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267494"/>
                <a:ext cx="4572000" cy="3263586"/>
              </a:xfrm>
              <a:prstGeom prst="rect">
                <a:avLst/>
              </a:prstGeom>
              <a:blipFill>
                <a:blip r:embed="rId3"/>
                <a:stretch>
                  <a:fillRect l="-2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3851920" y="2715766"/>
                <a:ext cx="5490862" cy="6930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ru-RU" sz="2400" b="1" dirty="0">
                    <a:solidFill>
                      <a:srgbClr val="0000CC"/>
                    </a:solidFill>
                  </a:rPr>
                  <a:t>х</a:t>
                </a:r>
                <a:r>
                  <a:rPr lang="ru-RU" sz="2400" b="1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400" b="1" dirty="0">
                    <a:solidFill>
                      <a:srgbClr val="0000CC"/>
                    </a:solidFill>
                  </a:rPr>
                  <a:t> - 12х  +  24 </a:t>
                </a:r>
                <a:r>
                  <a:rPr lang="ru-RU" sz="2400" b="1" dirty="0">
                    <a:solidFill>
                      <a:srgbClr val="0000CC"/>
                    </a:solidFill>
                  </a:rPr>
                  <a:t>= </a:t>
                </a:r>
                <a:r>
                  <a:rPr lang="ru-RU" sz="2400" b="1" dirty="0" smtClean="0">
                    <a:solidFill>
                      <a:srgbClr val="0000CC"/>
                    </a:solidFill>
                  </a:rPr>
                  <a:t>(</a:t>
                </a:r>
                <a:r>
                  <a:rPr lang="ru-RU" sz="2400" b="1" dirty="0">
                    <a:solidFill>
                      <a:srgbClr val="0000CC"/>
                    </a:solidFill>
                  </a:rPr>
                  <a:t>х </a:t>
                </a:r>
                <a:r>
                  <a:rPr lang="ru-RU" sz="2400" b="1" dirty="0" smtClean="0">
                    <a:solidFill>
                      <a:srgbClr val="0000CC"/>
                    </a:solidFill>
                  </a:rPr>
                  <a:t>- </a:t>
                </a:r>
                <a:r>
                  <a:rPr lang="ru-RU" sz="2400" b="1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 </a:t>
                </a:r>
                <a:r>
                  <a:rPr lang="ru-RU" sz="2400" b="1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</a:t>
                </a:r>
                <a14:m>
                  <m:oMath xmlns:m="http://schemas.openxmlformats.org/officeDocument/2006/math">
                    <m:r>
                      <a:rPr lang="ru-RU" sz="2400" b="1">
                        <a:solidFill>
                          <a:srgbClr val="0000CC"/>
                        </a:solidFill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ru-RU" sz="2400" b="1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rgbClr val="0000CC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12 </m:t>
                        </m:r>
                      </m:e>
                    </m:rad>
                  </m:oMath>
                </a14:m>
                <a:r>
                  <a:rPr lang="ru-RU" sz="2400" b="1" dirty="0">
                    <a:solidFill>
                      <a:srgbClr val="0000CC"/>
                    </a:solidFill>
                  </a:rPr>
                  <a:t>)(</a:t>
                </a:r>
                <a:r>
                  <a:rPr lang="ru-RU" sz="2400" b="1" dirty="0">
                    <a:solidFill>
                      <a:srgbClr val="0000CC"/>
                    </a:solidFill>
                  </a:rPr>
                  <a:t>х </a:t>
                </a:r>
                <a:r>
                  <a:rPr lang="ru-RU" sz="2400" b="1" dirty="0" smtClean="0">
                    <a:solidFill>
                      <a:srgbClr val="0000CC"/>
                    </a:solidFill>
                  </a:rPr>
                  <a:t>+ </a:t>
                </a:r>
                <a:r>
                  <a:rPr lang="ru-RU" sz="2400" b="1" dirty="0" smtClean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6 </a:t>
                </a:r>
                <a:r>
                  <a:rPr lang="ru-RU" sz="2400" b="1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+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sz="2400" b="1" i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srgbClr val="0000CC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12</m:t>
                        </m:r>
                      </m:e>
                    </m:rad>
                  </m:oMath>
                </a14:m>
                <a:r>
                  <a:rPr lang="ru-RU" sz="2400" b="1" dirty="0" smtClean="0">
                    <a:solidFill>
                      <a:srgbClr val="0000CC"/>
                    </a:solidFill>
                  </a:rPr>
                  <a:t> )</a:t>
                </a:r>
                <a:endParaRPr lang="ru-RU" sz="2400" b="1" dirty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2715766"/>
                <a:ext cx="5490862" cy="693075"/>
              </a:xfrm>
              <a:prstGeom prst="rect">
                <a:avLst/>
              </a:prstGeom>
              <a:blipFill>
                <a:blip r:embed="rId4"/>
                <a:stretch>
                  <a:fillRect l="-1776" b="-877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4955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" y="339502"/>
            <a:ext cx="4258816" cy="4255121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/>
              <a:t>д</a:t>
            </a:r>
            <a:r>
              <a:rPr lang="ru-RU" sz="2400" b="1" dirty="0" smtClean="0"/>
              <a:t>) -</a:t>
            </a:r>
            <a:r>
              <a:rPr lang="ru-RU" sz="2400" b="1" dirty="0"/>
              <a:t>у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400" b="1" dirty="0" smtClean="0"/>
              <a:t>  + 16у - 15 = 0 ( </a:t>
            </a:r>
            <a:r>
              <a:rPr lang="en-US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ru-RU" sz="2400" b="1" dirty="0" smtClean="0"/>
              <a:t>-1))</a:t>
            </a:r>
            <a:r>
              <a:rPr lang="ru-RU" sz="2400" b="1" dirty="0" smtClean="0">
                <a:solidFill>
                  <a:prstClr val="black"/>
                </a:solidFill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</a:rPr>
              <a:t>     у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400" b="1" dirty="0" smtClean="0">
                <a:solidFill>
                  <a:prstClr val="black"/>
                </a:solidFill>
              </a:rPr>
              <a:t>  - </a:t>
            </a:r>
            <a:r>
              <a:rPr lang="ru-RU" sz="2400" b="1" dirty="0">
                <a:solidFill>
                  <a:prstClr val="black"/>
                </a:solidFill>
              </a:rPr>
              <a:t>16у </a:t>
            </a:r>
            <a:r>
              <a:rPr lang="ru-RU" sz="2400" b="1" dirty="0" smtClean="0">
                <a:solidFill>
                  <a:prstClr val="black"/>
                </a:solidFill>
              </a:rPr>
              <a:t>+ </a:t>
            </a:r>
            <a:r>
              <a:rPr lang="ru-RU" sz="2400" b="1" dirty="0">
                <a:solidFill>
                  <a:prstClr val="black"/>
                </a:solidFill>
              </a:rPr>
              <a:t>15 = 0</a:t>
            </a:r>
            <a:endParaRPr lang="ru-RU" sz="2400" b="1" dirty="0" smtClean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prstClr val="black"/>
                </a:solidFill>
              </a:rPr>
              <a:t>      </a:t>
            </a:r>
            <a:r>
              <a:rPr lang="en-US" sz="2400" b="1" dirty="0" smtClean="0">
                <a:solidFill>
                  <a:prstClr val="black"/>
                </a:solidFill>
              </a:rPr>
              <a:t>D</a:t>
            </a:r>
            <a:r>
              <a:rPr lang="en-US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₁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64 – 15 = 49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у₁,₂ = 8 </a:t>
            </a:r>
            <a:r>
              <a:rPr lang="ru-RU" sz="2400" b="1" dirty="0" smtClean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∓</a:t>
            </a: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у₁ = 1, у₂ = 15</a:t>
            </a:r>
            <a:r>
              <a:rPr lang="ru-RU" sz="2400" b="1" dirty="0" smtClean="0">
                <a:solidFill>
                  <a:prstClr val="black"/>
                </a:solidFill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srgbClr val="0000CC"/>
                </a:solidFill>
              </a:rPr>
              <a:t>-у</a:t>
            </a:r>
            <a:r>
              <a:rPr lang="ru-RU" sz="2400" b="1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400" b="1" dirty="0">
                <a:solidFill>
                  <a:srgbClr val="0000CC"/>
                </a:solidFill>
              </a:rPr>
              <a:t>  + 16у - 15 </a:t>
            </a:r>
            <a:r>
              <a:rPr lang="ru-RU" sz="2400" b="1" dirty="0" smtClean="0">
                <a:solidFill>
                  <a:srgbClr val="0000CC"/>
                </a:solidFill>
              </a:rPr>
              <a:t>= - (</a:t>
            </a:r>
            <a:r>
              <a:rPr lang="ru-RU" sz="2400" b="1" dirty="0">
                <a:solidFill>
                  <a:srgbClr val="0000CC"/>
                </a:solidFill>
              </a:rPr>
              <a:t>у</a:t>
            </a:r>
            <a:r>
              <a:rPr lang="ru-RU" sz="2400" b="1" dirty="0" smtClean="0">
                <a:solidFill>
                  <a:srgbClr val="0000CC"/>
                </a:solidFill>
              </a:rPr>
              <a:t> - 1)(у - 15)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9967" y="33950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2400" b="1" dirty="0" smtClean="0">
                <a:solidFill>
                  <a:prstClr val="black"/>
                </a:solidFill>
              </a:rPr>
              <a:t>е) -х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400" b="1" dirty="0" smtClean="0">
                <a:solidFill>
                  <a:prstClr val="black"/>
                </a:solidFill>
              </a:rPr>
              <a:t>  - 8х  + 9 </a:t>
            </a:r>
            <a:r>
              <a:rPr lang="ru-RU" sz="2400" b="1" dirty="0">
                <a:solidFill>
                  <a:prstClr val="black"/>
                </a:solidFill>
              </a:rPr>
              <a:t>= 0 </a:t>
            </a:r>
            <a:r>
              <a:rPr lang="ru-RU" sz="2400" b="1" dirty="0" smtClean="0">
                <a:solidFill>
                  <a:prstClr val="black"/>
                </a:solidFill>
              </a:rPr>
              <a:t> ( 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ru-RU" sz="2400" b="1" dirty="0">
                <a:solidFill>
                  <a:prstClr val="black"/>
                </a:solidFill>
              </a:rPr>
              <a:t>-1)) </a:t>
            </a: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</a:rPr>
              <a:t>     х</a:t>
            </a: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</a:rPr>
              <a:t>+ 8х  - 9 </a:t>
            </a:r>
            <a:r>
              <a:rPr lang="ru-RU" sz="2400" b="1" dirty="0">
                <a:solidFill>
                  <a:prstClr val="black"/>
                </a:solidFill>
              </a:rPr>
              <a:t>= 0</a:t>
            </a: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</a:rPr>
              <a:t>     </a:t>
            </a:r>
            <a:r>
              <a:rPr lang="en-US" sz="2400" b="1" dirty="0">
                <a:solidFill>
                  <a:prstClr val="black"/>
                </a:solidFill>
              </a:rPr>
              <a:t>D</a:t>
            </a:r>
            <a:r>
              <a:rPr lang="en-US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₁</a:t>
            </a: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 + 9 </a:t>
            </a: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</a:t>
            </a:r>
            <a:endParaRPr lang="ru-RU" sz="24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х₁,₂ =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- 4 </a:t>
            </a:r>
            <a:r>
              <a:rPr lang="ru-RU" sz="2400" b="1" dirty="0" smtClean="0">
                <a:solidFill>
                  <a:prstClr val="black"/>
                </a:solidFill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∓</a:t>
            </a: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2400" b="1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х₁ =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- 9, </a:t>
            </a: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х₂ =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endParaRPr lang="ru-RU" sz="2400" b="1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srgbClr val="0000CC"/>
                </a:solidFill>
              </a:rPr>
              <a:t>-х</a:t>
            </a:r>
            <a:r>
              <a:rPr lang="ru-RU" sz="2400" b="1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400" b="1" dirty="0">
                <a:solidFill>
                  <a:srgbClr val="0000CC"/>
                </a:solidFill>
              </a:rPr>
              <a:t>  - 8х  + 9 </a:t>
            </a:r>
            <a:r>
              <a:rPr lang="ru-RU" sz="2400" b="1" dirty="0" smtClean="0">
                <a:solidFill>
                  <a:srgbClr val="0000CC"/>
                </a:solidFill>
              </a:rPr>
              <a:t>= - (х + 9)(</a:t>
            </a:r>
            <a:r>
              <a:rPr lang="ru-RU" sz="2400" b="1" dirty="0">
                <a:solidFill>
                  <a:srgbClr val="0000CC"/>
                </a:solidFill>
              </a:rPr>
              <a:t>х - </a:t>
            </a:r>
            <a:r>
              <a:rPr lang="ru-RU" sz="2400" b="1" dirty="0" smtClean="0">
                <a:solidFill>
                  <a:srgbClr val="0000CC"/>
                </a:solidFill>
              </a:rPr>
              <a:t>1)</a:t>
            </a:r>
            <a:endParaRPr lang="ru-RU" sz="24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66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13184" y="339502"/>
                <a:ext cx="8507288" cy="4255121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/>
                  <a:t>ж</a:t>
                </a:r>
                <a:r>
                  <a:rPr lang="ru-RU" sz="2400" b="1" dirty="0" smtClean="0"/>
                  <a:t>) 2х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400" b="1" dirty="0" smtClean="0"/>
                  <a:t> – 5х +  3 = 0 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   </a:t>
                </a:r>
                <a:r>
                  <a:rPr lang="en-US" sz="2400" b="1" dirty="0" smtClean="0">
                    <a:solidFill>
                      <a:prstClr val="black"/>
                    </a:solidFill>
                  </a:rPr>
                  <a:t>D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25 – 24 = 1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х</a:t>
                </a:r>
                <a:r>
                  <a:rPr lang="ru-RU" sz="22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₁,₂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i="0" dirty="0" smtClean="0">
                            <a:solidFill>
                              <a:prstClr val="black"/>
                            </a:solidFill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  <a:cs typeface="Calibri" panose="020F0502020204030204" pitchFamily="34" charset="0"/>
                          </a:rPr>
                          <m:t>∓</m:t>
                        </m:r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  <a:cs typeface="Calibri" panose="020F0502020204030204" pitchFamily="34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1 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i="0" dirty="0" smtClean="0">
                            <a:solidFill>
                              <a:prstClr val="black"/>
                            </a:solidFill>
                          </a:rPr>
                          <m:t>4</m:t>
                        </m:r>
                      </m:den>
                    </m:f>
                  </m:oMath>
                </a14:m>
                <a:endParaRPr lang="ru-RU" sz="2400" b="1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х₁ = 1, х₂ = 1,5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>
                    <a:solidFill>
                      <a:prstClr val="black"/>
                    </a:solidFill>
                  </a:rPr>
                  <a:t> 2х</a:t>
                </a: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400" b="1" dirty="0">
                    <a:solidFill>
                      <a:prstClr val="black"/>
                    </a:solidFill>
                  </a:rPr>
                  <a:t> – 5х +  3 </a:t>
                </a:r>
                <a:r>
                  <a:rPr lang="ru-RU" sz="2400" b="1" dirty="0" smtClean="0">
                    <a:solidFill>
                      <a:srgbClr val="0000CC"/>
                    </a:solidFill>
                  </a:rPr>
                  <a:t>= </a:t>
                </a:r>
                <a:r>
                  <a:rPr lang="ru-RU" sz="2400" b="1" dirty="0">
                    <a:solidFill>
                      <a:srgbClr val="0000CC"/>
                    </a:solidFill>
                  </a:rPr>
                  <a:t>2</a:t>
                </a:r>
                <a:r>
                  <a:rPr lang="ru-RU" sz="2400" b="1" dirty="0" smtClean="0">
                    <a:solidFill>
                      <a:srgbClr val="0000CC"/>
                    </a:solidFill>
                  </a:rPr>
                  <a:t>(х - 1)(х – 1,5) = (</a:t>
                </a:r>
                <a:r>
                  <a:rPr lang="ru-RU" sz="2400" b="1" dirty="0">
                    <a:solidFill>
                      <a:srgbClr val="0000CC"/>
                    </a:solidFill>
                  </a:rPr>
                  <a:t>х - 1</a:t>
                </a:r>
                <a:r>
                  <a:rPr lang="ru-RU" sz="2400" b="1" dirty="0" smtClean="0">
                    <a:solidFill>
                      <a:srgbClr val="0000CC"/>
                    </a:solidFill>
                  </a:rPr>
                  <a:t>)(2х </a:t>
                </a:r>
                <a:r>
                  <a:rPr lang="ru-RU" sz="2400" b="1" dirty="0">
                    <a:solidFill>
                      <a:srgbClr val="0000CC"/>
                    </a:solidFill>
                  </a:rPr>
                  <a:t>– 3</a:t>
                </a:r>
                <a:r>
                  <a:rPr lang="ru-RU" sz="2400" b="1" dirty="0" smtClean="0">
                    <a:solidFill>
                      <a:srgbClr val="0000CC"/>
                    </a:solidFill>
                  </a:rPr>
                  <a:t>)</a:t>
                </a:r>
                <a:endParaRPr lang="ru-RU" sz="2400" b="1" dirty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3184" y="339502"/>
                <a:ext cx="8507288" cy="4255121"/>
              </a:xfrm>
              <a:blipFill>
                <a:blip r:embed="rId2"/>
                <a:stretch>
                  <a:fillRect l="-10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7462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467544" y="411510"/>
                <a:ext cx="8352928" cy="34812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ru-RU" sz="2400" b="1" dirty="0">
                    <a:solidFill>
                      <a:prstClr val="black"/>
                    </a:solidFill>
                  </a:rPr>
                  <a:t>з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) 5у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+ 2у  - 3 </a:t>
                </a:r>
                <a:r>
                  <a:rPr lang="ru-RU" sz="2400" b="1" dirty="0">
                    <a:solidFill>
                      <a:prstClr val="black"/>
                    </a:solidFill>
                  </a:rPr>
                  <a:t>= 0 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</a:t>
                </a:r>
                <a:endParaRPr lang="ru-RU" sz="2400" b="1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ru-RU" sz="2400" b="1" dirty="0">
                    <a:solidFill>
                      <a:prstClr val="black"/>
                    </a:solidFill>
                  </a:rPr>
                  <a:t>    </a:t>
                </a:r>
                <a:r>
                  <a:rPr lang="en-US" sz="2400" b="1" dirty="0" smtClean="0">
                    <a:solidFill>
                      <a:prstClr val="black"/>
                    </a:solidFill>
                  </a:rPr>
                  <a:t>D</a:t>
                </a:r>
                <a:r>
                  <a:rPr lang="en-US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₁</a:t>
                </a: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 + 15 </a:t>
                </a: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16</a:t>
                </a:r>
                <a:endParaRPr lang="ru-RU" sz="2400" b="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у₁</a:t>
                </a:r>
                <a:r>
                  <a:rPr lang="ru-RU" sz="22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,₂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i="0" dirty="0" smtClean="0">
                            <a:solidFill>
                              <a:prstClr val="black"/>
                            </a:solidFill>
                          </a:rPr>
                          <m:t>- 1</m:t>
                        </m:r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  <a:cs typeface="Calibri" panose="020F0502020204030204" pitchFamily="34" charset="0"/>
                          </a:rPr>
                          <m:t>∓ </m:t>
                        </m:r>
                        <m:r>
                          <m:rPr>
                            <m:nor/>
                          </m:rPr>
                          <a:rPr lang="ru-RU" sz="2200" b="1" i="0" dirty="0" smtClean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i="0" dirty="0" smtClean="0">
                            <a:solidFill>
                              <a:prstClr val="black"/>
                            </a:solidFill>
                          </a:rPr>
                          <m:t>5</m:t>
                        </m:r>
                      </m:den>
                    </m:f>
                  </m:oMath>
                </a14:m>
                <a:endParaRPr lang="ru-RU" sz="2400" b="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у₁ </a:t>
                </a: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- 1, у₂ </a:t>
                </a: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0,6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</a:t>
                </a:r>
                <a:endParaRPr lang="ru-RU" sz="2400" b="1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ru-RU" sz="2400" b="1" dirty="0">
                    <a:solidFill>
                      <a:prstClr val="black"/>
                    </a:solidFill>
                  </a:rPr>
                  <a:t> 5у</a:t>
                </a: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400" b="1" dirty="0">
                    <a:solidFill>
                      <a:prstClr val="black"/>
                    </a:solidFill>
                  </a:rPr>
                  <a:t> + 2у  - 3 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400" b="1" dirty="0" smtClean="0">
                    <a:solidFill>
                      <a:srgbClr val="0000CC"/>
                    </a:solidFill>
                  </a:rPr>
                  <a:t>= 5(у + 1)(у – 0,6) = (</a:t>
                </a:r>
                <a:r>
                  <a:rPr lang="ru-RU" sz="2400" b="1" dirty="0">
                    <a:solidFill>
                      <a:srgbClr val="0000CC"/>
                    </a:solidFill>
                  </a:rPr>
                  <a:t>у + 1</a:t>
                </a:r>
                <a:r>
                  <a:rPr lang="ru-RU" sz="2400" b="1" dirty="0" smtClean="0">
                    <a:solidFill>
                      <a:srgbClr val="0000CC"/>
                    </a:solidFill>
                  </a:rPr>
                  <a:t>)(5у </a:t>
                </a:r>
                <a:r>
                  <a:rPr lang="ru-RU" sz="2400" b="1" dirty="0">
                    <a:solidFill>
                      <a:srgbClr val="0000CC"/>
                    </a:solidFill>
                  </a:rPr>
                  <a:t>– 3</a:t>
                </a:r>
                <a:r>
                  <a:rPr lang="ru-RU" sz="2400" b="1" dirty="0" smtClean="0">
                    <a:solidFill>
                      <a:srgbClr val="0000CC"/>
                    </a:solidFill>
                  </a:rPr>
                  <a:t>) </a:t>
                </a:r>
                <a:endParaRPr lang="ru-RU" sz="2400" b="1" dirty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11510"/>
                <a:ext cx="8352928" cy="3481209"/>
              </a:xfrm>
              <a:prstGeom prst="rect">
                <a:avLst/>
              </a:prstGeom>
              <a:blipFill>
                <a:blip r:embed="rId2"/>
                <a:stretch>
                  <a:fillRect l="-1168" b="-14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25180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13184" y="339502"/>
                <a:ext cx="7931224" cy="4608512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 smtClean="0"/>
                  <a:t>и) -2х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400" b="1" dirty="0" smtClean="0"/>
                  <a:t>  + 5х +  7 = 0 </a:t>
                </a:r>
                <a:r>
                  <a:rPr lang="ru-RU" sz="2400" b="1" dirty="0">
                    <a:solidFill>
                      <a:prstClr val="black"/>
                    </a:solidFill>
                  </a:rPr>
                  <a:t>( </a:t>
                </a:r>
                <a:r>
                  <a:rPr lang="en-US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x</a:t>
                </a: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(</a:t>
                </a:r>
                <a:r>
                  <a:rPr lang="ru-RU" sz="2400" b="1" dirty="0">
                    <a:solidFill>
                      <a:prstClr val="black"/>
                    </a:solidFill>
                  </a:rPr>
                  <a:t>-1)) </a:t>
                </a:r>
                <a:endParaRPr lang="ru-RU" sz="2400" b="1" dirty="0" smtClean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   2х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400" b="1" dirty="0">
                    <a:solidFill>
                      <a:prstClr val="black"/>
                    </a:solidFill>
                  </a:rPr>
                  <a:t>– 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5х  - 7 </a:t>
                </a:r>
                <a:r>
                  <a:rPr lang="ru-RU" sz="2400" b="1" dirty="0">
                    <a:solidFill>
                      <a:prstClr val="black"/>
                    </a:solidFill>
                  </a:rPr>
                  <a:t>= 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0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 smtClean="0">
                    <a:solidFill>
                      <a:prstClr val="black"/>
                    </a:solidFill>
                  </a:rPr>
                  <a:t>     </a:t>
                </a:r>
                <a:r>
                  <a:rPr lang="en-US" sz="2400" b="1" dirty="0" smtClean="0">
                    <a:solidFill>
                      <a:prstClr val="black"/>
                    </a:solidFill>
                  </a:rPr>
                  <a:t>D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= 25   + 56 = 81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</a:t>
                </a:r>
                <a:r>
                  <a:rPr lang="ru-RU" sz="22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х</a:t>
                </a:r>
                <a:r>
                  <a:rPr lang="ru-RU" sz="22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₁,₂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  <a:latin typeface="Cambria" panose="02040503050406030204" pitchFamily="18" charset="0"/>
                            <a:ea typeface="Cambria" panose="02040503050406030204" pitchFamily="18" charset="0"/>
                            <a:cs typeface="Calibri" panose="020F0502020204030204" pitchFamily="34" charset="0"/>
                          </a:rPr>
                          <m:t>∓ </m:t>
                        </m:r>
                        <m:r>
                          <m:rPr>
                            <m:nor/>
                          </m:rPr>
                          <a:rPr lang="ru-RU" sz="2200" b="1" i="0" dirty="0" smtClean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9</m:t>
                        </m:r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4</m:t>
                        </m:r>
                      </m:den>
                    </m:f>
                  </m:oMath>
                </a14:m>
                <a:endParaRPr lang="ru-RU" sz="2400" b="1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х₁ = - 1, х₂ = 3,5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400" b="1" dirty="0">
                    <a:solidFill>
                      <a:srgbClr val="0000CC"/>
                    </a:solidFill>
                  </a:rPr>
                  <a:t>-2х</a:t>
                </a:r>
                <a:r>
                  <a:rPr lang="ru-RU" sz="2400" b="1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400" b="1" dirty="0">
                    <a:solidFill>
                      <a:srgbClr val="0000CC"/>
                    </a:solidFill>
                  </a:rPr>
                  <a:t>  + 5х +  7 </a:t>
                </a:r>
                <a:r>
                  <a:rPr lang="ru-RU" sz="2400" b="1" dirty="0" smtClean="0">
                    <a:solidFill>
                      <a:srgbClr val="0000CC"/>
                    </a:solidFill>
                  </a:rPr>
                  <a:t>= - 2(х </a:t>
                </a:r>
                <a:r>
                  <a:rPr lang="ru-RU" sz="2400" b="1" dirty="0">
                    <a:solidFill>
                      <a:srgbClr val="0000CC"/>
                    </a:solidFill>
                  </a:rPr>
                  <a:t>+</a:t>
                </a:r>
                <a:r>
                  <a:rPr lang="ru-RU" sz="2400" b="1" dirty="0" smtClean="0">
                    <a:solidFill>
                      <a:srgbClr val="0000CC"/>
                    </a:solidFill>
                  </a:rPr>
                  <a:t> 1)(х – 3,5) =</a:t>
                </a:r>
                <a:r>
                  <a:rPr lang="ru-RU" sz="2400" b="1" dirty="0">
                    <a:solidFill>
                      <a:srgbClr val="0000CC"/>
                    </a:solidFill>
                  </a:rPr>
                  <a:t> </a:t>
                </a:r>
                <a:r>
                  <a:rPr lang="ru-RU" sz="2400" b="1" dirty="0" smtClean="0">
                    <a:solidFill>
                      <a:srgbClr val="0000CC"/>
                    </a:solidFill>
                  </a:rPr>
                  <a:t>(</a:t>
                </a:r>
                <a:r>
                  <a:rPr lang="ru-RU" sz="2400" b="1" dirty="0">
                    <a:solidFill>
                      <a:srgbClr val="0000CC"/>
                    </a:solidFill>
                  </a:rPr>
                  <a:t>х + 1</a:t>
                </a:r>
                <a:r>
                  <a:rPr lang="ru-RU" sz="2400" b="1" dirty="0" smtClean="0">
                    <a:solidFill>
                      <a:srgbClr val="0000CC"/>
                    </a:solidFill>
                  </a:rPr>
                  <a:t>)( 7 - 2х) </a:t>
                </a:r>
                <a:endParaRPr lang="ru-RU" sz="2400" b="1" dirty="0">
                  <a:solidFill>
                    <a:srgbClr val="0000CC"/>
                  </a:solidFill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3184" y="339502"/>
                <a:ext cx="7931224" cy="4608512"/>
              </a:xfrm>
              <a:blipFill>
                <a:blip r:embed="rId2"/>
                <a:stretch>
                  <a:fillRect l="-11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545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+mn-lt"/>
              </a:rPr>
              <a:t>Дома: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1947663"/>
          </a:xfrm>
        </p:spPr>
        <p:txBody>
          <a:bodyPr/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ru-RU" b="1" dirty="0">
                <a:solidFill>
                  <a:prstClr val="black"/>
                </a:solidFill>
              </a:rPr>
              <a:t>п</a:t>
            </a:r>
            <a:r>
              <a:rPr lang="ru-RU" b="1" dirty="0" smtClean="0">
                <a:solidFill>
                  <a:prstClr val="black"/>
                </a:solidFill>
              </a:rPr>
              <a:t>. 25 (новый учебник); 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prstClr val="black"/>
                </a:solidFill>
              </a:rPr>
              <a:t>№ </a:t>
            </a:r>
            <a:r>
              <a:rPr lang="ru-RU" b="1" dirty="0" smtClean="0">
                <a:solidFill>
                  <a:prstClr val="black"/>
                </a:solidFill>
              </a:rPr>
              <a:t>618</a:t>
            </a:r>
            <a:r>
              <a:rPr lang="ru-RU" b="1" dirty="0" smtClean="0">
                <a:solidFill>
                  <a:prstClr val="black"/>
                </a:solidFill>
              </a:rPr>
              <a:t>; </a:t>
            </a:r>
            <a:r>
              <a:rPr lang="ru-RU" b="1" dirty="0">
                <a:solidFill>
                  <a:prstClr val="black"/>
                </a:solidFill>
              </a:rPr>
              <a:t>№ </a:t>
            </a:r>
            <a:r>
              <a:rPr lang="ru-RU" b="1" dirty="0" smtClean="0">
                <a:solidFill>
                  <a:prstClr val="black"/>
                </a:solidFill>
              </a:rPr>
              <a:t>628(б)</a:t>
            </a:r>
            <a:endParaRPr lang="ru-RU" b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253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971600" y="388110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Разложение квадратного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трёхчлена</a:t>
            </a:r>
            <a:r>
              <a:rPr lang="en-US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множители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1064437" y="2872065"/>
                <a:ext cx="6900992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3600" i="1" smtClean="0">
                        <a:solidFill>
                          <a:srgbClr val="FF0000"/>
                        </a:solidFill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ru-RU" sz="3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3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3600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r>
                      <a:rPr lang="ru-RU" sz="3600" i="1">
                        <a:solidFill>
                          <a:srgbClr val="FF0000"/>
                        </a:solidFill>
                        <a:latin typeface="Cambria Math"/>
                      </a:rPr>
                      <m:t>𝑏𝑥</m:t>
                    </m:r>
                    <m:r>
                      <a:rPr lang="ru-RU" sz="3600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r>
                      <a:rPr lang="ru-RU" sz="3600" i="1">
                        <a:solidFill>
                          <a:srgbClr val="FF0000"/>
                        </a:solidFill>
                        <a:latin typeface="Cambria Math"/>
                      </a:rPr>
                      <m:t>𝑐</m:t>
                    </m:r>
                    <m:r>
                      <a:rPr lang="en-US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en-US" sz="36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3600" i="1">
                        <a:solidFill>
                          <a:srgbClr val="FF0000"/>
                        </a:solidFill>
                        <a:latin typeface="Cambria Math"/>
                      </a:rPr>
                      <m:t>𝑎</m:t>
                    </m:r>
                    <m:d>
                      <m:dPr>
                        <m:ctrlPr>
                          <a:rPr lang="ru-RU" sz="3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ru-RU" sz="3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ru-RU" sz="3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ru-RU" sz="3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ru-RU" sz="3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ru-RU" sz="36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ru-RU" sz="3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ru-RU" sz="36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lang="ru-RU" sz="3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437" y="2872065"/>
                <a:ext cx="6900992" cy="646331"/>
              </a:xfrm>
              <a:prstGeom prst="rect">
                <a:avLst/>
              </a:prstGeom>
              <a:blipFill rotWithShape="1">
                <a:blip r:embed="rId3"/>
                <a:stretch>
                  <a:fillRect t="-13208" r="-3180" b="-358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107504" y="1707654"/>
                <a:ext cx="8814858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8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Если </m:t>
                        </m:r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2800" i="1">
                        <a:solidFill>
                          <a:schemeClr val="tx1"/>
                        </a:solidFill>
                        <a:latin typeface="Cambria Math"/>
                      </a:rPr>
                      <m:t> и </m:t>
                    </m:r>
                    <m:sSub>
                      <m:sSub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ru-RU" sz="28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корни</a:t>
                </a:r>
                <a:endPara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pPr algn="ctr"/>
                <a:r>
                  <a:rPr lang="ru-RU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квадратного трёхчлена </a:t>
                </a:r>
                <a14:m>
                  <m:oMath xmlns:m="http://schemas.openxmlformats.org/officeDocument/2006/math">
                    <m:r>
                      <a:rPr lang="ru-RU" sz="2800" i="1">
                        <a:solidFill>
                          <a:schemeClr val="tx1"/>
                        </a:solidFill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2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800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ru-RU" sz="2800" i="1">
                        <a:solidFill>
                          <a:schemeClr val="tx1"/>
                        </a:solidFill>
                        <a:latin typeface="Cambria Math"/>
                      </a:rPr>
                      <m:t>𝑏𝑥</m:t>
                    </m:r>
                    <m:r>
                      <a:rPr lang="ru-RU" sz="2800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ru-RU" sz="2800" i="1">
                        <a:solidFill>
                          <a:schemeClr val="tx1"/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ru-RU" sz="28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, то </a:t>
                </a:r>
                <a:endParaRPr lang="ru-RU" sz="28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707654"/>
                <a:ext cx="8814858" cy="954107"/>
              </a:xfrm>
              <a:prstGeom prst="rect">
                <a:avLst/>
              </a:prstGeom>
              <a:blipFill rotWithShape="1">
                <a:blip r:embed="rId4"/>
                <a:stretch>
                  <a:fillRect t="-6369" b="-165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263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+mn-lt"/>
              </a:rPr>
              <a:t> Проверка </a:t>
            </a:r>
            <a:r>
              <a:rPr lang="ru-RU" sz="4000" b="1" dirty="0">
                <a:latin typeface="+mn-lt"/>
              </a:rPr>
              <a:t>домашнего задания: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9622"/>
            <a:ext cx="8229600" cy="1947663"/>
          </a:xfrm>
        </p:spPr>
        <p:txBody>
          <a:bodyPr/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ru-RU" b="1" dirty="0">
                <a:solidFill>
                  <a:prstClr val="black"/>
                </a:solidFill>
              </a:rPr>
              <a:t>п</a:t>
            </a:r>
            <a:r>
              <a:rPr lang="ru-RU" b="1" dirty="0" smtClean="0">
                <a:solidFill>
                  <a:prstClr val="black"/>
                </a:solidFill>
              </a:rPr>
              <a:t>. 24 (новый учебник); 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prstClr val="black"/>
                </a:solidFill>
              </a:rPr>
              <a:t>№ 608; </a:t>
            </a:r>
            <a:r>
              <a:rPr lang="ru-RU" b="1" dirty="0">
                <a:solidFill>
                  <a:prstClr val="black"/>
                </a:solidFill>
              </a:rPr>
              <a:t>№ </a:t>
            </a:r>
            <a:r>
              <a:rPr lang="ru-RU" b="1" dirty="0" smtClean="0">
                <a:solidFill>
                  <a:prstClr val="black"/>
                </a:solidFill>
              </a:rPr>
              <a:t>612</a:t>
            </a:r>
            <a:endParaRPr lang="ru-RU" b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584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6296" y="205979"/>
            <a:ext cx="1450504" cy="493563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prstClr val="black"/>
                </a:solidFill>
                <a:ea typeface="+mn-ea"/>
                <a:cs typeface="+mn-cs"/>
              </a:rPr>
              <a:t>№ </a:t>
            </a:r>
            <a: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  <a:t>608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15516" y="987574"/>
                <a:ext cx="8928484" cy="338437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200" b="1" dirty="0"/>
                  <a:t>а</a:t>
                </a:r>
                <a:r>
                  <a:rPr lang="ru-RU" sz="2200" b="1" dirty="0" smtClean="0"/>
                  <a:t>) х</a:t>
                </a:r>
                <a:r>
                  <a:rPr lang="ru-RU" sz="22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/>
                  <a:t> – </a:t>
                </a:r>
                <a:r>
                  <a:rPr lang="ru-RU" sz="2200" b="1" dirty="0" smtClean="0"/>
                  <a:t>10х + 10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=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х</a:t>
                </a:r>
                <a:r>
                  <a:rPr lang="ru-RU" sz="2200" b="1" dirty="0" smtClean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–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2 </a:t>
                </a:r>
                <a:r>
                  <a:rPr lang="ru-RU" sz="22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5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х  +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5</a:t>
                </a:r>
                <a:r>
                  <a:rPr lang="ru-RU" sz="2200" b="1" dirty="0" smtClean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–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5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+ 10</a:t>
                </a:r>
                <a:r>
                  <a:rPr lang="ru-RU" sz="2200" b="1" dirty="0" smtClean="0"/>
                  <a:t> </a:t>
                </a:r>
                <a:r>
                  <a:rPr lang="ru-RU" sz="2200" b="1" dirty="0" smtClean="0"/>
                  <a:t>= (х - </a:t>
                </a:r>
                <a:r>
                  <a:rPr lang="ru-RU" sz="2200" b="1" dirty="0" smtClean="0"/>
                  <a:t>5)</a:t>
                </a:r>
                <a:r>
                  <a:rPr lang="ru-RU" sz="22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² </a:t>
                </a:r>
                <a:r>
                  <a:rPr lang="ru-RU" sz="22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- </a:t>
                </a:r>
                <a:r>
                  <a:rPr lang="ru-RU" sz="22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15;</a:t>
                </a:r>
                <a:endParaRPr lang="ru-RU" sz="2200" b="1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lvl="0" indent="0">
                  <a:lnSpc>
                    <a:spcPct val="150000"/>
                  </a:lnSpc>
                  <a:buNone/>
                </a:pPr>
                <a:r>
                  <a:rPr lang="ru-RU" sz="22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б)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х</a:t>
                </a:r>
                <a:r>
                  <a:rPr lang="ru-RU" sz="22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+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3х  - 1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=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х</a:t>
                </a:r>
                <a:r>
                  <a:rPr lang="ru-RU" sz="2200" b="1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+ 2 </a:t>
                </a:r>
                <a:r>
                  <a:rPr lang="ru-RU" sz="22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i="0" dirty="0" smtClean="0">
                            <a:solidFill>
                              <a:srgbClr val="0000CC"/>
                            </a:solidFill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srgbClr val="0000CC"/>
                            </a:solidFill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200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х 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200" b="1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200" b="1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200" b="1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ru-RU" sz="2200" b="1" i="0" smtClean="0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ru-RU" sz="2200" b="1" dirty="0">
                                    <a:solidFill>
                                      <a:srgbClr val="0000CC"/>
                                    </a:solidFill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m:rPr>
                            <m:nor/>
                          </m:rPr>
                          <a:rPr lang="ru-RU" sz="2200" b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²</m:t>
                        </m:r>
                      </m:sup>
                    </m:sSup>
                  </m:oMath>
                </a14:m>
                <a:r>
                  <a:rPr lang="ru-RU" sz="2200" b="1" dirty="0" smtClean="0">
                    <a:solidFill>
                      <a:prstClr val="black"/>
                    </a:solidFill>
                  </a:rPr>
                  <a:t>-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ru-RU" sz="22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ru-RU" sz="2200" b="1" dirty="0">
                                    <a:solidFill>
                                      <a:schemeClr val="tx1"/>
                                    </a:solidFill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m:rPr>
                            <m:nor/>
                          </m:rPr>
                          <a:rPr lang="ru-RU" sz="2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²</m:t>
                        </m:r>
                      </m:sup>
                    </m:sSup>
                  </m:oMath>
                </a14:m>
                <a:r>
                  <a:rPr lang="ru-RU" sz="22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- 1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= (х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+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1,5)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 </a:t>
                </a:r>
                <a:r>
                  <a:rPr lang="ru-RU" sz="22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3,25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;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 </a:t>
                </a:r>
                <a:endParaRPr lang="ru-RU" sz="2200" b="1" dirty="0" smtClean="0">
                  <a:solidFill>
                    <a:prstClr val="black"/>
                  </a:solidFill>
                </a:endParaRPr>
              </a:p>
              <a:p>
                <a:pPr marL="0" lvl="0" indent="0">
                  <a:lnSpc>
                    <a:spcPct val="150000"/>
                  </a:lnSpc>
                  <a:buNone/>
                </a:pPr>
                <a:r>
                  <a:rPr lang="ru-RU" sz="2200" b="1" dirty="0">
                    <a:solidFill>
                      <a:prstClr val="black"/>
                    </a:solidFill>
                  </a:rPr>
                  <a:t>в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)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3х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+ 6х - 3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=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3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(х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+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2х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- 1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) =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3(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х</a:t>
                </a:r>
                <a:r>
                  <a:rPr lang="ru-RU" sz="2200" b="1" dirty="0" smtClean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– 2 </a:t>
                </a:r>
                <a:r>
                  <a:rPr lang="ru-RU" sz="2200" b="1" dirty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1 </a:t>
                </a:r>
                <a:r>
                  <a:rPr lang="ru-RU" sz="2200" b="1" dirty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х  +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1</a:t>
                </a:r>
                <a:r>
                  <a:rPr lang="ru-RU" sz="2200" b="1" dirty="0" smtClean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–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1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- 1)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= 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3(х 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- 1)² 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- 6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;</a:t>
                </a:r>
                <a:endParaRPr lang="ru-RU" sz="2200" b="1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lvl="0" indent="0">
                  <a:lnSpc>
                    <a:spcPct val="150000"/>
                  </a:lnSpc>
                  <a:buNone/>
                </a:pPr>
                <a:r>
                  <a:rPr lang="ru-RU" sz="2200" b="1" dirty="0">
                    <a:solidFill>
                      <a:prstClr val="black"/>
                    </a:solidFill>
                  </a:rPr>
                  <a:t>д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i="0" dirty="0" smtClean="0">
                            <a:solidFill>
                              <a:prstClr val="black"/>
                            </a:solidFill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200" b="1" dirty="0" smtClean="0">
                    <a:solidFill>
                      <a:prstClr val="black"/>
                    </a:solidFill>
                  </a:rPr>
                  <a:t>х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-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х 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+ 2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i="0" dirty="0" smtClean="0">
                            <a:solidFill>
                              <a:prstClr val="black"/>
                            </a:solidFill>
                          </a:rPr>
                          <m:t>4</m:t>
                        </m:r>
                      </m:den>
                    </m:f>
                    <m:r>
                      <a:rPr lang="ru-RU" sz="2200" b="1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200" b="1" dirty="0">
                    <a:solidFill>
                      <a:prstClr val="black"/>
                    </a:solidFill>
                  </a:rPr>
                  <a:t>(х</a:t>
                </a:r>
                <a:r>
                  <a:rPr lang="ru-RU" sz="22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- 4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х + 8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i="0" dirty="0" smtClean="0">
                            <a:solidFill>
                              <a:prstClr val="black"/>
                            </a:solidFill>
                          </a:rPr>
                          <m:t>4</m:t>
                        </m:r>
                      </m:den>
                    </m:f>
                    <m:r>
                      <a:rPr lang="ru-RU" sz="2200" b="1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200" b="1" dirty="0" smtClean="0">
                    <a:solidFill>
                      <a:prstClr val="black"/>
                    </a:solidFill>
                  </a:rPr>
                  <a:t>(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х</a:t>
                </a:r>
                <a:r>
                  <a:rPr lang="ru-RU" sz="2200" b="1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-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2 </a:t>
                </a:r>
                <a:r>
                  <a:rPr lang="ru-RU" sz="2200" b="1" dirty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2 </a:t>
                </a:r>
                <a:r>
                  <a:rPr lang="ru-RU" sz="2200" b="1" dirty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х  +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2</a:t>
                </a:r>
                <a:r>
                  <a:rPr lang="ru-RU" sz="2200" b="1" dirty="0" smtClean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–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2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 + 8)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2</m:t>
                        </m:r>
                      </m:den>
                    </m:f>
                    <m:r>
                      <a:rPr lang="ru-RU" sz="2200" b="1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(х 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 </a:t>
                </a:r>
                <a:r>
                  <a:rPr lang="ru-RU" sz="22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)²  + 1;</a:t>
                </a:r>
                <a:endParaRPr lang="ru-RU" sz="2200" b="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lvl="0" indent="0">
                  <a:buNone/>
                </a:pPr>
                <a:endParaRPr lang="ru-RU" sz="2400" b="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ru-RU" sz="2400" b="1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5516" y="987574"/>
                <a:ext cx="8928484" cy="3384376"/>
              </a:xfrm>
              <a:blipFill>
                <a:blip r:embed="rId2"/>
                <a:stretch>
                  <a:fillRect l="-887" t="-16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1000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6296" y="205979"/>
            <a:ext cx="1450504" cy="493563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prstClr val="black"/>
                </a:solidFill>
                <a:ea typeface="+mn-ea"/>
                <a:cs typeface="+mn-cs"/>
              </a:rPr>
              <a:t>№ </a:t>
            </a:r>
            <a: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  <a:t>612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25760" y="1131590"/>
                <a:ext cx="8892480" cy="3394472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i="0" dirty="0" smtClean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400" b="1" dirty="0" smtClean="0"/>
                  <a:t>х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² 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+ 2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х 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+ 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4 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  <m:r>
                      <a:rPr lang="ru-RU" sz="2200" b="1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х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+ 6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х </a:t>
                </a:r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+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12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) 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ru-RU" sz="2400" b="1" dirty="0" smtClean="0">
                    <a:solidFill>
                      <a:srgbClr val="0000CC"/>
                    </a:solidFill>
                  </a:rPr>
                  <a:t>х</a:t>
                </a:r>
                <a:r>
                  <a:rPr lang="ru-RU" sz="2400" b="1" dirty="0" smtClean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 </a:t>
                </a:r>
                <a:r>
                  <a:rPr lang="ru-RU" sz="2400" b="1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+</a:t>
                </a:r>
                <a:r>
                  <a:rPr lang="ru-RU" sz="2400" b="1" dirty="0" smtClean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sz="2400" b="1" dirty="0" smtClean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 </a:t>
                </a:r>
                <a:r>
                  <a:rPr lang="ru-RU" sz="24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∙ </a:t>
                </a:r>
                <a:r>
                  <a:rPr lang="ru-RU" sz="2400" b="1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ru-RU" sz="2400" b="1" dirty="0" smtClean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sz="24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∙ </a:t>
                </a:r>
                <a:r>
                  <a:rPr lang="ru-RU" sz="2400" b="1" dirty="0" smtClean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х </a:t>
                </a:r>
                <a:r>
                  <a:rPr lang="ru-RU" sz="2400" b="1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+ </a:t>
                </a:r>
                <a:r>
                  <a:rPr lang="ru-RU" sz="2400" b="1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ru-RU" sz="2400" b="1" dirty="0" smtClean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–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3²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+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12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) 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  <m:r>
                      <a:rPr lang="ru-RU" sz="2200" b="1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(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х 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+ 3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)² 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+ </a:t>
                </a:r>
                <a:r>
                  <a:rPr lang="ru-RU" sz="24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1;</a:t>
                </a:r>
                <a:endParaRPr lang="ru-RU" sz="2400" b="1" dirty="0" smtClean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ru-RU" sz="2400" b="1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  <m:r>
                      <a:rPr lang="ru-RU" sz="2200" b="1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(х + 3)² </a:t>
                </a:r>
                <a:r>
                  <a:rPr lang="en-US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&gt;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0 при любом х ≠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-3</a:t>
                </a:r>
                <a:endParaRPr lang="ru-RU" sz="2400" b="1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⇒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  <m:r>
                      <a:rPr lang="ru-RU" sz="2200" b="1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4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(х + 3)² + 1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принимает  </a:t>
                </a:r>
                <a:r>
                  <a:rPr lang="ru-RU" sz="2400" b="1" u="sng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наименьшее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значение  при х =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-3: </a:t>
                </a:r>
                <a:endParaRPr lang="ru-RU" sz="2400" b="1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∙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(- 3)²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+ 2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∙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(- 3)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+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4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=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  <a:endParaRPr lang="ru-RU" sz="2400" b="1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Ответ: х =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- 3;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наим. значение </a:t>
                </a:r>
                <a:r>
                  <a:rPr lang="ru-RU" sz="24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</a:t>
                </a:r>
                <a:endParaRPr lang="ru-RU" sz="2400" b="1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760" y="1131590"/>
                <a:ext cx="8892480" cy="3394472"/>
              </a:xfrm>
              <a:blipFill>
                <a:blip r:embed="rId2"/>
                <a:stretch>
                  <a:fillRect l="-754" t="-71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615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419622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Разложение </a:t>
            </a:r>
            <a:endParaRPr lang="ru-RU" sz="3200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квадратного трёхчлена на </a:t>
            </a:r>
            <a:r>
              <a:rPr lang="ru-RU" sz="3200" b="1" dirty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множители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444208" y="195486"/>
            <a:ext cx="2236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srgbClr val="1F497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10. </a:t>
            </a:r>
            <a:r>
              <a:rPr lang="ru-RU" sz="3600" b="1" dirty="0">
                <a:solidFill>
                  <a:srgbClr val="1F497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01. 24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771550"/>
            <a:ext cx="40396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>
                <a:solidFill>
                  <a:srgbClr val="1F497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Классная работа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010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539552" y="1203598"/>
                <a:ext cx="8064896" cy="5959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358775">
                  <a:buFont typeface="Wingdings" pitchFamily="2" charset="2"/>
                  <a:buChar char="Ø"/>
                </a:pPr>
                <a:r>
                  <a:rPr lang="ru-RU" sz="2800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Квадратный</a:t>
                </a:r>
                <a:r>
                  <a:rPr lang="ru-RU" sz="2800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трёхчлен</a:t>
                </a:r>
                <a14:m>
                  <m:oMath xmlns:m="http://schemas.openxmlformats.org/officeDocument/2006/math">
                    <m:r>
                      <a:rPr lang="en-US" sz="3200" b="0" i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ru-RU" sz="3200" b="1" i="1" smtClean="0">
                        <a:solidFill>
                          <a:srgbClr val="FF0000"/>
                        </a:solidFill>
                        <a:latin typeface="Cambria Math"/>
                      </a:rPr>
                      <m:t>𝒂</m:t>
                    </m:r>
                    <m:sSup>
                      <m:sSupPr>
                        <m:ctrlPr>
                          <a:rPr lang="ru-RU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2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ru-RU" sz="32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3200" b="1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r>
                      <a:rPr lang="ru-RU" sz="3200" b="1" i="1">
                        <a:solidFill>
                          <a:srgbClr val="FF0000"/>
                        </a:solidFill>
                        <a:latin typeface="Cambria Math"/>
                      </a:rPr>
                      <m:t>𝒃𝒙</m:t>
                    </m:r>
                    <m:r>
                      <a:rPr lang="ru-RU" sz="3200" b="1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r>
                      <a:rPr lang="ru-RU" sz="3200" b="1" i="1">
                        <a:solidFill>
                          <a:srgbClr val="FF0000"/>
                        </a:solidFill>
                        <a:latin typeface="Cambria Math"/>
                      </a:rPr>
                      <m:t>𝒄</m:t>
                    </m:r>
                  </m:oMath>
                </a14:m>
                <a:r>
                  <a:rPr lang="ru-RU" sz="32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.</a:t>
                </a:r>
                <a:endParaRPr lang="ru-RU" sz="3200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203598"/>
                <a:ext cx="8064896" cy="595932"/>
              </a:xfrm>
              <a:prstGeom prst="rect">
                <a:avLst/>
              </a:prstGeom>
              <a:blipFill rotWithShape="1">
                <a:blip r:embed="rId2"/>
                <a:stretch>
                  <a:fillRect l="-1362" t="-10204" b="-336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539552" y="2447602"/>
                <a:ext cx="8064896" cy="14465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358775">
                  <a:buFont typeface="Wingdings" pitchFamily="2" charset="2"/>
                  <a:buChar char="Ø"/>
                </a:pPr>
                <a:r>
                  <a:rPr lang="ru-RU" sz="2800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Чтобы найти </a:t>
                </a:r>
                <a:r>
                  <a:rPr lang="ru-RU" sz="2800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корни</a:t>
                </a:r>
                <a:r>
                  <a:rPr lang="en-US" sz="2800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квадратного </a:t>
                </a:r>
                <a:r>
                  <a:rPr lang="ru-RU" sz="2800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трёхчлена</a:t>
                </a:r>
                <a:endParaRPr lang="en-US" sz="2800" i="1" dirty="0" smtClean="0">
                  <a:solidFill>
                    <a:schemeClr val="tx2">
                      <a:lumMod val="50000"/>
                    </a:schemeClr>
                  </a:solidFill>
                  <a:latin typeface="Cambria Math"/>
                </a:endParaRPr>
              </a:p>
              <a:p>
                <a:pPr marL="358775"/>
                <a14:m>
                  <m:oMath xmlns:m="http://schemas.openxmlformats.org/officeDocument/2006/math">
                    <m:r>
                      <a:rPr lang="ru-RU" sz="280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ru-RU" sz="2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2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800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ru-RU" sz="2800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𝑏𝑥</m:t>
                    </m:r>
                    <m:r>
                      <a:rPr lang="ru-RU" sz="2800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ru-RU" sz="2800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ru-RU" sz="2800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u-RU" sz="2800" u="sng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нужно </a:t>
                </a:r>
                <a:r>
                  <a:rPr lang="ru-RU" sz="2800" u="sng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решить</a:t>
                </a:r>
                <a:r>
                  <a:rPr lang="en-US" sz="2800" u="sng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u="sng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квадратное </a:t>
                </a:r>
                <a:r>
                  <a:rPr lang="ru-RU" sz="2800" u="sng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уравнение</a:t>
                </a:r>
                <a:r>
                  <a:rPr lang="ru-RU" sz="2800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𝒂</m:t>
                    </m:r>
                    <m:sSup>
                      <m:sSupPr>
                        <m:ctrlPr>
                          <a:rPr lang="ru-RU" sz="28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ru-RU" sz="28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𝒃𝒙</m:t>
                    </m:r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𝒄</m:t>
                    </m:r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𝟎</m:t>
                    </m:r>
                  </m:oMath>
                </a14:m>
                <a:r>
                  <a:rPr lang="ru-RU" sz="2800" b="1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ru-RU" sz="2800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dirty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447602"/>
                <a:ext cx="8064896" cy="1446550"/>
              </a:xfrm>
              <a:prstGeom prst="rect">
                <a:avLst/>
              </a:prstGeom>
              <a:blipFill rotWithShape="1">
                <a:blip r:embed="rId3"/>
                <a:stretch>
                  <a:fillRect l="-1362" t="-4641" b="-75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833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971600" y="379998"/>
                <a:ext cx="6732748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Разложите </a:t>
                </a:r>
                <a:r>
                  <a:rPr lang="ru-RU" sz="2800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на </a:t>
                </a:r>
                <a:r>
                  <a:rPr lang="ru-RU" sz="2800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множители</a:t>
                </a:r>
                <a:endParaRPr lang="en-US" sz="2800" dirty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:r>
                  <a:rPr lang="ru-RU" sz="2800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квадратный</a:t>
                </a:r>
                <a:r>
                  <a:rPr lang="en-US" sz="2800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трёхчлен</a:t>
                </a:r>
                <a:r>
                  <a:rPr lang="en-US" sz="2800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8</m:t>
                    </m:r>
                    <m:sSup>
                      <m:sSupPr>
                        <m:ctrlPr>
                          <a:rPr lang="ru-RU" sz="2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2800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800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−40</m:t>
                    </m:r>
                    <m:r>
                      <a:rPr lang="en-US" sz="2800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𝑥</m:t>
                    </m:r>
                    <m:r>
                      <a:rPr lang="ru-RU" sz="2800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+32</m:t>
                    </m:r>
                  </m:oMath>
                </a14:m>
                <a:r>
                  <a:rPr lang="ru-RU" sz="2800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en-US" sz="2800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79998"/>
                <a:ext cx="6732748" cy="954107"/>
              </a:xfrm>
              <a:prstGeom prst="rect">
                <a:avLst/>
              </a:prstGeom>
              <a:blipFill rotWithShape="1">
                <a:blip r:embed="rId2"/>
                <a:stretch>
                  <a:fillRect l="-1810" t="-6369" b="-1656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971600" y="1790345"/>
                <a:ext cx="585679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8</m:t>
                      </m:r>
                      <m:sSup>
                        <m:sSupPr>
                          <m:ctrlPr>
                            <a:rPr lang="ru-RU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ru-RU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800" i="1">
                          <a:solidFill>
                            <a:schemeClr val="tx1"/>
                          </a:solidFill>
                          <a:latin typeface="Cambria Math"/>
                        </a:rPr>
                        <m:t>−40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/>
                        </a:rPr>
                        <m:t>𝑥</m:t>
                      </m:r>
                      <m:r>
                        <a:rPr lang="ru-RU" sz="2800" i="1">
                          <a:solidFill>
                            <a:schemeClr val="tx1"/>
                          </a:solidFill>
                          <a:latin typeface="Cambria Math"/>
                        </a:rPr>
                        <m:t>+32</m:t>
                      </m:r>
                      <m:r>
                        <a:rPr lang="ru-RU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8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800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800" b="0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5</m:t>
                          </m:r>
                          <m:r>
                            <a:rPr lang="en-US" sz="2800" i="1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ru-RU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1790345"/>
                <a:ext cx="5856796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971600" y="2571750"/>
                <a:ext cx="3958328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8</m:t>
                      </m:r>
                      <m:d>
                        <m:d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sz="2800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800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800" b="0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en-US" sz="2800" b="0" i="1" smtClean="0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−4</m:t>
                          </m:r>
                          <m:r>
                            <a:rPr lang="en-US" sz="2800" i="1">
                              <a:solidFill>
                                <a:srgbClr val="0000CC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ru-RU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4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2571750"/>
                <a:ext cx="3958328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971600" y="3217880"/>
                <a:ext cx="5016598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8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8</m:t>
                      </m:r>
                      <m:d>
                        <m:d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−1)−4(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−1)</m:t>
                          </m:r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3217880"/>
                <a:ext cx="5016598" cy="523220"/>
              </a:xfrm>
              <a:prstGeom prst="rect">
                <a:avLst/>
              </a:prstGeom>
              <a:blipFill rotWithShape="1">
                <a:blip r:embed="rId5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5193353" y="3219822"/>
                <a:ext cx="3096344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latin typeface="Cambria Math"/>
                        </a:rPr>
                        <m:t>8</m:t>
                      </m:r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/>
                            </a:rPr>
                            <m:t>𝑥</m:t>
                          </m:r>
                          <m:r>
                            <a:rPr lang="ru-RU" sz="2800" i="1">
                              <a:latin typeface="Cambria Math"/>
                            </a:rPr>
                            <m:t>−1</m:t>
                          </m:r>
                        </m:e>
                      </m:d>
                      <m:d>
                        <m:d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800" i="1">
                              <a:latin typeface="Cambria Math"/>
                            </a:rPr>
                            <m:t>𝑥</m:t>
                          </m:r>
                          <m:r>
                            <a:rPr lang="ru-RU" sz="2800" i="1">
                              <a:latin typeface="Cambria Math"/>
                            </a:rPr>
                            <m:t>−4</m:t>
                          </m:r>
                        </m:e>
                      </m:d>
                      <m:r>
                        <a:rPr lang="en-US" sz="2800" b="0" i="0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3353" y="3219822"/>
                <a:ext cx="3096344" cy="523220"/>
              </a:xfrm>
              <a:prstGeom prst="rect">
                <a:avLst/>
              </a:prstGeom>
              <a:blipFill rotWithShape="1">
                <a:blip r:embed="rId6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436096" y="3003798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𝑎</m:t>
                      </m:r>
                    </m:oMath>
                  </m:oMathPara>
                </a14:m>
                <a:endParaRPr lang="ru-RU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6" y="3003798"/>
                <a:ext cx="288032" cy="369332"/>
              </a:xfrm>
              <a:prstGeom prst="rect">
                <a:avLst/>
              </a:prstGeom>
              <a:blipFill rotWithShape="1">
                <a:blip r:embed="rId8"/>
                <a:stretch>
                  <a:fillRect t="-8333" r="-46809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354539" y="300325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4539" y="3003256"/>
                <a:ext cx="288032" cy="369332"/>
              </a:xfrm>
              <a:prstGeom prst="rect">
                <a:avLst/>
              </a:prstGeom>
              <a:blipFill rotWithShape="1">
                <a:blip r:embed="rId9"/>
                <a:stretch>
                  <a:fillRect t="-8333" r="-75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524328" y="300325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4328" y="3003256"/>
                <a:ext cx="288032" cy="369332"/>
              </a:xfrm>
              <a:prstGeom prst="rect">
                <a:avLst/>
              </a:prstGeom>
              <a:blipFill rotWithShape="1">
                <a:blip r:embed="rId10"/>
                <a:stretch>
                  <a:fillRect t="-8333" r="-77083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5106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4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4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3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1039273"/>
            <a:ext cx="1036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корня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2365259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корень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343298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ет корней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2269494" y="881382"/>
                <a:ext cx="6334954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2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𝑎</m:t>
                          </m:r>
                          <m:r>
                            <a:rPr lang="ru-RU" sz="32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ru-RU" sz="32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32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r>
                        <a:rPr lang="ru-RU" sz="32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𝑏𝑥</m:t>
                      </m:r>
                      <m:r>
                        <a:rPr lang="ru-RU" sz="32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r>
                        <a:rPr lang="ru-RU" sz="32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𝑐</m:t>
                      </m:r>
                      <m:r>
                        <a:rPr lang="ru-RU" sz="32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  <m:d>
                        <m:dPr>
                          <m:ctrlPr>
                            <a:rPr lang="ru-RU" sz="32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ru-RU" sz="32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ru-RU" sz="32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ru-RU" sz="32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ru-RU" sz="32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32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  <m:r>
                            <a:rPr lang="ru-RU" sz="32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ru-RU" sz="32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ru-RU" sz="32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ru-RU" sz="32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9494" y="881382"/>
                <a:ext cx="6334954" cy="584775"/>
              </a:xfrm>
              <a:prstGeom prst="rect">
                <a:avLst/>
              </a:prstGeom>
              <a:blipFill rotWithShape="1">
                <a:blip r:embed="rId2"/>
                <a:stretch>
                  <a:fillRect t="-12500" r="-2214" b="-343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2566018" y="2220256"/>
                <a:ext cx="5318350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2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𝑎</m:t>
                          </m:r>
                          <m:r>
                            <a:rPr lang="ru-RU" sz="32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ru-RU" sz="3200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32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r>
                        <a:rPr lang="ru-RU" sz="32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𝑏𝑥</m:t>
                      </m:r>
                      <m:r>
                        <a:rPr lang="ru-RU" sz="32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+</m:t>
                      </m:r>
                      <m:r>
                        <a:rPr lang="ru-RU" sz="32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𝑐</m:t>
                      </m:r>
                      <m:r>
                        <a:rPr lang="ru-RU" sz="32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=</m:t>
                      </m:r>
                      <m:r>
                        <a:rPr lang="en-US" sz="3200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𝑎</m:t>
                      </m:r>
                      <m:sSup>
                        <m:sSupPr>
                          <m:ctrlPr>
                            <a:rPr lang="en-US" sz="320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sz="32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32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ru-RU" sz="32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ru-RU" sz="32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ru-RU" sz="3200" i="1">
                                      <a:solidFill>
                                        <a:schemeClr val="tx2">
                                          <a:lumMod val="50000"/>
                                        </a:schemeClr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ru-RU" sz="32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018" y="2220256"/>
                <a:ext cx="5318350" cy="584775"/>
              </a:xfrm>
              <a:prstGeom prst="rect">
                <a:avLst/>
              </a:prstGeom>
              <a:blipFill rotWithShape="1">
                <a:blip r:embed="rId3"/>
                <a:stretch>
                  <a:fillRect t="-12500" r="-229" b="-343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Прямоугольник 10"/>
          <p:cNvSpPr/>
          <p:nvPr/>
        </p:nvSpPr>
        <p:spPr>
          <a:xfrm>
            <a:off x="1833199" y="3291830"/>
            <a:ext cx="69152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ельзя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разложить на множители, являющиеся многочленами первой степени.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1503908" y="2352759"/>
                <a:ext cx="123469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(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pitchFamily="18" charset="0"/>
                    <a:cs typeface="Times New Roman" pitchFamily="18" charset="0"/>
                  </a:rPr>
                  <a:t>=</a:t>
                </a:r>
                <a:r>
                  <a:rPr lang="ru-RU" dirty="0"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  <a:cs typeface="Times New Roman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)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3908" y="2352759"/>
                <a:ext cx="1234697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9836" r="-7921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1370860" y="1039273"/>
                <a:ext cx="78066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cs typeface="Times New Roman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cs typeface="Times New Roman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  <a:cs typeface="Times New Roman" pitchFamily="18" charset="0"/>
                        </a:rPr>
                        <m:t>,</m:t>
                      </m:r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cs typeface="Times New Roman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cs typeface="Times New Roman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0860" y="1039273"/>
                <a:ext cx="780663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197" r="-9375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6582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4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871574" y="225966"/>
                <a:ext cx="6250535" cy="9638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lang="ru-RU" sz="2800" dirty="0" smtClean="0">
                    <a:solidFill>
                      <a:schemeClr val="tx2">
                        <a:lumMod val="50000"/>
                      </a:schemeClr>
                    </a:solidFill>
                  </a:rPr>
                  <a:t>. </a:t>
                </a:r>
                <a14:m>
                  <m:oMath xmlns:m="http://schemas.openxmlformats.org/officeDocument/2006/math">
                    <m:r>
                      <a:rPr lang="ru-RU" sz="28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Разложите</m:t>
                    </m:r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 на множители</m:t>
                    </m:r>
                  </m:oMath>
                </a14:m>
                <a:endParaRPr lang="ru-RU" sz="2800" b="1" i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квадратный трёхчлен</m:t>
                    </m:r>
                    <m:r>
                      <a:rPr lang="ru-RU" sz="2800" b="1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𝟑</m:t>
                    </m:r>
                    <m:sSup>
                      <m:sSupPr>
                        <m:ctrlPr>
                          <a:rPr lang="ru-RU" sz="28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𝒚</m:t>
                        </m:r>
                      </m:e>
                      <m:sup>
                        <m:r>
                          <a:rPr lang="ru-RU" sz="28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𝟏𝟏</m:t>
                    </m:r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𝒚</m:t>
                    </m:r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−</m:t>
                    </m:r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𝟒</m:t>
                    </m:r>
                  </m:oMath>
                </a14:m>
                <a:r>
                  <a:rPr lang="ru-RU" sz="2800" b="1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574" y="225966"/>
                <a:ext cx="6250535" cy="963854"/>
              </a:xfrm>
              <a:prstGeom prst="rect">
                <a:avLst/>
              </a:prstGeom>
              <a:blipFill rotWithShape="1">
                <a:blip r:embed="rId2"/>
                <a:stretch>
                  <a:fillRect l="-2049" t="-6962" r="-4098" b="-170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835087" y="1299943"/>
                <a:ext cx="381642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solidFill>
                            <a:schemeClr val="tx1"/>
                          </a:solidFill>
                          <a:latin typeface="Cambria Math"/>
                        </a:rPr>
                        <m:t>3</m:t>
                      </m:r>
                      <m:sSup>
                        <m:sSupPr>
                          <m:ctrlPr>
                            <a:rPr lang="ru-RU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ru-RU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i="1">
                          <a:solidFill>
                            <a:schemeClr val="tx1"/>
                          </a:solidFill>
                          <a:latin typeface="Cambria Math"/>
                        </a:rPr>
                        <m:t>+11</m:t>
                      </m:r>
                      <m:r>
                        <a:rPr lang="ru-RU" i="1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ru-RU" i="1">
                          <a:solidFill>
                            <a:schemeClr val="tx1"/>
                          </a:solidFill>
                          <a:latin typeface="Cambria Math"/>
                        </a:rPr>
                        <m:t>−4=   (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𝑦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087" y="1299943"/>
                <a:ext cx="3816424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8197" r="-1278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886608" y="2234193"/>
                <a:ext cx="4624471" cy="26418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r>
                      <a:rPr lang="ru-RU" i="1" smtClean="0">
                        <a:solidFill>
                          <a:schemeClr val="tx1"/>
                        </a:solidFill>
                        <a:latin typeface="Cambria Math"/>
                      </a:rPr>
                      <m:t>3</m:t>
                    </m:r>
                    <m:sSup>
                      <m:sSupPr>
                        <m:ctrlPr>
                          <a:rPr lang="ru-RU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𝑦</m:t>
                        </m:r>
                      </m:e>
                      <m:sup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i="1">
                        <a:solidFill>
                          <a:schemeClr val="tx1"/>
                        </a:solidFill>
                        <a:latin typeface="Cambria Math"/>
                      </a:rPr>
                      <m:t>+11</m:t>
                    </m:r>
                    <m:r>
                      <a:rPr lang="ru-RU" i="1">
                        <a:solidFill>
                          <a:schemeClr val="tx1"/>
                        </a:solidFill>
                        <a:latin typeface="Cambria Math"/>
                      </a:rPr>
                      <m:t>𝑦</m:t>
                    </m:r>
                    <m:r>
                      <a:rPr lang="ru-RU" i="1">
                        <a:solidFill>
                          <a:schemeClr val="tx1"/>
                        </a:solidFill>
                        <a:latin typeface="Cambria Math"/>
                      </a:rPr>
                      <m:t>−4=0</m:t>
                    </m:r>
                  </m:oMath>
                </a14:m>
                <a:r>
                  <a:rPr lang="en-US" b="0" dirty="0" smtClean="0">
                    <a:solidFill>
                      <a:schemeClr val="tx1"/>
                    </a:solidFill>
                  </a:rPr>
                  <a:t>,</a:t>
                </a:r>
              </a:p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/>
                      </a:rPr>
                      <m:t>𝐷</m:t>
                    </m:r>
                    <m:r>
                      <a:rPr lang="ru-RU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𝑏</m:t>
                        </m:r>
                      </m:e>
                      <m:sup>
                        <m:r>
                          <a:rPr lang="ru-RU" i="1">
                            <a:solidFill>
                              <a:schemeClr val="tx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i="1">
                        <a:solidFill>
                          <a:schemeClr val="tx1"/>
                        </a:solidFill>
                        <a:latin typeface="Cambria Math"/>
                      </a:rPr>
                      <m:t>−4</m:t>
                    </m:r>
                    <m:r>
                      <a:rPr lang="ru-RU" i="1">
                        <a:solidFill>
                          <a:schemeClr val="tx1"/>
                        </a:solidFill>
                        <a:latin typeface="Cambria Math"/>
                      </a:rPr>
                      <m:t>𝑎𝑐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,</a:t>
                </a:r>
                <a:endParaRPr lang="ru-RU" dirty="0" smtClean="0">
                  <a:solidFill>
                    <a:schemeClr val="tx1"/>
                  </a:solidFill>
                </a:endParaRPr>
              </a:p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</a:rPr>
                        <m:t>𝐷</m:t>
                      </m:r>
                      <m:r>
                        <a:rPr lang="ru-RU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     </m:t>
                          </m:r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−4</m:t>
                      </m:r>
                      <m:r>
                        <a:rPr lang="ru-RU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b="0" i="1" smtClean="0">
                          <a:latin typeface="Cambria Math"/>
                        </a:rPr>
                        <m:t>    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0" smtClean="0">
                              <a:latin typeface="Cambria Math"/>
                              <a:ea typeface="Cambria Math"/>
                            </a:rPr>
                            <m:t>     </m:t>
                          </m:r>
                        </m:e>
                      </m:d>
                      <m:r>
                        <a:rPr lang="en-US" b="0" i="0" smtClean="0">
                          <a:latin typeface="Cambria Math"/>
                          <a:ea typeface="Cambria Math"/>
                        </a:rPr>
                        <m:t>=121+48=169&gt;0,</m:t>
                      </m:r>
                    </m:oMath>
                  </m:oMathPara>
                </a14:m>
                <a:endParaRPr lang="en-US" dirty="0" smtClean="0"/>
              </a:p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1.2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i="1">
                            <a:latin typeface="Cambria Math"/>
                          </a:rPr>
                          <m:t>𝑏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𝐷</m:t>
                            </m:r>
                          </m:e>
                        </m:rad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dirty="0"/>
                  <a:t>,</a:t>
                </a:r>
              </a:p>
              <a:p>
                <a:pPr>
                  <a:lnSpc>
                    <a:spcPct val="11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1.2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  <m:r>
                          <a:rPr lang="ru-RU" i="1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169</m:t>
                            </m:r>
                          </m:e>
                        </m:rad>
                      </m:num>
                      <m:den>
                        <m:r>
                          <a:rPr lang="en-US" i="1">
                            <a:latin typeface="Cambria Math"/>
                          </a:rPr>
                          <m:t>2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r>
                          <a:rPr lang="ru-RU" i="1">
                            <a:latin typeface="Cambria Math"/>
                          </a:rPr>
                          <m:t>1</m:t>
                        </m:r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±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  <m:r>
                          <a:rPr lang="ru-RU" i="1">
                            <a:latin typeface="Cambria Math"/>
                            <a:ea typeface="Cambria Math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/>
                  <a:t>,</a:t>
                </a:r>
              </a:p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−24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−4</m:t>
                      </m:r>
                      <m:r>
                        <a:rPr lang="en-US" i="1">
                          <a:latin typeface="Cambria Math"/>
                        </a:rPr>
                        <m:t>,         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ru-RU" b="0" i="0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608" y="2234193"/>
                <a:ext cx="4624471" cy="2641813"/>
              </a:xfrm>
              <a:prstGeom prst="rect">
                <a:avLst/>
              </a:prstGeom>
              <a:blipFill rotWithShape="1">
                <a:blip r:embed="rId4"/>
                <a:stretch>
                  <a:fillRect t="-462" r="-2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384959" y="1123044"/>
                <a:ext cx="4859449" cy="714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=3</m:t>
                      </m:r>
                      <m:d>
                        <m:dPr>
                          <m:ctrlPr>
                            <a:rPr lang="ru-RU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−4</m:t>
                              </m:r>
                            </m:e>
                          </m:d>
                        </m:e>
                      </m:d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𝑦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ru-RU" i="1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4959" y="1123044"/>
                <a:ext cx="4859449" cy="71468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840375" y="1602664"/>
                <a:ext cx="4063356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  <m:r>
                        <a:rPr lang="ru-RU" i="1">
                          <a:latin typeface="Cambria Math"/>
                        </a:rPr>
                        <m:t>3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  <m:r>
                            <a:rPr lang="ru-RU" i="1">
                              <a:latin typeface="Cambria Math"/>
                            </a:rPr>
                            <m:t>+4</m:t>
                          </m:r>
                        </m:e>
                      </m:d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𝑦</m:t>
                          </m:r>
                          <m:r>
                            <a:rPr lang="en-US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i="1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ru-RU" i="1">
                          <a:latin typeface="Cambria Math"/>
                        </a:rPr>
                        <m:t>=(</m:t>
                      </m:r>
                      <m:r>
                        <a:rPr lang="en-US" i="1">
                          <a:latin typeface="Cambria Math"/>
                        </a:rPr>
                        <m:t>𝑦</m:t>
                      </m:r>
                      <m:r>
                        <a:rPr lang="ru-RU" i="1">
                          <a:latin typeface="Cambria Math"/>
                        </a:rPr>
                        <m:t>+4)</m:t>
                      </m:r>
                      <m:r>
                        <a:rPr lang="en-US" i="1">
                          <a:latin typeface="Cambria Math"/>
                        </a:rPr>
                        <m:t>(</m:t>
                      </m:r>
                      <m:r>
                        <a:rPr lang="ru-RU" b="0" i="1" smtClean="0">
                          <a:latin typeface="Cambria Math"/>
                        </a:rPr>
                        <m:t>3</m:t>
                      </m:r>
                      <m:r>
                        <a:rPr lang="en-US" i="1">
                          <a:latin typeface="Cambria Math"/>
                        </a:rPr>
                        <m:t>𝑦</m:t>
                      </m:r>
                      <m:r>
                        <a:rPr lang="en-US" i="1">
                          <a:latin typeface="Cambria Math"/>
                        </a:rPr>
                        <m:t>−1)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375" y="1602664"/>
                <a:ext cx="4063356" cy="714683"/>
              </a:xfrm>
              <a:prstGeom prst="rect">
                <a:avLst/>
              </a:prstGeom>
              <a:blipFill rotWithShape="1">
                <a:blip r:embed="rId6"/>
                <a:stretch>
                  <a:fillRect r="-15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860725" y="1299943"/>
                <a:ext cx="3658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25" y="1299943"/>
                <a:ext cx="365806" cy="369332"/>
              </a:xfrm>
              <a:prstGeom prst="rect">
                <a:avLst/>
              </a:prstGeom>
              <a:blipFill rotWithShape="1">
                <a:blip r:embed="rId8"/>
                <a:stretch>
                  <a:fillRect t="-8197" r="-23333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1504934" y="2254092"/>
                <a:ext cx="49404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11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4934" y="2254092"/>
                <a:ext cx="494046" cy="369332"/>
              </a:xfrm>
              <a:prstGeom prst="rect">
                <a:avLst/>
              </a:prstGeom>
              <a:blipFill rotWithShape="1">
                <a:blip r:embed="rId9"/>
                <a:stretch>
                  <a:fillRect t="-8333" r="-16049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860725" y="2254092"/>
                <a:ext cx="3658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25" y="2254092"/>
                <a:ext cx="365806" cy="369332"/>
              </a:xfrm>
              <a:prstGeom prst="rect">
                <a:avLst/>
              </a:prstGeom>
              <a:blipFill rotWithShape="1">
                <a:blip r:embed="rId10"/>
                <a:stretch>
                  <a:fillRect t="-8333" r="-23333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1998980" y="2254092"/>
                <a:ext cx="5389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/>
                        </a:rPr>
                        <m:t>−4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980" y="2254092"/>
                <a:ext cx="538930" cy="369332"/>
              </a:xfrm>
              <a:prstGeom prst="rect">
                <a:avLst/>
              </a:prstGeom>
              <a:blipFill rotWithShape="1">
                <a:blip r:embed="rId11"/>
                <a:stretch>
                  <a:fillRect t="-8333" r="-14773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6737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67171E-6 L 0.05052 -0.04011 C 0.06129 -0.04906 0.07709 -0.054 0.09358 -0.054 C 0.1125 -0.054 0.12761 -0.04906 0.13837 -0.04011 L 0.18907 3.67171E-6 " pathEditMode="relative" rAng="0" ptsTypes="FffFF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44" y="-27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0.00154 L -0.02222 0.1224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1" y="6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7 -0.00154 L 0.13837 0.12249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83" y="6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-0.00154 L 0.04983 0.1224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6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6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568</Words>
  <Application>Microsoft Office PowerPoint</Application>
  <PresentationFormat>Экран (16:9)</PresentationFormat>
  <Paragraphs>127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</vt:lpstr>
      <vt:lpstr>Cambria Math</vt:lpstr>
      <vt:lpstr>Times New Roman</vt:lpstr>
      <vt:lpstr>Wingdings</vt:lpstr>
      <vt:lpstr>Тема Office</vt:lpstr>
      <vt:lpstr>Урок 46</vt:lpstr>
      <vt:lpstr> Проверка домашнего задания:</vt:lpstr>
      <vt:lpstr>№ 608</vt:lpstr>
      <vt:lpstr>№ 612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классе: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55</cp:revision>
  <dcterms:created xsi:type="dcterms:W3CDTF">2014-06-25T13:29:23Z</dcterms:created>
  <dcterms:modified xsi:type="dcterms:W3CDTF">2024-01-06T12:02:47Z</dcterms:modified>
</cp:coreProperties>
</file>