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7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11E1C-C8EE-4D83-8D5E-5D76AAC940E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B0A8-988A-4103-A290-5EB18E971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11E1C-C8EE-4D83-8D5E-5D76AAC940E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B0A8-988A-4103-A290-5EB18E971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11E1C-C8EE-4D83-8D5E-5D76AAC940E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B0A8-988A-4103-A290-5EB18E971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11E1C-C8EE-4D83-8D5E-5D76AAC940E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B0A8-988A-4103-A290-5EB18E971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11E1C-C8EE-4D83-8D5E-5D76AAC940E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B0A8-988A-4103-A290-5EB18E971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11E1C-C8EE-4D83-8D5E-5D76AAC940E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B0A8-988A-4103-A290-5EB18E971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11E1C-C8EE-4D83-8D5E-5D76AAC940E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B0A8-988A-4103-A290-5EB18E971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11E1C-C8EE-4D83-8D5E-5D76AAC940E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B0A8-988A-4103-A290-5EB18E971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11E1C-C8EE-4D83-8D5E-5D76AAC940E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B0A8-988A-4103-A290-5EB18E971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11E1C-C8EE-4D83-8D5E-5D76AAC940E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B0A8-988A-4103-A290-5EB18E971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11E1C-C8EE-4D83-8D5E-5D76AAC940E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6B0A8-988A-4103-A290-5EB18E971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11E1C-C8EE-4D83-8D5E-5D76AAC940E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6B0A8-988A-4103-A290-5EB18E971D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Угол. Измерение углов.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Геометрия 7 класс.</a:t>
            </a:r>
          </a:p>
          <a:p>
            <a:r>
              <a:rPr lang="ru-RU" dirty="0" smtClean="0"/>
              <a:t> А.Г. Мерзляк</a:t>
            </a:r>
          </a:p>
          <a:p>
            <a:r>
              <a:rPr lang="ru-RU" dirty="0" smtClean="0"/>
              <a:t> В.Б. Полонский</a:t>
            </a:r>
          </a:p>
          <a:p>
            <a:r>
              <a:rPr lang="ru-RU" dirty="0" smtClean="0"/>
              <a:t>М.С. </a:t>
            </a:r>
            <a:r>
              <a:rPr lang="ru-RU" dirty="0" err="1" smtClean="0"/>
              <a:t>Мякир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00B050"/>
                </a:solidFill>
              </a:rPr>
              <a:t>Определение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1600200"/>
            <a:ext cx="4690864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Два угла называют равными, если их можно совместить наложением.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На рисунке изображены равные углы  АВС и </a:t>
            </a:r>
            <a:r>
              <a:rPr lang="en-US" dirty="0" smtClean="0"/>
              <a:t>MNK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Пишут: </a:t>
            </a:r>
            <a:r>
              <a:rPr lang="ru-RU" dirty="0" smtClean="0"/>
              <a:t>∟ АВС = ∟ </a:t>
            </a:r>
            <a:r>
              <a:rPr lang="en-US" dirty="0" smtClean="0"/>
              <a:t>MNK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3209925" cy="304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00B050"/>
                </a:solidFill>
              </a:rPr>
              <a:t>Определение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95936" y="1484784"/>
            <a:ext cx="4690864" cy="46413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/>
              <a:t>Биссектрисой угла называют луч с началом в вершине угла, делящий этот угол на два равных угла.</a:t>
            </a:r>
          </a:p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b="1" dirty="0" smtClean="0"/>
              <a:t>    </a:t>
            </a:r>
            <a:r>
              <a:rPr lang="ru-RU" dirty="0" smtClean="0"/>
              <a:t>На рисунке  луч  ОК – биссектриса угла АОВ. </a:t>
            </a:r>
          </a:p>
          <a:p>
            <a:pPr>
              <a:buNone/>
            </a:pPr>
            <a:r>
              <a:rPr lang="ru-RU" dirty="0" smtClean="0"/>
              <a:t>    Значит, </a:t>
            </a:r>
            <a:r>
              <a:rPr lang="ru-RU" dirty="0" smtClean="0"/>
              <a:t>∟</a:t>
            </a:r>
            <a:r>
              <a:rPr lang="ru-RU" dirty="0" smtClean="0"/>
              <a:t>АОВ=</a:t>
            </a:r>
            <a:r>
              <a:rPr lang="ru-RU" dirty="0" smtClean="0"/>
              <a:t> ∟</a:t>
            </a:r>
            <a:r>
              <a:rPr lang="ru-RU" dirty="0" smtClean="0"/>
              <a:t>КОВ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4137691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/>
              <a:t>Каждый угол имеет величину. Для ее измерения нужно выбрать единицу измерения – </a:t>
            </a:r>
            <a:r>
              <a:rPr lang="ru-RU" sz="2800" b="1" dirty="0" smtClean="0"/>
              <a:t>единичный</a:t>
            </a:r>
            <a:r>
              <a:rPr lang="ru-RU" sz="2800" dirty="0" smtClean="0"/>
              <a:t> угол.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Разделим развернутый угол на 180 равных углов.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Угол, образованный двумя соседними лучами, принимают за единичный.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Его величину называют </a:t>
            </a:r>
            <a:r>
              <a:rPr lang="ru-RU" sz="2800" b="1" dirty="0" smtClean="0"/>
              <a:t>градусом</a:t>
            </a:r>
            <a:r>
              <a:rPr lang="ru-RU" sz="2800" dirty="0" smtClean="0"/>
              <a:t> и записывают: 1⁰</a:t>
            </a:r>
            <a:endParaRPr lang="ru-RU" sz="28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3600400" cy="195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Градусная мера угла АОВ равна 20⁰ (этот факт легко установить с помощью транспортира).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В таком случае говорят: «угол АОВ равен 20» и записывают </a:t>
            </a:r>
            <a:r>
              <a:rPr lang="ru-RU" dirty="0" smtClean="0"/>
              <a:t>∟</a:t>
            </a:r>
            <a:r>
              <a:rPr lang="ru-RU" dirty="0" smtClean="0"/>
              <a:t>АОВ=20⁰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800" i="1" dirty="0" smtClean="0"/>
              <a:t>    Градусная мера развернутого угла равна 180⁰</a:t>
            </a:r>
            <a:endParaRPr lang="ru-RU" sz="2800" i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2656"/>
            <a:ext cx="2736304" cy="1801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1920" y="1600200"/>
            <a:ext cx="483488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На рисунке изображена фигура, состоящая из двух лучей ОА и ОВ, имеющие общее начало.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Эта фигура делит плоскость на две части, выделенные разными цветами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3173625" cy="27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1920" y="1600200"/>
            <a:ext cx="483488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Каждую из этих частей вместе с лучами ОА и ОВ называют углом.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Лучи ОА и ОВ называют </a:t>
            </a:r>
            <a:r>
              <a:rPr lang="ru-RU" b="1" dirty="0" smtClean="0"/>
              <a:t>сторонами </a:t>
            </a:r>
            <a:r>
              <a:rPr lang="ru-RU" dirty="0" smtClean="0"/>
              <a:t>угла, а точку О – </a:t>
            </a:r>
            <a:r>
              <a:rPr lang="ru-RU" b="1" dirty="0" smtClean="0"/>
              <a:t>вершиной</a:t>
            </a:r>
            <a:r>
              <a:rPr lang="ru-RU" dirty="0" smtClean="0"/>
              <a:t> угла.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3173625" cy="272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07904" y="404664"/>
            <a:ext cx="4978896" cy="572149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Углы на рисунке внешне существенно различаются. Это различие определено следующим свойством. На лучах ОА и ОВ отмечены  произвольно точки М 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N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Отрезок </a:t>
            </a:r>
            <a:r>
              <a:rPr lang="en-US" dirty="0" smtClean="0"/>
              <a:t>MN</a:t>
            </a:r>
            <a:r>
              <a:rPr lang="ru-RU" dirty="0" smtClean="0"/>
              <a:t> принадлежит </a:t>
            </a:r>
            <a:r>
              <a:rPr lang="ru-RU" b="1" dirty="0" smtClean="0">
                <a:solidFill>
                  <a:srgbClr val="00B050"/>
                </a:solidFill>
              </a:rPr>
              <a:t>«зеленому» </a:t>
            </a:r>
            <a:r>
              <a:rPr lang="ru-RU" dirty="0" smtClean="0"/>
              <a:t>углу, 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«синему» </a:t>
            </a:r>
            <a:r>
              <a:rPr lang="ru-RU" dirty="0" smtClean="0"/>
              <a:t>углу  принадлежат лишь концы отрезка.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584" y="2060848"/>
            <a:ext cx="360040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07904" y="404664"/>
            <a:ext cx="4978896" cy="57214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В дальнейшем , говоря «угол», будем подразумевать лишь тот из них, который содержит любой отрезок с концами на его сторонах.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Например: угол </a:t>
            </a:r>
            <a:r>
              <a:rPr lang="en-US" dirty="0" smtClean="0"/>
              <a:t>MON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Ситуации, в которых придется рассматривать  углы, не обладающее этим свойством, будут специально оговариваться.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584" y="2060848"/>
            <a:ext cx="360040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63888" y="1600200"/>
            <a:ext cx="5122912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Есть несколько способов обозначения углов.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Угол можно обозначить так:</a:t>
            </a:r>
          </a:p>
          <a:p>
            <a:pPr>
              <a:buNone/>
            </a:pPr>
            <a:r>
              <a:rPr lang="ru-RU" dirty="0" smtClean="0"/>
              <a:t>     ∟</a:t>
            </a:r>
            <a:r>
              <a:rPr lang="en-US" dirty="0" smtClean="0"/>
              <a:t>MON, </a:t>
            </a:r>
            <a:r>
              <a:rPr lang="ru-RU" dirty="0" smtClean="0"/>
              <a:t>или </a:t>
            </a:r>
            <a:r>
              <a:rPr lang="ru-RU" dirty="0" smtClean="0"/>
              <a:t>∟</a:t>
            </a:r>
            <a:r>
              <a:rPr lang="en-US" dirty="0" smtClean="0"/>
              <a:t>NOM, </a:t>
            </a:r>
            <a:r>
              <a:rPr lang="ru-RU" dirty="0" smtClean="0"/>
              <a:t>или просто ∟О (читают  соответственно:  «угол </a:t>
            </a:r>
            <a:r>
              <a:rPr lang="en-US" dirty="0" smtClean="0"/>
              <a:t>MON</a:t>
            </a:r>
            <a:r>
              <a:rPr lang="ru-RU" dirty="0" smtClean="0"/>
              <a:t>», «угол </a:t>
            </a:r>
            <a:r>
              <a:rPr lang="en-US" dirty="0" smtClean="0"/>
              <a:t>NOM</a:t>
            </a:r>
            <a:r>
              <a:rPr lang="ru-RU" dirty="0" smtClean="0"/>
              <a:t>», «угол О»).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3161228" cy="271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03848" y="188640"/>
            <a:ext cx="5482952" cy="593752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На рисунке изображено несколько углов, имеющих общую вершину.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Здесь обозначение угла одной буквой может привести к путанице.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В таких случаях углы удобно обозначать с помощью цифр: </a:t>
            </a:r>
            <a:r>
              <a:rPr lang="ru-RU" dirty="0" smtClean="0"/>
              <a:t>∟1, ∟2, ∟3 ( читают соответственно:  «угол один», «угол два», «угол три»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556793"/>
            <a:ext cx="323310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rgbClr val="00B050"/>
                </a:solidFill>
              </a:rPr>
              <a:t>Определение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63888" y="1600200"/>
            <a:ext cx="5122912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Угол, стороны которого являются дополнительными лучами, называют развернутым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3490329" cy="2000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Любая прямая делит плоскость на две </a:t>
            </a:r>
            <a:r>
              <a:rPr lang="ru-RU" b="1" dirty="0" smtClean="0"/>
              <a:t>полуплоскости</a:t>
            </a:r>
            <a:r>
              <a:rPr lang="ru-RU" dirty="0" smtClean="0"/>
              <a:t>, для которых эта прямая является </a:t>
            </a:r>
            <a:r>
              <a:rPr lang="ru-RU" b="1" dirty="0" smtClean="0"/>
              <a:t>границей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3477470" cy="2417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460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Угол. Измерение углов.</vt:lpstr>
      <vt:lpstr>Слайд 2</vt:lpstr>
      <vt:lpstr>Слайд 3</vt:lpstr>
      <vt:lpstr>Слайд 4</vt:lpstr>
      <vt:lpstr>Слайд 5</vt:lpstr>
      <vt:lpstr>Слайд 6</vt:lpstr>
      <vt:lpstr>Слайд 7</vt:lpstr>
      <vt:lpstr>Определение</vt:lpstr>
      <vt:lpstr>Слайд 9</vt:lpstr>
      <vt:lpstr>Определение</vt:lpstr>
      <vt:lpstr>Определение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Угол. Измерение углов.</dc:title>
  <dc:creator>школа</dc:creator>
  <cp:lastModifiedBy>школа</cp:lastModifiedBy>
  <cp:revision>10</cp:revision>
  <dcterms:created xsi:type="dcterms:W3CDTF">2024-01-08T05:07:49Z</dcterms:created>
  <dcterms:modified xsi:type="dcterms:W3CDTF">2024-01-08T06:45:12Z</dcterms:modified>
</cp:coreProperties>
</file>