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94" r:id="rId3"/>
    <p:sldId id="301" r:id="rId4"/>
    <p:sldId id="293" r:id="rId5"/>
    <p:sldId id="286" r:id="rId6"/>
    <p:sldId id="295" r:id="rId7"/>
    <p:sldId id="296" r:id="rId8"/>
    <p:sldId id="290" r:id="rId9"/>
    <p:sldId id="297" r:id="rId10"/>
    <p:sldId id="268" r:id="rId11"/>
    <p:sldId id="278" r:id="rId12"/>
    <p:sldId id="279" r:id="rId13"/>
    <p:sldId id="298" r:id="rId14"/>
    <p:sldId id="280" r:id="rId15"/>
    <p:sldId id="299" r:id="rId16"/>
    <p:sldId id="262" r:id="rId17"/>
    <p:sldId id="302" r:id="rId18"/>
    <p:sldId id="281" r:id="rId19"/>
    <p:sldId id="282" r:id="rId20"/>
    <p:sldId id="291" r:id="rId21"/>
    <p:sldId id="300" r:id="rId22"/>
    <p:sldId id="265" r:id="rId23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881BAFCA-439A-8789-25B3-5FB916383EE2}">
  <a:tblStyle styleId="{881BAFCA-439A-8789-25B3-5FB916383EE2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9" autoAdjust="0"/>
  </p:normalViewPr>
  <p:slideViewPr>
    <p:cSldViewPr>
      <p:cViewPr>
        <p:scale>
          <a:sx n="58" d="100"/>
          <a:sy n="58" d="100"/>
        </p:scale>
        <p:origin x="-2146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 userDrawn="1"/>
        </p:nvPicPr>
        <p:blipFill>
          <a:blip r:embed="rId2"/>
          <a:stretch/>
        </p:blipFill>
        <p:spPr bwMode="auto">
          <a:xfrm>
            <a:off x="307079" y="44624"/>
            <a:ext cx="3701634" cy="308973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 userDrawn="1"/>
        </p:nvGraphicFramePr>
        <p:xfrm>
          <a:off x="1524000" y="1397000"/>
          <a:ext cx="6096000" cy="2595880"/>
        </p:xfrm>
        <a:graphic>
          <a:graphicData uri="http://schemas.openxmlformats.org/drawingml/2006/table">
            <a:tbl>
              <a:tblPr firstRow="1" bandRow="1"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к</a:t>
                      </a: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о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/>
                        <a:t>о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п.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 п</a:t>
                      </a: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е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е</a:t>
                      </a: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й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й</a:t>
                      </a: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к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к</a:t>
                      </a: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Verdana"/>
                          <a:ea typeface="Calibri"/>
                          <a:cs typeface="Times New Roman"/>
                        </a:rPr>
                        <a:t>а</a:t>
                      </a: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а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р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к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и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л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о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г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р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а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м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/>
                        <a:t>м</a:t>
                      </a:r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>
                    <a:lnL w="12700" algn="ctr">
                      <a:solidFill>
                        <a:schemeClr val="tx1"/>
                      </a:solidFill>
                    </a:lnL>
                    <a:lnR w="12700" algn="ctr">
                      <a:solidFill>
                        <a:schemeClr val="tx1"/>
                      </a:solidFill>
                    </a:lnR>
                    <a:lnT w="12700" algn="ctr">
                      <a:solidFill>
                        <a:schemeClr val="tx1"/>
                      </a:solidFill>
                    </a:lnT>
                    <a:lnB w="12700" algn="ctr">
                      <a:solidFill>
                        <a:schemeClr val="tx1"/>
                      </a:solidFill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 amt="55000"/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 bwMode="auto">
          <a:xfrm>
            <a:off x="8072391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i="1"/>
              <a:t>Ekaterina050466</a:t>
            </a:r>
            <a:endParaRPr lang="ru-RU" sz="1000" i="1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/>
          <a:stretch/>
        </p:blipFill>
        <p:spPr bwMode="auto">
          <a:xfrm>
            <a:off x="6948264" y="3218934"/>
            <a:ext cx="1803427" cy="318745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C612168-92A3-4C30-9189-C80C4A941C5E}" type="datetimeFigureOut">
              <a:rPr lang="ru-RU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C54D355-BBAC-4162-9299-3B04A3D068C5}" type="slidenum">
              <a:rPr lang="ru-RU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6846/train/237190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068960"/>
            <a:ext cx="684076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«</a:t>
            </a: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</a:rPr>
              <a:t>Вы талантливые дети! Когда-нибудь вы сами приятно поразитесь, какие вы умные, как много хорошего умеете, если будете постоянно работать над собой. ставить новые цели и стремиться к их достижению,,,» </a:t>
            </a:r>
            <a:endParaRPr lang="ru-RU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r"/>
            <a:r>
              <a:rPr lang="ru-RU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2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Ж.Ж. Руссо(1712-1778г</a:t>
            </a:r>
            <a:r>
              <a:rPr lang="ru-RU" sz="24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r>
              <a:rPr lang="ru-RU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60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2496" y="105112"/>
            <a:ext cx="31630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j-ea"/>
                <a:cs typeface="+mj-cs"/>
              </a:rPr>
              <a:t>ПАМЯТКА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7272808" cy="565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Процентом 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называется сотая часть какого-либо числа (величины).</a:t>
            </a:r>
          </a:p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Процент 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обозначается знаком  %, например, 5%, 100</a:t>
            </a:r>
            <a:r>
              <a:rPr lang="ru-RU" sz="2800" b="1" dirty="0" smtClean="0">
                <a:latin typeface="Times New Roman"/>
                <a:cs typeface="Times New Roman" pitchFamily="18" charset="0"/>
              </a:rPr>
              <a:t>%.</a:t>
            </a:r>
          </a:p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b="1" dirty="0">
                <a:latin typeface="Times New Roman"/>
                <a:cs typeface="Times New Roman" pitchFamily="18" charset="0"/>
              </a:rPr>
              <a:t>Чтобы количество процентов записать в виде дроби надо это число разделить на 100</a:t>
            </a:r>
            <a:r>
              <a:rPr lang="ru-RU" sz="2800" b="1" dirty="0">
                <a:latin typeface="Times New Roman"/>
              </a:rPr>
              <a:t> </a:t>
            </a:r>
            <a:r>
              <a:rPr lang="ru-RU" sz="2800" b="1" dirty="0" smtClean="0">
                <a:latin typeface="Times New Roman"/>
              </a:rPr>
              <a:t>.</a:t>
            </a:r>
            <a:endParaRPr lang="ru-RU" sz="2800" b="1" dirty="0">
              <a:latin typeface="Times New Roman"/>
            </a:endParaRPr>
          </a:p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b="1" dirty="0">
                <a:latin typeface="Times New Roman"/>
                <a:cs typeface="Times New Roman" pitchFamily="18" charset="0"/>
              </a:rPr>
              <a:t>Чтобы записать дробь в виде процентов, надо умножить ее на 100</a:t>
            </a:r>
            <a:r>
              <a:rPr lang="ru-RU" sz="2800" b="1" dirty="0" smtClean="0">
                <a:latin typeface="Times New Roman"/>
                <a:cs typeface="Times New Roman" pitchFamily="18" charset="0"/>
              </a:rPr>
              <a:t>%.</a:t>
            </a:r>
            <a:endParaRPr lang="ru-RU" sz="2800" b="1" dirty="0">
              <a:latin typeface="Times New Roman"/>
              <a:cs typeface="Times New Roman" pitchFamily="18" charset="0"/>
            </a:endParaRPr>
          </a:p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Найти 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Р% от А – это Р/100 · А, например 2% от 300 – это 2/100 · 300 = 6.</a:t>
            </a:r>
          </a:p>
          <a:p>
            <a:pPr lvl="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4467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0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Взаимопроверка теста</a:t>
            </a:r>
            <a:endParaRPr lang="ru-RU" sz="28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664" y="432486"/>
            <a:ext cx="856895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latin typeface="Arial CYR" charset="-52"/>
                <a:cs typeface="Times New Roman" pitchFamily="18" charset="0"/>
              </a:rPr>
              <a:t>1.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 Сотая часть числа (величины) – это </a:t>
            </a:r>
            <a:r>
              <a:rPr lang="ru-RU" sz="2800" b="1" i="1" u="sng" dirty="0" smtClean="0">
                <a:latin typeface="Times New Roman"/>
                <a:cs typeface="Times New Roman" pitchFamily="18" charset="0"/>
              </a:rPr>
              <a:t>_процент__</a:t>
            </a:r>
            <a:endParaRPr lang="ru-RU" sz="2800" b="1" dirty="0">
              <a:latin typeface="Times New Roman"/>
              <a:cs typeface="Times New Roman" pitchFamily="18" charset="0"/>
            </a:endParaRP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latin typeface="Arial CYR" charset="-52"/>
                <a:cs typeface="Times New Roman" pitchFamily="18" charset="0"/>
              </a:rPr>
              <a:t>2.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 Выберите десятичную дробь, которую можно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записать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 как:</a:t>
            </a: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   1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%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                                               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0,35</a:t>
            </a:r>
            <a:endParaRPr lang="ru-RU" sz="2800" b="1" dirty="0">
              <a:latin typeface="Times New Roman"/>
            </a:endParaRP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2060"/>
                </a:solidFill>
                <a:latin typeface="Arial CYR" charset="-52"/>
                <a:cs typeface="Times New Roman" pitchFamily="18" charset="0"/>
              </a:rPr>
              <a:t>   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14%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                                             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0,01</a:t>
            </a: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    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35%</a:t>
            </a:r>
            <a:r>
              <a:rPr lang="ru-RU" sz="2800" b="1" dirty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                                             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0,14</a:t>
            </a: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 smtClean="0">
                <a:latin typeface="Arial CYR" charset="-52"/>
                <a:cs typeface="Times New Roman" pitchFamily="18" charset="0"/>
              </a:rPr>
              <a:t>3</a:t>
            </a:r>
            <a:r>
              <a:rPr lang="ru-RU" sz="2800" b="1" dirty="0">
                <a:latin typeface="Arial CYR" charset="-52"/>
                <a:cs typeface="Times New Roman" pitchFamily="18" charset="0"/>
              </a:rPr>
              <a:t>.</a:t>
            </a:r>
            <a:r>
              <a:rPr lang="ru-RU" sz="2800" b="1" dirty="0">
                <a:latin typeface="Times New Roman"/>
                <a:cs typeface="Times New Roman" pitchFamily="18" charset="0"/>
              </a:rPr>
              <a:t> Установи соответствие между десятичной </a:t>
            </a: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latin typeface="Times New Roman"/>
                <a:cs typeface="Times New Roman" pitchFamily="18" charset="0"/>
              </a:rPr>
              <a:t>дробью и её выражением в процентах:   </a:t>
            </a: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latin typeface="Times New Roman"/>
              </a:rPr>
              <a:t>0,6</a:t>
            </a:r>
            <a:r>
              <a:rPr lang="ru-RU" sz="2800" b="1" dirty="0">
                <a:solidFill>
                  <a:srgbClr val="002060"/>
                </a:solidFill>
                <a:latin typeface="Times New Roman"/>
              </a:rPr>
              <a:t>                                                   </a:t>
            </a:r>
            <a:r>
              <a:rPr lang="ru-RU" sz="2800" b="1" dirty="0">
                <a:latin typeface="Times New Roman"/>
              </a:rPr>
              <a:t>60%</a:t>
            </a: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latin typeface="Times New Roman"/>
              </a:rPr>
              <a:t>0,52</a:t>
            </a:r>
            <a:r>
              <a:rPr lang="ru-RU" sz="2800" b="1" dirty="0">
                <a:solidFill>
                  <a:srgbClr val="002060"/>
                </a:solidFill>
                <a:latin typeface="Times New Roman"/>
              </a:rPr>
              <a:t>                                                </a:t>
            </a:r>
            <a:r>
              <a:rPr lang="ru-RU" sz="2800" b="1" dirty="0">
                <a:latin typeface="Times New Roman"/>
              </a:rPr>
              <a:t>142%</a:t>
            </a: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latin typeface="Times New Roman"/>
              </a:rPr>
              <a:t>0,08</a:t>
            </a:r>
            <a:r>
              <a:rPr lang="ru-RU" sz="2800" b="1" dirty="0">
                <a:solidFill>
                  <a:srgbClr val="002060"/>
                </a:solidFill>
                <a:latin typeface="Times New Roman"/>
              </a:rPr>
              <a:t>                                                </a:t>
            </a:r>
            <a:r>
              <a:rPr lang="ru-RU" sz="2800" b="1" dirty="0">
                <a:latin typeface="Times New Roman"/>
              </a:rPr>
              <a:t>52%</a:t>
            </a:r>
          </a:p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2800" b="1" dirty="0">
                <a:latin typeface="Times New Roman"/>
              </a:rPr>
              <a:t>1,42</a:t>
            </a:r>
            <a:r>
              <a:rPr lang="ru-RU" sz="2800" b="1" dirty="0">
                <a:solidFill>
                  <a:srgbClr val="002060"/>
                </a:solidFill>
                <a:latin typeface="Times New Roman"/>
              </a:rPr>
              <a:t>                                                  </a:t>
            </a:r>
            <a:r>
              <a:rPr lang="ru-RU" sz="2800" b="1" dirty="0">
                <a:latin typeface="Times New Roman"/>
              </a:rPr>
              <a:t>8%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132856"/>
            <a:ext cx="3672408" cy="54006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403648" y="2672916"/>
            <a:ext cx="3672408" cy="4932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403648" y="2276872"/>
            <a:ext cx="3744416" cy="7920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99592" y="4725144"/>
            <a:ext cx="424847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-2988840" y="-161156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1043608" y="5229200"/>
            <a:ext cx="4032448" cy="4572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043608" y="5805264"/>
            <a:ext cx="4104456" cy="50405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1043608" y="5229200"/>
            <a:ext cx="4104456" cy="108012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5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88640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Критерии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019110"/>
            <a:ext cx="8892480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dirty="0" smtClean="0">
                <a:latin typeface="Times New Roman"/>
                <a:cs typeface="Times New Roman" pitchFamily="18" charset="0"/>
              </a:rPr>
              <a:t>выполнено </a:t>
            </a:r>
            <a:r>
              <a:rPr lang="ru-RU" sz="3200" b="1" dirty="0">
                <a:latin typeface="Times New Roman"/>
                <a:cs typeface="Times New Roman" pitchFamily="18" charset="0"/>
              </a:rPr>
              <a:t>без ошибок – </a:t>
            </a:r>
            <a:r>
              <a:rPr lang="ru-RU" sz="3200" b="1" dirty="0" smtClean="0">
                <a:latin typeface="Times New Roman"/>
                <a:cs typeface="Times New Roman" pitchFamily="18" charset="0"/>
              </a:rPr>
              <a:t>«5» </a:t>
            </a:r>
            <a:endParaRPr lang="ru-RU" sz="3200" b="1" dirty="0">
              <a:latin typeface="Times New Roman"/>
              <a:cs typeface="Times New Roman" pitchFamily="18" charset="0"/>
            </a:endParaRPr>
          </a:p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dirty="0" smtClean="0">
                <a:latin typeface="Times New Roman"/>
                <a:cs typeface="Times New Roman" pitchFamily="18" charset="0"/>
              </a:rPr>
              <a:t>допущена </a:t>
            </a:r>
            <a:r>
              <a:rPr lang="ru-RU" sz="3200" b="1" dirty="0">
                <a:latin typeface="Times New Roman"/>
                <a:cs typeface="Times New Roman" pitchFamily="18" charset="0"/>
              </a:rPr>
              <a:t>одна ошибка – </a:t>
            </a:r>
            <a:r>
              <a:rPr lang="ru-RU" sz="3200" b="1" dirty="0" smtClean="0">
                <a:latin typeface="Times New Roman"/>
                <a:cs typeface="Times New Roman" pitchFamily="18" charset="0"/>
              </a:rPr>
              <a:t>«4»</a:t>
            </a:r>
            <a:endParaRPr lang="ru-RU" sz="3200" b="1" dirty="0">
              <a:latin typeface="Times New Roman"/>
            </a:endParaRPr>
          </a:p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dirty="0" smtClean="0">
                <a:latin typeface="Times New Roman"/>
                <a:cs typeface="Times New Roman" pitchFamily="18" charset="0"/>
              </a:rPr>
              <a:t>допущено </a:t>
            </a:r>
            <a:r>
              <a:rPr lang="ru-RU" sz="3200" b="1" dirty="0">
                <a:latin typeface="Times New Roman"/>
                <a:cs typeface="Times New Roman" pitchFamily="18" charset="0"/>
              </a:rPr>
              <a:t>2 или 3 </a:t>
            </a:r>
            <a:r>
              <a:rPr lang="ru-RU" sz="3200" b="1">
                <a:latin typeface="Times New Roman"/>
                <a:cs typeface="Times New Roman" pitchFamily="18" charset="0"/>
              </a:rPr>
              <a:t>ошибки</a:t>
            </a:r>
            <a:r>
              <a:rPr lang="ru-RU" sz="3200" b="1">
                <a:latin typeface="Times New Roman"/>
              </a:rPr>
              <a:t> </a:t>
            </a:r>
            <a:r>
              <a:rPr lang="ru-RU" sz="3200" b="1" smtClean="0">
                <a:latin typeface="Times New Roman"/>
              </a:rPr>
              <a:t>–</a:t>
            </a:r>
            <a:r>
              <a:rPr lang="ru-RU" sz="3200" b="1" smtClean="0">
                <a:latin typeface="Times New Roman"/>
                <a:cs typeface="Times New Roman" pitchFamily="18" charset="0"/>
              </a:rPr>
              <a:t> «3»</a:t>
            </a:r>
            <a:endParaRPr lang="ru-RU" sz="3200" b="1" dirty="0">
              <a:latin typeface="Times New Roman"/>
            </a:endParaRPr>
          </a:p>
          <a:p>
            <a:pPr marL="342900" lvl="0" indent="-342900" rtl="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dirty="0" smtClean="0">
                <a:latin typeface="Times New Roman"/>
                <a:cs typeface="Times New Roman" pitchFamily="18" charset="0"/>
              </a:rPr>
              <a:t>допущено </a:t>
            </a:r>
            <a:r>
              <a:rPr lang="ru-RU" sz="3200" b="1" dirty="0">
                <a:latin typeface="Times New Roman"/>
                <a:cs typeface="Times New Roman" pitchFamily="18" charset="0"/>
              </a:rPr>
              <a:t>более  трех ошибок – </a:t>
            </a:r>
            <a:r>
              <a:rPr lang="ru-RU" sz="3200" b="1" dirty="0" smtClean="0">
                <a:latin typeface="Times New Roman"/>
                <a:cs typeface="Times New Roman" pitchFamily="18" charset="0"/>
              </a:rPr>
              <a:t>нужно поработать дома над заданиями.</a:t>
            </a:r>
            <a:r>
              <a:rPr lang="ru-RU" sz="3200" b="1" dirty="0" smtClean="0">
                <a:latin typeface="Times New Roman"/>
              </a:rPr>
              <a:t> </a:t>
            </a:r>
            <a:endParaRPr lang="ru-RU" sz="3200" b="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320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5" y="116632"/>
            <a:ext cx="892899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 Представь проценты в виде десятичных дробей: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33%, </a:t>
            </a: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%, 19%, 125%, 98%.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 Представь 75% в виде десятичной дроби.</a:t>
            </a: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  <a:r>
              <a:rPr lang="ru-RU" sz="24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. Запиши 358 в процентах.</a:t>
            </a:r>
            <a:endParaRPr lang="ru-RU" sz="24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51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754422"/>
            <a:ext cx="7236296" cy="323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Зачем это?</a:t>
            </a:r>
          </a:p>
          <a:p>
            <a:pPr marL="342900" lvl="0" indent="-3429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 решение задач, </a:t>
            </a:r>
          </a:p>
          <a:p>
            <a:pPr marL="342900" lvl="0" indent="-3429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выполнение заданий ВПР, экзаменов,</a:t>
            </a:r>
          </a:p>
          <a:p>
            <a:pPr marL="342900" lvl="0" indent="-3429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изучение других предметов,</a:t>
            </a:r>
          </a:p>
          <a:p>
            <a:pPr marL="342900" lvl="0" indent="-3429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>
                <a:latin typeface="Times New Roman"/>
                <a:cs typeface="Times New Roman" pitchFamily="18" charset="0"/>
              </a:rPr>
              <a:t>в</a:t>
            </a:r>
            <a:r>
              <a:rPr lang="ru-RU" sz="2800" b="1" dirty="0" smtClean="0">
                <a:latin typeface="Times New Roman"/>
                <a:cs typeface="Times New Roman" pitchFamily="18" charset="0"/>
              </a:rPr>
              <a:t> быту, жизни ( на кухне, в аптеке, магазине, банке, на выборах, …),</a:t>
            </a:r>
          </a:p>
          <a:p>
            <a:pPr marL="342900" lvl="0" indent="-342900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latin typeface="Times New Roman"/>
                <a:cs typeface="Times New Roman" pitchFamily="18" charset="0"/>
              </a:rPr>
              <a:t>в профессии.</a:t>
            </a:r>
            <a:endParaRPr lang="ru-RU" sz="2800" b="1" dirty="0">
              <a:latin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19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13064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rtl="0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dirty="0">
                <a:latin typeface="Times New Roman"/>
                <a:cs typeface="Times New Roman" pitchFamily="18" charset="0"/>
              </a:rPr>
              <a:t>25% учащихся класса соревновались в прыжках в высоту, еще 75% - в прыжках в длину. Все ли учащиеся класса участвовали в соревнованиях?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7704" y="404664"/>
            <a:ext cx="3868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Verdana" panose="020B0604030504040204" pitchFamily="34" charset="0"/>
                <a:ea typeface="Verdana" panose="020B0604030504040204" pitchFamily="34" charset="0"/>
              </a:rPr>
              <a:t>З</a:t>
            </a:r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адача</a:t>
            </a:r>
            <a:endParaRPr lang="ru-RU" sz="3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76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1475656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3600" b="1" dirty="0">
                <a:latin typeface="Verdana"/>
                <a:ea typeface="Verdana"/>
              </a:rPr>
              <a:t>Профессии и проценты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53643" y="812850"/>
            <a:ext cx="89289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000" b="1" i="0" u="none" strike="noStrike" cap="none" spc="0" dirty="0">
                <a:ln>
                  <a:noFill/>
                </a:ln>
                <a:latin typeface="Verdana"/>
                <a:ea typeface="Verdana"/>
              </a:rPr>
              <a:t>С задачами на вычисление процентов встречаются люди этих профессий: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15208" y="2395467"/>
            <a:ext cx="2047500" cy="19774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21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622870" y="2395467"/>
            <a:ext cx="1350834" cy="20034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669340" y="4581128"/>
            <a:ext cx="1895807" cy="22361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468670" y="2340184"/>
            <a:ext cx="1663392" cy="21687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002615" y="3251329"/>
            <a:ext cx="2034834" cy="265959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 bwMode="auto">
          <a:xfrm>
            <a:off x="125246" y="1772816"/>
            <a:ext cx="1870577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ФАРМАЦЕВТ</a:t>
            </a: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7369723" y="2740816"/>
            <a:ext cx="1667726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товаровед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449579" y="1772816"/>
            <a:ext cx="984565" cy="461665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повар</a:t>
            </a: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7164289" y="5949280"/>
            <a:ext cx="1979711" cy="477054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5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бизнесмен</a:t>
            </a: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425776" y="5551781"/>
            <a:ext cx="1269514" cy="46166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БАНКИР</a:t>
            </a: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5699654" y="5972963"/>
            <a:ext cx="1394380" cy="461665"/>
          </a:xfrm>
          <a:prstGeom prst="rect">
            <a:avLst/>
          </a:prstGeom>
          <a:solidFill>
            <a:schemeClr val="bg1"/>
          </a:solidFill>
          <a:ln w="571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фермер</a:t>
            </a: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7464984" y="1763725"/>
            <a:ext cx="1492716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бухгалтер</a:t>
            </a: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2555776" y="1772816"/>
            <a:ext cx="1485022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продавец</a:t>
            </a: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1995823" y="4761564"/>
            <a:ext cx="1547218" cy="461665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1" i="0" u="none" strike="noStrike" cap="none" spc="0">
                <a:ln>
                  <a:noFill/>
                </a:ln>
                <a:solidFill>
                  <a:prstClr val="black"/>
                </a:solidFill>
              </a:rPr>
              <a:t>АГРОНОМ</a:t>
            </a:r>
          </a:p>
        </p:txBody>
      </p:sp>
      <p:sp>
        <p:nvSpPr>
          <p:cNvPr id="18" name="TextBox 17"/>
          <p:cNvSpPr txBox="1"/>
          <p:nvPr/>
        </p:nvSpPr>
        <p:spPr bwMode="auto">
          <a:xfrm>
            <a:off x="5897243" y="1772816"/>
            <a:ext cx="1196791" cy="461665"/>
          </a:xfrm>
          <a:prstGeom prst="rect">
            <a:avLst/>
          </a:prstGeom>
          <a:solidFill>
            <a:schemeClr val="bg1"/>
          </a:solidFill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400" b="1"/>
              <a:t>статист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8741" y="2420888"/>
            <a:ext cx="914400" cy="914400"/>
          </a:xfrm>
          <a:prstGeom prst="rect">
            <a:avLst/>
          </a:prstGeom>
          <a:solidFill>
            <a:srgbClr val="00B050"/>
          </a:solidFill>
          <a:ln w="25400" cap="flat" cmpd="sng" algn="ctr">
            <a:solidFill>
              <a:srgbClr val="3891A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260648"/>
            <a:ext cx="2740815" cy="7540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rbel"/>
                <a:ea typeface="+mj-ea"/>
                <a:cs typeface="+mj-cs"/>
              </a:rPr>
              <a:t>Рефлексия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1470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 algn="ctr" rt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600" kern="1200" dirty="0">
                <a:latin typeface="Verdana" panose="020B0604030504040204" pitchFamily="34" charset="0"/>
                <a:ea typeface="Verdana" panose="020B0604030504040204" pitchFamily="34" charset="0"/>
              </a:rPr>
              <a:t>Дайте оценку </a:t>
            </a:r>
            <a:r>
              <a:rPr lang="ru-RU" sz="3600" kern="1200" dirty="0" smtClean="0">
                <a:latin typeface="Verdana" panose="020B0604030504040204" pitchFamily="34" charset="0"/>
                <a:ea typeface="Verdana" panose="020B0604030504040204" pitchFamily="34" charset="0"/>
              </a:rPr>
              <a:t>своей деятельности в процентах:</a:t>
            </a:r>
            <a:endParaRPr lang="ru-RU" sz="3600" kern="12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1438" y="3645024"/>
            <a:ext cx="914400" cy="914400"/>
          </a:xfrm>
          <a:prstGeom prst="rect">
            <a:avLst/>
          </a:prstGeom>
          <a:solidFill>
            <a:srgbClr val="FFFF00"/>
          </a:solidFill>
          <a:ln w="25400" cap="flat" cmpd="sng" algn="ctr">
            <a:solidFill>
              <a:srgbClr val="3891A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0667" y="4924752"/>
            <a:ext cx="914400" cy="914400"/>
          </a:xfrm>
          <a:prstGeom prst="rect">
            <a:avLst/>
          </a:prstGeom>
          <a:solidFill>
            <a:srgbClr val="FF0000"/>
          </a:solidFill>
          <a:ln w="25400" cap="flat" cmpd="sng" algn="ctr">
            <a:solidFill>
              <a:srgbClr val="3891A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8741" y="269342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100%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882" y="385695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75%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0749" y="518963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Verdana" panose="020B0604030504040204" pitchFamily="34" charset="0"/>
                <a:ea typeface="Verdana" panose="020B0604030504040204" pitchFamily="34" charset="0"/>
              </a:rPr>
              <a:t>50%</a:t>
            </a:r>
            <a:endParaRPr lang="ru-RU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91680" y="2585700"/>
            <a:ext cx="44101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rbel"/>
              </a:rPr>
              <a:t>Тему усвоил(а) хорошо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76587" y="3809836"/>
            <a:ext cx="55436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296" lvl="0" rtl="0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ru-RU" sz="3200" b="1" kern="1200" dirty="0">
                <a:latin typeface="Corbel"/>
              </a:rPr>
              <a:t>Надо </a:t>
            </a:r>
            <a:r>
              <a:rPr lang="ru-RU" sz="3200" b="1" kern="1200" dirty="0" smtClean="0">
                <a:latin typeface="Corbel"/>
              </a:rPr>
              <a:t>ещё поработать дома</a:t>
            </a:r>
            <a:endParaRPr lang="ru-RU" sz="3200" b="1" kern="1200" dirty="0">
              <a:latin typeface="Corbel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31055" y="5089564"/>
            <a:ext cx="5166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rbel"/>
              </a:rPr>
              <a:t>Не понял(а) тему урока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86779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9453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Домашнее задание</a:t>
            </a:r>
            <a:endParaRPr lang="ru-RU" sz="36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9512" y="715784"/>
                <a:ext cx="8424936" cy="5612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1. Заучить определение, знать обозначение процента, уметь применять правила.</a:t>
                </a: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2. Запишите дроби в виде процентов:</a:t>
                </a:r>
                <a:b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</a:br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а) 0,03       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</a:rPr>
                          <m:t>𝟓𝟎</m:t>
                        </m:r>
                      </m:den>
                    </m:f>
                  </m:oMath>
                </a14:m>
                <a:endParaRPr lang="ru-RU" sz="2400" b="1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б) 0,1         д)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Verdana" panose="020B0604030504040204" pitchFamily="34" charset="0"/>
                          </a:rPr>
                          <m:t>𝟐𝟎</m:t>
                        </m:r>
                      </m:den>
                    </m:f>
                  </m:oMath>
                </a14:m>
                <a:endParaRPr lang="ru-RU" sz="2400" b="1" dirty="0" smtClean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в) 0,5</a:t>
                </a: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3. Запишите проценты в виде дроби:</a:t>
                </a:r>
                <a:b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</a:br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а) 5%</a:t>
                </a: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б) 70%</a:t>
                </a: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в) 120%</a:t>
                </a: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4. Творческого характера: написать сообщение или составить презентацию </a:t>
                </a: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</a:rPr>
                  <a:t>«Применение процентов в жизни или  в профессии».</a:t>
                </a:r>
                <a:endParaRPr lang="ru-RU" sz="2400" b="1" dirty="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15784"/>
                <a:ext cx="8424936" cy="5612883"/>
              </a:xfrm>
              <a:prstGeom prst="rect">
                <a:avLst/>
              </a:prstGeom>
              <a:blipFill rotWithShape="1">
                <a:blip r:embed="rId2"/>
                <a:stretch>
                  <a:fillRect l="-1085" t="-869" b="-10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919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8231" y="1556792"/>
            <a:ext cx="6620723" cy="1015663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урок!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276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Verdana" panose="020B0604030504040204" pitchFamily="34" charset="0"/>
                <a:ea typeface="Verdana" panose="020B0604030504040204" pitchFamily="34" charset="0"/>
              </a:rPr>
              <a:t>Устная работа</a:t>
            </a:r>
            <a:r>
              <a:rPr lang="ru-RU" sz="36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43851" y="1268760"/>
            <a:ext cx="431618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1м = </a:t>
            </a:r>
            <a:r>
              <a:rPr lang="ru-RU" sz="3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см</a:t>
            </a:r>
          </a:p>
          <a:p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1 ц =</a:t>
            </a:r>
            <a:r>
              <a:rPr lang="ru-RU" sz="3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</a:t>
            </a:r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кг</a:t>
            </a:r>
          </a:p>
          <a:p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1 га = </a:t>
            </a:r>
            <a:r>
              <a:rPr lang="ru-RU" sz="36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</a:t>
            </a:r>
            <a:r>
              <a:rPr lang="ru-RU" sz="3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а</a:t>
            </a:r>
          </a:p>
          <a:p>
            <a:endParaRPr lang="ru-RU" sz="3600" b="1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1 см =</a:t>
            </a:r>
            <a:r>
              <a:rPr lang="ru-RU" sz="3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</a:t>
            </a:r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м</a:t>
            </a:r>
          </a:p>
          <a:p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1 кг =</a:t>
            </a:r>
            <a:r>
              <a:rPr lang="ru-RU" sz="3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ц</a:t>
            </a:r>
          </a:p>
          <a:p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1 а  =</a:t>
            </a:r>
            <a:r>
              <a:rPr lang="ru-RU" sz="3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        </a:t>
            </a:r>
            <a:r>
              <a:rPr lang="ru-RU" sz="3600" b="1" dirty="0" smtClean="0">
                <a:latin typeface="Verdana" panose="020B0604030504040204" pitchFamily="34" charset="0"/>
                <a:ea typeface="Verdana" panose="020B0604030504040204" pitchFamily="34" charset="0"/>
              </a:rPr>
              <a:t>га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23728" y="126876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</a:t>
            </a:r>
            <a:endParaRPr lang="ru-RU" sz="32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1882946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</a:t>
            </a:r>
            <a:endParaRPr lang="ru-RU" sz="32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36039" y="242292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100</a:t>
            </a:r>
            <a:endParaRPr lang="ru-RU" sz="32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39752" y="3496652"/>
            <a:ext cx="1635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1/100</a:t>
            </a:r>
            <a:endParaRPr lang="ru-RU" sz="32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15127" y="4081427"/>
            <a:ext cx="1635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1/100</a:t>
            </a:r>
            <a:endParaRPr lang="ru-RU" sz="32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4455" y="4654303"/>
            <a:ext cx="16353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1/100</a:t>
            </a:r>
            <a:endParaRPr lang="ru-RU" sz="3200" b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15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268760"/>
            <a:ext cx="85667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/>
                <a:ea typeface="+mj-ea"/>
                <a:cs typeface="Times New Roman" pitchFamily="18" charset="0"/>
              </a:rPr>
              <a:t>Заполните таблицу (работа в парах)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0036764"/>
                  </p:ext>
                </p:extLst>
              </p:nvPr>
            </p:nvGraphicFramePr>
            <p:xfrm>
              <a:off x="611557" y="2348880"/>
              <a:ext cx="7584504" cy="1617790"/>
            </p:xfrm>
            <a:graphic>
              <a:graphicData uri="http://schemas.openxmlformats.org/drawingml/2006/table">
                <a:tbl>
                  <a:tblPr firstRow="1" bandRow="1">
                    <a:tableStyleId>{881BAFCA-439A-8789-25B3-5FB916383EE2}</a:tableStyleId>
                  </a:tblPr>
                  <a:tblGrid>
                    <a:gridCol w="1321232"/>
                    <a:gridCol w="706756"/>
                    <a:gridCol w="793788"/>
                    <a:gridCol w="793788"/>
                    <a:gridCol w="793788"/>
                    <a:gridCol w="793788"/>
                    <a:gridCol w="793788"/>
                    <a:gridCol w="793788"/>
                    <a:gridCol w="793788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дробь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b="1" i="1" smtClean="0">
                                        <a:latin typeface="Cambria Math"/>
                                      </a:rPr>
                                      <m:t>𝟏𝟎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b="1" i="1" smtClean="0">
                                        <a:latin typeface="Cambria Math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ru-RU" b="1" i="1" smtClean="0">
                                        <a:latin typeface="Cambria Math"/>
                                      </a:rPr>
                                      <m:t>𝟓𝟎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Десятичная дробь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0,25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0,05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проценты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20%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100%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1%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0036764"/>
                  </p:ext>
                </p:extLst>
              </p:nvPr>
            </p:nvGraphicFramePr>
            <p:xfrm>
              <a:off x="611557" y="2348880"/>
              <a:ext cx="7584504" cy="1617790"/>
            </p:xfrm>
            <a:graphic>
              <a:graphicData uri="http://schemas.openxmlformats.org/drawingml/2006/table">
                <a:tbl>
                  <a:tblPr firstRow="1" bandRow="1">
                    <a:tableStyleId>{881BAFCA-439A-8789-25B3-5FB916383EE2}</a:tableStyleId>
                  </a:tblPr>
                  <a:tblGrid>
                    <a:gridCol w="1321232"/>
                    <a:gridCol w="706756"/>
                    <a:gridCol w="793788"/>
                    <a:gridCol w="793788"/>
                    <a:gridCol w="793788"/>
                    <a:gridCol w="793788"/>
                    <a:gridCol w="793788"/>
                    <a:gridCol w="793788"/>
                    <a:gridCol w="793788"/>
                  </a:tblGrid>
                  <a:tr h="60687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дробь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87069" t="-5000" r="-786207" b="-18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56154" t="-5000" r="-501538" b="-18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56154" t="-5000" r="-301538" b="-181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Десятичная дробь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0,25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0,05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dirty="0" smtClean="0"/>
                            <a:t>проценты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20%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100%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dirty="0" smtClean="0"/>
                            <a:t>1%</a:t>
                          </a:r>
                          <a:endParaRPr lang="ru-RU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0338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09081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Задача 1</a:t>
            </a:r>
            <a:r>
              <a:rPr lang="ru-RU" sz="5400" dirty="0" smtClean="0">
                <a:solidFill>
                  <a:prstClr val="black"/>
                </a:solidFill>
              </a:rPr>
              <a:t> </a:t>
            </a:r>
            <a:endParaRPr lang="ru-RU" sz="54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0552" y="1041147"/>
            <a:ext cx="6328320" cy="541071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 algn="just" rt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В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начале ХХ века в России из </a:t>
            </a:r>
            <a:r>
              <a:rPr lang="ru-RU" sz="3200" b="1" dirty="0" smtClean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каждых 100</a:t>
            </a:r>
            <a:r>
              <a:rPr lang="ru-RU" sz="3200" b="1" dirty="0" smtClean="0">
                <a:solidFill>
                  <a:srgbClr val="002060"/>
                </a:solidFill>
                <a:latin typeface="Times New Roman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cs typeface="Times New Roman" pitchFamily="18" charset="0"/>
              </a:rPr>
              <a:t>человек, занятых в хозяйстве, 9 человек работали в промышленности, 75 работали в  сельском хозяйстве, 9 человек работали в торговле. Выразите в процентах долю работников, занятых в промышленности, сельском хозяйстве и в торговле, от общего числа занятых в хозяйстве.</a:t>
            </a:r>
            <a:r>
              <a:rPr lang="ru-RU" sz="3200" b="1" dirty="0">
                <a:solidFill>
                  <a:srgbClr val="002060"/>
                </a:solidFill>
                <a:latin typeface="Times New Roman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273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/>
          <p:nvPr/>
        </p:nvSpPr>
        <p:spPr bwMode="auto">
          <a:xfrm>
            <a:off x="1547664" y="188640"/>
            <a:ext cx="6264696" cy="10379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spcBef>
                <a:spcPts val="0"/>
              </a:spcBef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>
                <a:solidFill>
                  <a:srgbClr val="002060"/>
                </a:solidFill>
              </a:rPr>
              <a:t>Источники информации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23528" y="1226617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1. Математика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 6 класс: учебник для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общеобразоват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 учреждений / С. М. Никольский, М. К. Потапов, Н. Н. Решетников, А. В.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Шевкин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 — М.: Просвещение, 2014; </a:t>
            </a:r>
          </a:p>
          <a:p>
            <a:r>
              <a:rPr lang="ru-RU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2. Математика</a:t>
            </a:r>
            <a:r>
              <a:rPr lang="ru-RU" sz="24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 Методические рекомендации. 6 класс / М. К. Потапов, А. В. </a:t>
            </a:r>
            <a:r>
              <a:rPr lang="ru-RU" sz="2400" dirty="0" err="1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Шевкин</a:t>
            </a:r>
            <a:r>
              <a:rPr lang="ru-RU" sz="2400" dirty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.— М.: Просвещение, 2012</a:t>
            </a:r>
            <a:endParaRPr lang="ru-RU" sz="240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3</a:t>
            </a:r>
            <a:r>
              <a:rPr lang="ru-RU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en-US" sz="2400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2400" u="sng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  <a:hlinkClick r:id="rId2"/>
              </a:rPr>
              <a:t>://resh.edu.ru/subject/lesson/6846/train/237190</a:t>
            </a:r>
            <a:r>
              <a:rPr lang="en-US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  <a:hlinkClick r:id="rId2"/>
              </a:rPr>
              <a:t>/</a:t>
            </a:r>
            <a:endParaRPr lang="ru-RU" sz="240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4</a:t>
            </a:r>
            <a:r>
              <a:rPr lang="ru-RU" sz="2400" smtClean="0"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 </a:t>
            </a:r>
            <a:r>
              <a:rPr 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https</a:t>
            </a:r>
            <a:r>
              <a:rPr 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://lesson.edu.ru/lesson/89332dd0-87d5-490d-9cf7-16e0c635a53c?backUrl=%</a:t>
            </a:r>
            <a:r>
              <a:rPr 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2F02.1%2F06%3Fterm%3D%25D0%25BF%25D0%25BE%25D0%25BD%25D1%258F%25D1%2582%25D0%25B8%25D0%25B5%2520%25D0%25BF%25D1%2580%25D0%25BE%25D1%2586%25D0%25B5%25D0%25BD%25D1%2582%25D0%25B0</a:t>
            </a:r>
            <a:endParaRPr lang="ru-RU" sz="2400" dirty="0" smtClean="0"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957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292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7"/>
            <a:ext cx="653447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latin typeface="Times New Roman"/>
                <a:ea typeface="+mj-ea"/>
              </a:rPr>
              <a:t>«Видит око далеко, а ум ещё дальше»- гласит </a:t>
            </a:r>
            <a:r>
              <a:rPr lang="ru-RU" sz="4400" dirty="0" smtClean="0">
                <a:latin typeface="Times New Roman"/>
                <a:ea typeface="+mj-ea"/>
              </a:rPr>
              <a:t>пословица</a:t>
            </a: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0270421"/>
              </p:ext>
            </p:extLst>
          </p:nvPr>
        </p:nvGraphicFramePr>
        <p:xfrm>
          <a:off x="827584" y="2852936"/>
          <a:ext cx="6192688" cy="2072640"/>
        </p:xfrm>
        <a:graphic>
          <a:graphicData uri="http://schemas.openxmlformats.org/drawingml/2006/table">
            <a:tbl>
              <a:tblPr firstRow="1" bandRow="1">
                <a:tableStyleId>{881BAFCA-439A-8789-25B3-5FB916383EE2}</a:tableStyleId>
              </a:tblPr>
              <a:tblGrid>
                <a:gridCol w="2808312"/>
                <a:gridCol w="3384376"/>
              </a:tblGrid>
              <a:tr h="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1ц=100 кг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1/100ц= 1кг</a:t>
                      </a:r>
                      <a:endParaRPr lang="ru-RU" sz="28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1м=100 см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1/100м=1см</a:t>
                      </a:r>
                      <a:endParaRPr lang="ru-RU" sz="28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1га=100 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1/100га= 1а</a:t>
                      </a:r>
                      <a:endParaRPr lang="ru-RU" sz="28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1/100=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</a:rPr>
                        <a:t> ?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312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1"/>
            <a:ext cx="595840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endParaRPr lang="ru-RU" sz="4400" dirty="0" smtClean="0">
              <a:solidFill>
                <a:srgbClr val="002060"/>
              </a:solidFill>
              <a:latin typeface="Times New Roman"/>
              <a:ea typeface="+mj-ea"/>
            </a:endParaRPr>
          </a:p>
          <a:p>
            <a:pPr lvl="0" algn="ctr">
              <a:defRPr/>
            </a:pPr>
            <a:endParaRPr lang="ru-RU" sz="4400" dirty="0" smtClean="0">
              <a:solidFill>
                <a:srgbClr val="002060"/>
              </a:solidFill>
              <a:latin typeface="Times New Roman"/>
              <a:ea typeface="+mj-ea"/>
            </a:endParaRPr>
          </a:p>
          <a:p>
            <a:pPr lvl="0" algn="ctr">
              <a:defRPr/>
            </a:pPr>
            <a:r>
              <a:rPr lang="ru-RU" sz="4400" dirty="0" smtClean="0">
                <a:latin typeface="Times New Roman"/>
                <a:ea typeface="+mj-ea"/>
              </a:rPr>
              <a:t>Процентом называется сотая часть величины или числа.</a:t>
            </a:r>
          </a:p>
        </p:txBody>
      </p:sp>
    </p:spTree>
    <p:extLst>
      <p:ext uri="{BB962C8B-B14F-4D97-AF65-F5344CB8AC3E}">
        <p14:creationId xmlns:p14="http://schemas.microsoft.com/office/powerpoint/2010/main" val="409538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449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739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5012297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400" dirty="0" smtClean="0">
                <a:solidFill>
                  <a:srgbClr val="FF0000"/>
                </a:solidFill>
                <a:latin typeface="Times New Roman"/>
                <a:ea typeface="+mj-ea"/>
              </a:rPr>
              <a:t>Запомни:</a:t>
            </a:r>
          </a:p>
          <a:p>
            <a:pPr lvl="0" algn="ctr">
              <a:defRPr/>
            </a:pPr>
            <a:r>
              <a:rPr lang="ru-RU" sz="4400" dirty="0" smtClean="0">
                <a:latin typeface="Times New Roman"/>
                <a:ea typeface="+mj-ea"/>
              </a:rPr>
              <a:t>50%= ½</a:t>
            </a:r>
          </a:p>
          <a:p>
            <a:pPr lvl="0" algn="ctr">
              <a:defRPr/>
            </a:pPr>
            <a:r>
              <a:rPr lang="ru-RU" sz="4400" dirty="0" smtClean="0">
                <a:latin typeface="Times New Roman"/>
                <a:ea typeface="+mj-ea"/>
              </a:rPr>
              <a:t>25%= ¼</a:t>
            </a:r>
          </a:p>
          <a:p>
            <a:pPr lvl="0" algn="ctr">
              <a:defRPr/>
            </a:pPr>
            <a:r>
              <a:rPr lang="ru-RU" sz="4400" dirty="0" smtClean="0">
                <a:latin typeface="Times New Roman"/>
                <a:ea typeface="+mj-ea"/>
              </a:rPr>
              <a:t>75%= ¾</a:t>
            </a:r>
          </a:p>
          <a:p>
            <a:pPr lvl="0" algn="ctr">
              <a:defRPr/>
            </a:pPr>
            <a:r>
              <a:rPr lang="ru-RU" sz="4400" dirty="0" smtClean="0">
                <a:latin typeface="Times New Roman"/>
                <a:ea typeface="+mj-ea"/>
              </a:rPr>
              <a:t>Если проценты можно заменить дробью, то как дробь заменить процентом?</a:t>
            </a:r>
            <a:endParaRPr lang="ru-RU" sz="4400" dirty="0">
              <a:latin typeface="Times New Roman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4721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96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1411</TotalTime>
  <Words>613</Words>
  <Application>Microsoft Office PowerPoint</Application>
  <DocSecurity>0</DocSecurity>
  <PresentationFormat>Экран (4:3)</PresentationFormat>
  <Paragraphs>118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Устная работа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Microsoft Office</cp:lastModifiedBy>
  <cp:revision>103</cp:revision>
  <dcterms:created xsi:type="dcterms:W3CDTF">2015-04-14T12:22:24Z</dcterms:created>
  <dcterms:modified xsi:type="dcterms:W3CDTF">2024-01-08T03:16:15Z</dcterms:modified>
  <dc:identifier/>
  <dc:language/>
  <cp:version/>
</cp:coreProperties>
</file>