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7" r:id="rId3"/>
    <p:sldId id="257" r:id="rId4"/>
    <p:sldId id="258" r:id="rId5"/>
    <p:sldId id="259" r:id="rId6"/>
    <p:sldId id="261" r:id="rId7"/>
    <p:sldId id="260" r:id="rId8"/>
    <p:sldId id="278" r:id="rId9"/>
    <p:sldId id="285" r:id="rId10"/>
    <p:sldId id="289" r:id="rId11"/>
    <p:sldId id="290" r:id="rId12"/>
    <p:sldId id="291" r:id="rId13"/>
    <p:sldId id="292" r:id="rId14"/>
    <p:sldId id="283" r:id="rId15"/>
    <p:sldId id="281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27.11.2023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059;&#1095;&#1080;&#1090;&#1077;&#1083;&#1100;%20&#1075;&#1086;&#1076;&#1072;%202023%20&#1084;&#1072;&#1090;&#1077;&#1088;&#1080;&#1072;&#1083;\&#1042;&#1085;&#1077;&#1091;&#1088;&#1086;&#1095;&#1085;&#1072;&#1103;%20&#1076;&#1077;&#1103;&#1090;&#1077;&#1083;&#1100;&#1085;&#1086;&#1089;&#1090;&#1100;%20&#1057;&#1077;&#1084;&#1077;&#1081;&#1085;&#1099;&#1081;%20&#1073;&#1102;&#1076;&#1078;&#1077;&#1090;%206&#1082;&#1083;\&#1052;&#1072;&#1090;&#1088;&#1086;&#1089;&#1082;&#1080;&#1085;,%20&#1064;&#1072;&#1088;&#1080;&#1082;,%20&#1044;&#1103;&#1076;&#1103;%20&#1060;&#1077;&#1076;&#1086;&#1088;%20-%20&#1055;&#1086;&#1082;&#1091;&#1087;&#1082;&#1072;%20&#1082;&#1086;&#1088;&#1086;&#1074;&#1099;.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970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Семейный бюджет</a:t>
            </a:r>
            <a:br>
              <a:rPr lang="ru-RU" dirty="0" smtClean="0"/>
            </a:br>
            <a:r>
              <a:rPr lang="ru-RU" sz="2800" dirty="0" smtClean="0"/>
              <a:t>занятие по внеурочной деятельности «Основы финансовой грамотности»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581128"/>
            <a:ext cx="7406640" cy="2016224"/>
          </a:xfrm>
        </p:spPr>
        <p:txBody>
          <a:bodyPr/>
          <a:lstStyle/>
          <a:p>
            <a:pPr algn="r"/>
            <a:r>
              <a:rPr lang="ru-RU" dirty="0"/>
              <a:t>6</a:t>
            </a:r>
            <a:r>
              <a:rPr lang="ru-RU" dirty="0" smtClean="0"/>
              <a:t> </a:t>
            </a:r>
            <a:r>
              <a:rPr lang="ru-RU" dirty="0" smtClean="0"/>
              <a:t>класс</a:t>
            </a:r>
          </a:p>
          <a:p>
            <a:pPr algn="r"/>
            <a:r>
              <a:rPr lang="ru-RU" dirty="0" smtClean="0"/>
              <a:t>Составитель: </a:t>
            </a:r>
            <a:r>
              <a:rPr lang="ru-RU" dirty="0" err="1" smtClean="0"/>
              <a:t>Резепина</a:t>
            </a:r>
            <a:r>
              <a:rPr lang="ru-RU" dirty="0" smtClean="0"/>
              <a:t> Н.В.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математики</a:t>
            </a:r>
          </a:p>
          <a:p>
            <a:pPr algn="r"/>
            <a:r>
              <a:rPr lang="ru-RU" dirty="0" smtClean="0"/>
              <a:t>МКОУ «</a:t>
            </a:r>
            <a:r>
              <a:rPr lang="ru-RU" dirty="0" err="1" smtClean="0"/>
              <a:t>Ребрихинская</a:t>
            </a:r>
            <a:r>
              <a:rPr lang="ru-RU" dirty="0" smtClean="0"/>
              <a:t> СОШ»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5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32656"/>
            <a:ext cx="8100392" cy="5915744"/>
          </a:xfrm>
        </p:spPr>
        <p:txBody>
          <a:bodyPr>
            <a:normAutofit/>
          </a:bodyPr>
          <a:lstStyle/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Семейный бюджет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доходы и расходы семьи, устанавливаемые на определённый период времени, обычно на один месяц.</a:t>
            </a:r>
            <a:b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ct val="20000"/>
              </a:spcBef>
              <a:buClrTx/>
              <a:buSzTx/>
              <a:buNone/>
            </a:pP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ct val="20000"/>
              </a:spcBef>
              <a:buClrTx/>
              <a:buSzTx/>
              <a:buNone/>
            </a:pPr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spcBef>
                <a:spcPct val="20000"/>
              </a:spcBef>
              <a:buClrTx/>
              <a:buSzTx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нужно вести семейный бюджет?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30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/>
          <a:lstStyle/>
          <a:p>
            <a:pPr algn="ctr"/>
            <a: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На чем можно сэкономить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1"/>
            <a:ext cx="7920880" cy="5355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9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0236" y="1844824"/>
            <a:ext cx="3425584" cy="50405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2400" b="1" spc="50" dirty="0">
                <a:ln w="11430"/>
                <a:solidFill>
                  <a:srgbClr val="0000CC"/>
                </a:solidFill>
                <a:latin typeface="Calibri"/>
              </a:rPr>
              <a:t>Дефицит бюджета</a:t>
            </a:r>
            <a:endParaRPr lang="ru-RU" sz="2400" dirty="0">
              <a:solidFill>
                <a:srgbClr val="0000CC"/>
              </a:solidFill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41308"/>
            <a:ext cx="4147526" cy="113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459702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40634" y="2982143"/>
            <a:ext cx="2963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spc="50" dirty="0">
                <a:ln w="11430"/>
                <a:solidFill>
                  <a:srgbClr val="0000CC"/>
                </a:solidFill>
                <a:latin typeface="Calibri"/>
              </a:rPr>
              <a:t>Профицит бюджета </a:t>
            </a:r>
            <a:endParaRPr lang="ru-RU" sz="240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0634" y="3923382"/>
            <a:ext cx="3251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spc="50" dirty="0">
                <a:ln w="11430"/>
                <a:solidFill>
                  <a:srgbClr val="0000CC"/>
                </a:solidFill>
                <a:latin typeface="Calibri"/>
              </a:rPr>
              <a:t>Сбалансированный </a:t>
            </a:r>
          </a:p>
          <a:p>
            <a:pPr lvl="0"/>
            <a:r>
              <a:rPr lang="ru-RU" sz="2400" b="1" spc="50" dirty="0">
                <a:ln w="11430"/>
                <a:solidFill>
                  <a:srgbClr val="0000CC"/>
                </a:solidFill>
                <a:latin typeface="Calibri"/>
              </a:rPr>
              <a:t>бюджет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53226" y="5373216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spc="50" dirty="0">
                <a:ln w="11430"/>
                <a:solidFill>
                  <a:srgbClr val="0000CC"/>
                </a:solidFill>
                <a:latin typeface="Calibri"/>
              </a:rPr>
              <a:t>чтобы расходы не превышали доходов, </a:t>
            </a:r>
          </a:p>
          <a:p>
            <a:pPr lvl="0"/>
            <a:r>
              <a:rPr lang="ru-RU" sz="2400" b="1" i="1" spc="50" dirty="0">
                <a:ln w="11430"/>
                <a:solidFill>
                  <a:srgbClr val="0000CC"/>
                </a:solidFill>
                <a:latin typeface="Calibri"/>
              </a:rPr>
              <a:t>необходимо просчитывать семейный бюджет.</a:t>
            </a:r>
            <a:endParaRPr lang="ru-RU" sz="2400" i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7075" y="5646439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spc="50" dirty="0">
                <a:ln w="11430"/>
                <a:solidFill>
                  <a:srgbClr val="FF0000"/>
                </a:solidFill>
                <a:latin typeface="Calibri"/>
              </a:rPr>
              <a:t>ВЫВОД: </a:t>
            </a:r>
            <a:endParaRPr lang="ru-RU" sz="24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8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12776"/>
            <a:ext cx="7746064" cy="483562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Проект </a:t>
            </a:r>
          </a:p>
          <a:p>
            <a:pPr marL="82296" indent="0" algn="ctr">
              <a:buNone/>
            </a:pPr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«Семейный бюджет»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548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0"/>
            <a:ext cx="8172400" cy="6858000"/>
          </a:xfrm>
        </p:spPr>
        <p:txBody>
          <a:bodyPr/>
          <a:lstStyle/>
          <a:p>
            <a:pPr marL="82296" indent="0">
              <a:lnSpc>
                <a:spcPct val="150000"/>
              </a:lnSpc>
              <a:buNone/>
            </a:pPr>
            <a:r>
              <a:rPr lang="ru-RU" dirty="0">
                <a:latin typeface="Comic Sans MS" panose="030F0702030302020204" pitchFamily="66" charset="0"/>
                <a:ea typeface="Calibri"/>
              </a:rPr>
              <a:t>В каждой семье есть мечты, и есть планы. </a:t>
            </a:r>
            <a:endParaRPr lang="ru-RU" dirty="0" smtClean="0">
              <a:latin typeface="Comic Sans MS" panose="030F0702030302020204" pitchFamily="66" charset="0"/>
              <a:ea typeface="Calibri"/>
            </a:endParaRPr>
          </a:p>
          <a:p>
            <a:pPr marL="82296" indent="0">
              <a:lnSpc>
                <a:spcPct val="150000"/>
              </a:lnSpc>
              <a:buNone/>
            </a:pPr>
            <a:r>
              <a:rPr lang="ru-RU" dirty="0" smtClean="0">
                <a:latin typeface="Comic Sans MS" panose="030F0702030302020204" pitchFamily="66" charset="0"/>
                <a:ea typeface="Calibri"/>
              </a:rPr>
              <a:t>Чтоб </a:t>
            </a:r>
            <a:r>
              <a:rPr lang="ru-RU" dirty="0">
                <a:latin typeface="Comic Sans MS" panose="030F0702030302020204" pitchFamily="66" charset="0"/>
                <a:ea typeface="Calibri"/>
              </a:rPr>
              <a:t>их исполнить, помни о главном: четко просчитывать нужно доходы, соизмерять только с ними расходы. </a:t>
            </a:r>
            <a:endParaRPr lang="ru-RU" dirty="0" smtClean="0">
              <a:latin typeface="Comic Sans MS" panose="030F0702030302020204" pitchFamily="66" charset="0"/>
              <a:ea typeface="Calibri"/>
            </a:endParaRPr>
          </a:p>
          <a:p>
            <a:pPr marL="82296" indent="0">
              <a:lnSpc>
                <a:spcPct val="150000"/>
              </a:lnSpc>
              <a:buNone/>
            </a:pPr>
            <a:r>
              <a:rPr lang="ru-RU" dirty="0" smtClean="0">
                <a:latin typeface="Comic Sans MS" panose="030F0702030302020204" pitchFamily="66" charset="0"/>
                <a:ea typeface="Calibri"/>
              </a:rPr>
              <a:t>В </a:t>
            </a:r>
            <a:r>
              <a:rPr lang="ru-RU" dirty="0">
                <a:latin typeface="Comic Sans MS" panose="030F0702030302020204" pitchFamily="66" charset="0"/>
                <a:ea typeface="Calibri"/>
              </a:rPr>
              <a:t>жизнь воплотишь самый дерзкий проект, </a:t>
            </a:r>
            <a:endParaRPr lang="ru-RU" dirty="0" smtClean="0">
              <a:latin typeface="Comic Sans MS" panose="030F0702030302020204" pitchFamily="66" charset="0"/>
              <a:ea typeface="Calibri"/>
            </a:endParaRPr>
          </a:p>
          <a:p>
            <a:pPr marL="82296" indent="0">
              <a:lnSpc>
                <a:spcPct val="150000"/>
              </a:lnSpc>
              <a:buNone/>
            </a:pPr>
            <a:r>
              <a:rPr lang="ru-RU" dirty="0" smtClean="0">
                <a:latin typeface="Comic Sans MS" panose="030F0702030302020204" pitchFamily="66" charset="0"/>
                <a:ea typeface="Calibri"/>
              </a:rPr>
              <a:t>если </a:t>
            </a:r>
            <a:r>
              <a:rPr lang="ru-RU" dirty="0">
                <a:latin typeface="Comic Sans MS" panose="030F0702030302020204" pitchFamily="66" charset="0"/>
                <a:ea typeface="Calibri"/>
              </a:rPr>
              <a:t>рассчитан точно бюджет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Рефлексия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dirty="0" smtClean="0">
                <a:latin typeface="Comic Sans MS" panose="030F0702030302020204" pitchFamily="66" charset="0"/>
              </a:rPr>
              <a:t>Дайте оценку своей деятельности</a:t>
            </a:r>
          </a:p>
          <a:p>
            <a:pPr marL="82296" indent="0">
              <a:buNone/>
            </a:pPr>
            <a:r>
              <a:rPr lang="ru-RU" dirty="0" smtClean="0"/>
              <a:t>    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348880"/>
            <a:ext cx="1200238" cy="960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84051" y="2656842"/>
            <a:ext cx="410586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ЭТО МОЖЕТ МНЕ ПРИГОДИТЬСЯ</a:t>
            </a:r>
            <a:endParaRPr lang="ru-RU" sz="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https://e7.pngegg.com/pngimages/85/142/png-clipart-rubbish-bins-waste-paper-baskets-others-waste-material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781" y="5085184"/>
            <a:ext cx="1098004" cy="10816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950985" y="5261275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БЕСПОЛЕЗНАЯ ИНФОРМАЦИЯ, ВСЁ ВЫБРОШУ!!!!!</a:t>
            </a:r>
            <a:endParaRPr lang="ru-RU" sz="8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5400" y="3501008"/>
            <a:ext cx="1384766" cy="13681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31840" y="3820369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ПЕРЕРАБОТАЮ ИНФОРМАЦИЮ И ПОДУМАЮ</a:t>
            </a:r>
            <a:endParaRPr lang="ru-RU" sz="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074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72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ru-RU" sz="7200" b="1" dirty="0">
              <a:solidFill>
                <a:schemeClr val="tx2">
                  <a:lumMod val="40000"/>
                  <a:lumOff val="6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29000"/>
            <a:ext cx="3028135" cy="3028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309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86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8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sz="8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9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Разминка</a:t>
            </a:r>
            <a:endParaRPr lang="ru-RU" sz="9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797152"/>
            <a:ext cx="7498080" cy="1451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2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b="1" kern="0" dirty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Какая сказочная героиня на легкие деньги выгодно купила вещь для вечеринки</a:t>
            </a:r>
            <a:r>
              <a:rPr lang="ru-RU" b="1" kern="0" dirty="0" smtClean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?</a:t>
            </a:r>
          </a:p>
          <a:p>
            <a:endParaRPr lang="ru-RU" b="1" kern="0" dirty="0" smtClean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1270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b="1" kern="0" dirty="0" smtClean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А. </a:t>
            </a:r>
            <a:r>
              <a:rPr lang="ru-RU" b="1" kern="0" dirty="0" err="1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Дюймовочка</a:t>
            </a:r>
            <a:r>
              <a:rPr lang="ru-RU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  </a:t>
            </a:r>
          </a:p>
          <a:p>
            <a:pPr marL="1270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b="1" kern="0" dirty="0" smtClean="0">
                <a:solidFill>
                  <a:srgbClr val="2FB6BC"/>
                </a:solidFill>
                <a:latin typeface="Proxima Nova Rg"/>
                <a:ea typeface="Proxima Nova Rg"/>
                <a:cs typeface="Proxima Nova Rg"/>
                <a:sym typeface="Proxima Nova"/>
              </a:rPr>
              <a:t>Б. </a:t>
            </a:r>
            <a:r>
              <a:rPr lang="ru-RU" b="1" kern="0" dirty="0" smtClean="0">
                <a:latin typeface="Proxima Nova Rg"/>
                <a:ea typeface="Proxima Nova Rg"/>
                <a:cs typeface="Proxima Nova Rg"/>
                <a:sym typeface="Proxima Nova"/>
              </a:rPr>
              <a:t>Муха-Цокотуха</a:t>
            </a:r>
            <a:endParaRPr lang="ru-RU" kern="0" dirty="0" smtClean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lvl="0" indent="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b="1" kern="0" dirty="0" smtClean="0">
                <a:solidFill>
                  <a:srgbClr val="2FB6BC"/>
                </a:solidFill>
                <a:latin typeface="Proxima Nova Rg"/>
                <a:ea typeface="Proxima Nova Rg"/>
                <a:cs typeface="Proxima Nova Rg"/>
                <a:sym typeface="Proxima Nova"/>
              </a:rPr>
              <a:t>В.</a:t>
            </a:r>
            <a:r>
              <a:rPr lang="ru-RU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Василиса </a:t>
            </a:r>
            <a:r>
              <a:rPr lang="ru-RU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Прекрасная</a:t>
            </a:r>
          </a:p>
          <a:p>
            <a:pPr marL="12700" lvl="0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b="1" kern="0" dirty="0">
                <a:solidFill>
                  <a:srgbClr val="2FB6BC"/>
                </a:solidFill>
                <a:latin typeface="Proxima Nova Rg"/>
                <a:ea typeface="Proxima Nova Rg"/>
                <a:cs typeface="Proxima Nova Rg"/>
                <a:sym typeface="Proxima Nova"/>
              </a:rPr>
              <a:t>Г</a:t>
            </a:r>
            <a:r>
              <a:rPr lang="ru-RU" b="1" kern="0" dirty="0" smtClean="0">
                <a:solidFill>
                  <a:srgbClr val="2FB6BC"/>
                </a:solidFill>
                <a:latin typeface="Proxima Nova Rg"/>
                <a:ea typeface="Proxima Nova Rg"/>
                <a:cs typeface="Proxima Nova Rg"/>
                <a:sym typeface="Proxima Nova"/>
              </a:rPr>
              <a:t>.</a:t>
            </a:r>
            <a:r>
              <a:rPr lang="ru-RU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Алиса из страны чудес</a:t>
            </a:r>
            <a:endParaRPr lang="ru-RU" kern="0" dirty="0">
              <a:solidFill>
                <a:srgbClr val="000000"/>
              </a:solidFill>
              <a:latin typeface="Proxima Nova Rg"/>
              <a:ea typeface="Proxima Nova Rg"/>
              <a:cs typeface="Proxima Nova Rg"/>
              <a:sym typeface="Proxima Nova"/>
            </a:endParaRPr>
          </a:p>
          <a:p>
            <a:pPr marL="12700" lvl="0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endParaRPr lang="ru-RU" sz="2950" kern="0" dirty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lvl="0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endParaRPr lang="ru-RU" sz="2750" kern="0" dirty="0">
              <a:solidFill>
                <a:srgbClr val="000000"/>
              </a:solidFill>
              <a:latin typeface="Proxima Nova Rg"/>
              <a:ea typeface="Proxima Nova Rg"/>
              <a:cs typeface="Proxima Nova Rg"/>
              <a:sym typeface="Proxima Nov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075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4F271C">
                    <a:satMod val="130000"/>
                  </a:srgbClr>
                </a:solidFill>
              </a:rPr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529356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3600" b="1" kern="0" dirty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Какое слово, связанное с </a:t>
            </a:r>
            <a:r>
              <a:rPr lang="ru-RU" sz="3600" b="1" kern="0" dirty="0" smtClean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финансами, связывает </a:t>
            </a:r>
            <a:r>
              <a:rPr lang="ru-RU" sz="3600" b="1" kern="0" dirty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эти две </a:t>
            </a:r>
            <a:r>
              <a:rPr lang="ru-RU" sz="3600" b="1" kern="0" dirty="0" smtClean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фотографии? </a:t>
            </a:r>
          </a:p>
          <a:p>
            <a:pPr marL="82296" indent="0">
              <a:buNone/>
            </a:pPr>
            <a:endParaRPr lang="ru-RU" sz="3600" b="1" kern="0" dirty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82296" indent="0">
              <a:buNone/>
            </a:pPr>
            <a:endParaRPr lang="ru-RU" sz="3600" b="1" kern="0" dirty="0" smtClean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82296" indent="0">
              <a:buNone/>
            </a:pPr>
            <a:endParaRPr lang="ru-RU" sz="3600" b="1" kern="0" dirty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82296" indent="0">
              <a:buNone/>
            </a:pPr>
            <a:endParaRPr lang="ru-RU" sz="3600" b="1" kern="0" dirty="0" smtClean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82296" indent="0">
              <a:buNone/>
            </a:pPr>
            <a:endParaRPr lang="ru-RU" sz="3600" b="1" kern="0" dirty="0">
              <a:solidFill>
                <a:srgbClr val="00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12700" lvl="0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2000" b="1" kern="0" dirty="0" smtClean="0">
                <a:solidFill>
                  <a:srgbClr val="FF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монета </a:t>
            </a:r>
            <a:r>
              <a:rPr lang="ru-RU" sz="2000" b="1" kern="0" dirty="0">
                <a:solidFill>
                  <a:srgbClr val="FF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(или монетка</a:t>
            </a:r>
            <a:r>
              <a:rPr lang="ru-RU" sz="2000" b="1" kern="0" dirty="0" smtClean="0">
                <a:solidFill>
                  <a:srgbClr val="FF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)</a:t>
            </a:r>
            <a:endParaRPr lang="ru-RU" sz="2000" b="1" kern="0" dirty="0" smtClean="0">
              <a:solidFill>
                <a:srgbClr val="FF0000"/>
              </a:solidFill>
              <a:latin typeface="Proxima Nova Rg" panose="02000506030000020004" pitchFamily="50" charset="0"/>
              <a:sym typeface="Proxima Nova"/>
            </a:endParaRP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83F3E5C-E4CE-A21E-8847-DE39D212F6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81" b="9925"/>
          <a:stretch/>
        </p:blipFill>
        <p:spPr>
          <a:xfrm>
            <a:off x="1259632" y="3140968"/>
            <a:ext cx="4680520" cy="2448272"/>
          </a:xfrm>
          <a:prstGeom prst="rect">
            <a:avLst/>
          </a:prstGeom>
        </p:spPr>
      </p:pic>
      <p:pic>
        <p:nvPicPr>
          <p:cNvPr id="5" name="Google Shape;77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2160" y="2685542"/>
            <a:ext cx="1994171" cy="3346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725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890080" cy="5112568"/>
          </a:xfrm>
        </p:spPr>
        <p:txBody>
          <a:bodyPr>
            <a:normAutofit/>
          </a:bodyPr>
          <a:lstStyle/>
          <a:p>
            <a:pPr marL="82296" lvl="0" indent="0">
              <a:buClr>
                <a:srgbClr val="3891A7"/>
              </a:buClr>
              <a:buNone/>
            </a:pPr>
            <a: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  <a:t>Это — средство обращения,</a:t>
            </a:r>
            <a:b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</a:br>
            <a: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  <a:t>Это — средство накопления.</a:t>
            </a:r>
            <a:b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</a:br>
            <a: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  <a:t>Средство стоимости также,</a:t>
            </a:r>
            <a:b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</a:br>
            <a:r>
              <a:rPr lang="ru-RU" sz="2600" b="1" dirty="0">
                <a:solidFill>
                  <a:srgbClr val="000000"/>
                </a:solidFill>
                <a:latin typeface="Proxima Nova Rg"/>
                <a:ea typeface="Times New Roman"/>
              </a:rPr>
              <a:t>Также средство платежа</a:t>
            </a:r>
            <a:r>
              <a:rPr lang="ru-RU" sz="2600" b="1" dirty="0" smtClean="0">
                <a:solidFill>
                  <a:srgbClr val="000000"/>
                </a:solidFill>
                <a:latin typeface="Proxima Nova Rg"/>
                <a:ea typeface="Times New Roman"/>
              </a:rPr>
              <a:t>. 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2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</a:t>
            </a:r>
            <a:r>
              <a:rPr lang="ru-RU" sz="2600" i="1" dirty="0">
                <a:solidFill>
                  <a:srgbClr val="000000"/>
                </a:solidFill>
                <a:latin typeface="Times New Roman"/>
                <a:ea typeface="Times New Roman"/>
              </a:rPr>
              <a:t>Деньги</a:t>
            </a:r>
            <a:r>
              <a:rPr lang="ru-RU" sz="2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В кармане держу я для денежки домик.</a:t>
            </a:r>
            <a:r>
              <a:rPr lang="ru-RU" sz="2600" b="1" dirty="0">
                <a:latin typeface="Proxima Nova Rg"/>
                <a:ea typeface="Times New Roman"/>
                <a:cs typeface="Times New Roman" panose="02020603050405020304" pitchFamily="18" charset="0"/>
              </a:rPr>
              <a:t>             </a:t>
            </a: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Но денежка эта свой домик не помнит —</a:t>
            </a:r>
            <a:r>
              <a:rPr lang="ru-RU" sz="2600" b="1" dirty="0">
                <a:latin typeface="Proxima Nova Rg"/>
                <a:ea typeface="Times New Roman"/>
                <a:cs typeface="Times New Roman" panose="02020603050405020304" pitchFamily="18" charset="0"/>
              </a:rPr>
              <a:t>                       </a:t>
            </a: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Сегодня лежит она в доме своем,</a:t>
            </a:r>
            <a:b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А завтра ее в магазин отдаем.</a:t>
            </a:r>
            <a:b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И домик пустеет, и домик грустит:</a:t>
            </a:r>
            <a:b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</a:br>
            <a:r>
              <a:rPr lang="ru-RU" sz="2600" b="1" dirty="0">
                <a:solidFill>
                  <a:srgbClr val="111111"/>
                </a:solidFill>
                <a:latin typeface="Proxima Nova Rg"/>
                <a:ea typeface="Times New Roman"/>
                <a:cs typeface="Times New Roman" panose="02020603050405020304" pitchFamily="18" charset="0"/>
              </a:rPr>
              <a:t>«Когда же другая меня навестит?» </a:t>
            </a:r>
            <a:endParaRPr lang="ru-RU" sz="2600" b="1" dirty="0" smtClean="0">
              <a:solidFill>
                <a:srgbClr val="111111"/>
              </a:solidFill>
              <a:latin typeface="Proxima Nova Rg"/>
              <a:ea typeface="Times New Roman"/>
              <a:cs typeface="Times New Roman" panose="02020603050405020304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r>
              <a:rPr lang="ru-RU" sz="2600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(Кошелек)</a:t>
            </a:r>
          </a:p>
          <a:p>
            <a:pPr marL="82296" lvl="0" indent="0">
              <a:buClr>
                <a:srgbClr val="3891A7"/>
              </a:buClr>
              <a:buNone/>
            </a:pPr>
            <a:endParaRPr lang="ru-RU" dirty="0" smtClean="0">
              <a:solidFill>
                <a:srgbClr val="11111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82296" lvl="0" indent="0">
              <a:buClr>
                <a:srgbClr val="3891A7"/>
              </a:buClr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8229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22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4F271C">
                    <a:satMod val="130000"/>
                  </a:srgbClr>
                </a:solidFill>
              </a:rPr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/>
          <a:lstStyle/>
          <a:p>
            <a:pPr marL="82296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solidFill>
                  <a:srgbClr val="111111"/>
                </a:solidFill>
                <a:latin typeface="Proxima Nova Rg"/>
                <a:ea typeface="Times New Roman"/>
                <a:cs typeface="Times New Roman"/>
              </a:rPr>
              <a:t>И врачу, </a:t>
            </a:r>
            <a:r>
              <a:rPr lang="ru-RU" b="1" dirty="0" smtClean="0">
                <a:solidFill>
                  <a:srgbClr val="111111"/>
                </a:solidFill>
                <a:latin typeface="Proxima Nova Rg"/>
                <a:ea typeface="Times New Roman"/>
                <a:cs typeface="Times New Roman"/>
              </a:rPr>
              <a:t>и акробату                              </a:t>
            </a:r>
            <a:r>
              <a:rPr lang="ru-RU" b="1" dirty="0">
                <a:solidFill>
                  <a:srgbClr val="000000"/>
                </a:solidFill>
                <a:latin typeface="Proxima Nova Rg"/>
                <a:ea typeface="Times New Roman"/>
                <a:cs typeface="Times New Roman"/>
              </a:rPr>
              <a:t>          </a:t>
            </a:r>
            <a:endParaRPr lang="ru-RU" b="1" dirty="0">
              <a:latin typeface="Proxima Nova Rg"/>
              <a:ea typeface="Times New Roman"/>
              <a:cs typeface="Times New Roman"/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rgbClr val="111111"/>
                </a:solidFill>
                <a:latin typeface="Proxima Nova Rg"/>
                <a:ea typeface="Times New Roman"/>
              </a:rPr>
              <a:t>Выдают </a:t>
            </a:r>
            <a:r>
              <a:rPr lang="ru-RU" b="1" dirty="0">
                <a:solidFill>
                  <a:srgbClr val="111111"/>
                </a:solidFill>
                <a:latin typeface="Proxima Nova Rg"/>
                <a:ea typeface="Times New Roman"/>
              </a:rPr>
              <a:t>за труд </a:t>
            </a:r>
            <a:r>
              <a:rPr lang="ru-RU" b="1" dirty="0" smtClean="0">
                <a:solidFill>
                  <a:srgbClr val="111111"/>
                </a:solidFill>
                <a:latin typeface="Proxima Nova Rg"/>
                <a:ea typeface="Times New Roman"/>
              </a:rPr>
              <a:t>…</a:t>
            </a:r>
          </a:p>
          <a:p>
            <a:pPr marL="82296" indent="0">
              <a:buNone/>
            </a:pPr>
            <a:r>
              <a:rPr lang="ru-RU" i="1" dirty="0" smtClean="0">
                <a:solidFill>
                  <a:srgbClr val="111111"/>
                </a:solidFill>
                <a:latin typeface="Proxima Nova Rg"/>
              </a:rPr>
              <a:t>(Зарплату)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111111"/>
                </a:solidFill>
                <a:latin typeface="Proxima Nova Rg"/>
              </a:rPr>
              <a:t>Коль трудился круглый год,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rgbClr val="111111"/>
                </a:solidFill>
                <a:latin typeface="Proxima Nova Rg"/>
              </a:rPr>
              <a:t>Будет кругленьким …</a:t>
            </a:r>
          </a:p>
          <a:p>
            <a:pPr marL="82296" indent="0">
              <a:buNone/>
            </a:pPr>
            <a:r>
              <a:rPr lang="ru-RU" i="1" dirty="0" smtClean="0">
                <a:solidFill>
                  <a:srgbClr val="111111"/>
                </a:solidFill>
                <a:latin typeface="Proxima Nova Rg"/>
              </a:rPr>
              <a:t>(Доход)</a:t>
            </a:r>
            <a:endParaRPr lang="ru-RU" i="1" dirty="0">
              <a:latin typeface="Proxima Nova Rg"/>
            </a:endParaRPr>
          </a:p>
        </p:txBody>
      </p:sp>
    </p:spTree>
    <p:extLst>
      <p:ext uri="{BB962C8B-B14F-4D97-AF65-F5344CB8AC3E}">
        <p14:creationId xmlns:p14="http://schemas.microsoft.com/office/powerpoint/2010/main" val="296611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/>
          <a:lstStyle/>
          <a:p>
            <a:r>
              <a:rPr lang="ru-RU" dirty="0">
                <a:solidFill>
                  <a:srgbClr val="4F271C">
                    <a:satMod val="130000"/>
                  </a:srgbClr>
                </a:solidFill>
              </a:rPr>
              <a:t>Разминка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>
            <a:normAutofit/>
          </a:bodyPr>
          <a:lstStyle/>
          <a:p>
            <a:pPr marL="12700" marR="5080" lvl="0" indent="0">
              <a:lnSpc>
                <a:spcPct val="100800"/>
              </a:lnSpc>
              <a:spcBef>
                <a:spcPts val="0"/>
              </a:spcBef>
              <a:buClr>
                <a:srgbClr val="000000"/>
              </a:buClr>
              <a:buSzPts val="1400"/>
              <a:buNone/>
            </a:pPr>
            <a:r>
              <a:rPr lang="ru-RU" sz="2400" b="1" kern="0" dirty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Что из описанного ниже действительно происходило  с героями сказки Алексея Толстого</a:t>
            </a:r>
          </a:p>
          <a:p>
            <a:pPr marL="2540" lvl="0" indent="0">
              <a:spcBef>
                <a:spcPts val="35"/>
              </a:spcBef>
              <a:buClr>
                <a:srgbClr val="000000"/>
              </a:buClr>
              <a:buSzPts val="1400"/>
              <a:buNone/>
            </a:pPr>
            <a:r>
              <a:rPr lang="ru-RU" sz="2400" b="1" kern="0" dirty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«Золотой ключик, или Приключения Буратино</a:t>
            </a:r>
            <a:r>
              <a:rPr lang="ru-RU" sz="2400" b="1" kern="0" dirty="0" smtClean="0">
                <a:solidFill>
                  <a:srgbClr val="000000"/>
                </a:solidFill>
                <a:latin typeface="Proxima Nova Rg" panose="02000506030000020004" pitchFamily="50" charset="0"/>
                <a:sym typeface="Proxima Nova"/>
              </a:rPr>
              <a:t>»?</a:t>
            </a:r>
          </a:p>
          <a:p>
            <a:pPr marL="12700" marR="5080" lvl="0" indent="0">
              <a:lnSpc>
                <a:spcPct val="101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2750" b="1" kern="0" dirty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А</a:t>
            </a:r>
            <a:r>
              <a:rPr lang="ru-RU" sz="2750" b="1" kern="0" dirty="0" smtClean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.</a:t>
            </a:r>
            <a:r>
              <a:rPr lang="ru-RU" sz="2450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Герой вложил последние  деньги в сомнительный  финансовый </a:t>
            </a:r>
            <a:r>
              <a:rPr lang="ru-RU" sz="2450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проект</a:t>
            </a:r>
            <a:endParaRPr lang="ru-RU" sz="2750" kern="0" dirty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marR="5080" lvl="0" indent="0">
              <a:lnSpc>
                <a:spcPct val="101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2750" b="1" kern="0" dirty="0" smtClean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Б.</a:t>
            </a:r>
            <a:r>
              <a:rPr lang="ru-RU" sz="2450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Друзья героя собирали деньги  на собственный </a:t>
            </a:r>
            <a:r>
              <a:rPr lang="ru-RU" sz="2450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бизнес</a:t>
            </a:r>
            <a:endParaRPr lang="ru-RU" sz="2750" kern="0" dirty="0" smtClean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marR="5080" lvl="0" indent="0">
              <a:lnSpc>
                <a:spcPct val="101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2750" b="1" kern="0" dirty="0" smtClean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В.</a:t>
            </a:r>
            <a:r>
              <a:rPr lang="ru-RU" sz="2450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Герой продал свое </a:t>
            </a:r>
            <a:r>
              <a:rPr lang="ru-RU" sz="2450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имущество</a:t>
            </a:r>
            <a:r>
              <a:rPr lang="ru-RU" sz="2450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, чтобы оплатить вынужденную </a:t>
            </a:r>
            <a:r>
              <a:rPr lang="ru-RU" sz="2450" b="1" kern="0" dirty="0" smtClean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поездку</a:t>
            </a:r>
            <a:endParaRPr lang="ru-RU" sz="2750" kern="0" dirty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marR="5080" lvl="0" indent="0">
              <a:lnSpc>
                <a:spcPct val="101000"/>
              </a:lnSpc>
              <a:spcBef>
                <a:spcPts val="0"/>
              </a:spcBef>
              <a:buClr>
                <a:srgbClr val="000000"/>
              </a:buClr>
              <a:buSzTx/>
              <a:buNone/>
            </a:pPr>
            <a:r>
              <a:rPr lang="ru-RU" sz="2750" b="1" kern="0" dirty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Г</a:t>
            </a:r>
            <a:r>
              <a:rPr lang="ru-RU" sz="2750" b="1" kern="0" dirty="0" smtClean="0">
                <a:solidFill>
                  <a:srgbClr val="2FB6BC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.</a:t>
            </a:r>
            <a:r>
              <a:rPr lang="ru-RU" sz="2450" b="1" kern="0" dirty="0">
                <a:solidFill>
                  <a:srgbClr val="000000"/>
                </a:solidFill>
                <a:latin typeface="Proxima Nova Rg" panose="02000506030000020004" pitchFamily="50" charset="0"/>
                <a:ea typeface="Proxima Nova Rg"/>
                <a:cs typeface="Proxima Nova Rg"/>
                <a:sym typeface="Proxima Nova"/>
              </a:rPr>
              <a:t> Узнав, где находятся сокровища,  герой передал эту информацию  полиции</a:t>
            </a:r>
            <a:endParaRPr lang="ru-RU" sz="2450" kern="0" dirty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12700" lvl="0" indent="0">
              <a:spcBef>
                <a:spcPts val="0"/>
              </a:spcBef>
              <a:buClr>
                <a:srgbClr val="000000"/>
              </a:buClr>
              <a:buSzTx/>
              <a:buNone/>
            </a:pPr>
            <a:endParaRPr lang="ru-RU" sz="2750" kern="0" dirty="0">
              <a:solidFill>
                <a:srgbClr val="000000"/>
              </a:solidFill>
              <a:latin typeface="Proxima Nova Rg" panose="02000506030000020004" pitchFamily="50" charset="0"/>
              <a:ea typeface="Proxima Nova Rg"/>
              <a:cs typeface="Proxima Nova Rg"/>
              <a:sym typeface="Proxima Nova"/>
            </a:endParaRPr>
          </a:p>
          <a:p>
            <a:pPr marL="2540" lvl="0" indent="0">
              <a:spcBef>
                <a:spcPts val="35"/>
              </a:spcBef>
              <a:buClr>
                <a:srgbClr val="000000"/>
              </a:buClr>
              <a:buSzPts val="1400"/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8095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07704" y="1556792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Comic Sans MS" panose="030F0702030302020204" pitchFamily="66" charset="0"/>
                <a:hlinkClick r:id="rId2" action="ppaction://hlinkfile"/>
              </a:rPr>
              <a:t>Мультфильм</a:t>
            </a:r>
            <a:endParaRPr lang="ru-RU" sz="5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8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3648" y="2551837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kern="0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  <a:ea typeface="+mj-ea"/>
                <a:cs typeface="+mj-cs"/>
              </a:rPr>
              <a:t>Семейный б</a:t>
            </a:r>
            <a:r>
              <a:rPr kumimoji="0" lang="ru-RU" sz="5400" b="1" i="0" u="none" strike="noStrike" kern="0" cap="none" spc="50" normalizeH="0" baseline="0" noProof="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юджет</a:t>
            </a:r>
            <a:r>
              <a:rPr kumimoji="0" lang="ru-RU" sz="5400" b="1" i="0" u="none" strike="noStrike" kern="0" cap="none" spc="50" normalizeH="0" baseline="0" noProof="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8604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 dirty="0">
            <a:solidFill>
              <a:srgbClr val="00B05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717</TotalTime>
  <Words>249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Семейный бюджет занятие по внеурочной деятельности «Основы финансовой грамотности»</vt:lpstr>
      <vt:lpstr>  Разминка</vt:lpstr>
      <vt:lpstr>Разминка</vt:lpstr>
      <vt:lpstr>Разминка</vt:lpstr>
      <vt:lpstr>Разминка</vt:lpstr>
      <vt:lpstr>Разминка</vt:lpstr>
      <vt:lpstr>Разминка</vt:lpstr>
      <vt:lpstr>Презентация PowerPoint</vt:lpstr>
      <vt:lpstr>Презентация PowerPoint</vt:lpstr>
      <vt:lpstr>Презентация PowerPoint</vt:lpstr>
      <vt:lpstr>На чем можно сэкономить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бюджет</dc:title>
  <dc:creator>NATALIA</dc:creator>
  <cp:lastModifiedBy>Microsoft Office</cp:lastModifiedBy>
  <cp:revision>39</cp:revision>
  <dcterms:created xsi:type="dcterms:W3CDTF">2023-11-01T02:25:58Z</dcterms:created>
  <dcterms:modified xsi:type="dcterms:W3CDTF">2023-11-27T13:40:20Z</dcterms:modified>
</cp:coreProperties>
</file>