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2" r:id="rId9"/>
    <p:sldId id="265" r:id="rId10"/>
    <p:sldId id="264" r:id="rId11"/>
    <p:sldId id="266" r:id="rId12"/>
    <p:sldId id="267"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152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05.01.2024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05.01.2024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05.01.2024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05.01.2024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05.01.2024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zhenskie-uvlecheniya.ru/wp-content/uploads/2015/11/Tekhnika-i-vidy-batika-dlia-nachinaiushchikh-1.jp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0.jpeg"/><Relationship Id="rId2" Type="http://schemas.openxmlformats.org/officeDocument/2006/relationships/hyperlink" Target="https://zhenskie-uvlecheniya.ru/wp-content/uploads/2015/11/Tekhnika-i-vidy-batika-dlia-nachinaiushchikh-8.jpg" TargetMode="Externa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hyperlink" Target="https://zhenskie-uvlecheniya.ru/wp-content/uploads/2015/11/Tekhnika-i-vidy-batika-dlia-nachinaiushchikh-9.jpg"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zhenskie-uvlecheniya.ru/wp-content/uploads/2015/11/Tekhnika-i-vidy-batika-dlia-nachinaiushchikh-6.jpg" TargetMode="Externa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zhenskie-uvlecheniya.ru/wp-content/uploads/2015/11/Tekhnika-i-vidy-batika-dlia-nachinaiushchikh-11.jpg" TargetMode="Externa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s://zhenskie-uvlecheniya.ru/wp-content/uploads/2015/11/Tekhnika-i-vidy-batika-dlia-nachinaiushchikh-12.jpg" TargetMode="Externa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zhenskie-uvlecheniya.ru/wp-content/uploads/2015/11/Tekhnika-i-vidy-batika-dlia-nachinaiushchikh-2.j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zhenskie-uvlecheniya.ru/wp-content/uploads/2015/11/Tekhnika-i-vidy-batika-dlia-nachinaiushchikh-3.jp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6.jpeg"/><Relationship Id="rId2" Type="http://schemas.openxmlformats.org/officeDocument/2006/relationships/hyperlink" Target="https://zhenskie-uvlecheniya.ru/wp-content/uploads/2015/11/Tekhnika-i-vidy-batika-dlia-nachinaiushchikh-5.jpg" TargetMode="External"/><Relationship Id="rId1" Type="http://schemas.openxmlformats.org/officeDocument/2006/relationships/slideLayout" Target="../slideLayouts/slideLayout2.xml"/><Relationship Id="rId6" Type="http://schemas.openxmlformats.org/officeDocument/2006/relationships/hyperlink" Target="https://zhenskie-uvlecheniya.ru/wp-content/uploads/2015/11/Tekhnika-i-vidy-batika-dlia-nachinaiushchikh-7.jpg" TargetMode="External"/><Relationship Id="rId5" Type="http://schemas.openxmlformats.org/officeDocument/2006/relationships/image" Target="../media/image5.jpeg"/><Relationship Id="rId4" Type="http://schemas.openxmlformats.org/officeDocument/2006/relationships/hyperlink" Target="https://zhenskie-uvlecheniya.ru/wp-content/uploads/2015/11/Tekhnika-i-vidy-batika-dlia-nachinaiushchikh-4.jp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Батик ">
            <a:hlinkClick r:id="rId2"/>
          </p:cNvPr>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ctrTitle"/>
          </p:nvPr>
        </p:nvSpPr>
        <p:spPr>
          <a:xfrm>
            <a:off x="642910" y="0"/>
            <a:ext cx="4786314" cy="1470025"/>
          </a:xfrm>
        </p:spPr>
        <p:txBody>
          <a:bodyPr>
            <a:normAutofit/>
          </a:bodyPr>
          <a:lstStyle/>
          <a:p>
            <a:pPr algn="l"/>
            <a:r>
              <a:rPr lang="ru-RU" sz="6600" b="1" i="1" dirty="0" smtClean="0"/>
              <a:t>БАТИК</a:t>
            </a:r>
            <a:endParaRPr lang="ru-RU" sz="6600" b="1" i="1" dirty="0"/>
          </a:p>
        </p:txBody>
      </p:sp>
      <p:sp>
        <p:nvSpPr>
          <p:cNvPr id="3" name="Подзаголовок 2"/>
          <p:cNvSpPr>
            <a:spLocks noGrp="1"/>
          </p:cNvSpPr>
          <p:nvPr>
            <p:ph type="subTitle" idx="1"/>
          </p:nvPr>
        </p:nvSpPr>
        <p:spPr/>
        <p:txBody>
          <a:bodyPr/>
          <a:lstStyle/>
          <a:p>
            <a:endParaRPr lang="ru-RU"/>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Что нужно приготовить для первых занятий</a:t>
            </a:r>
            <a:endParaRPr lang="ru-RU" dirty="0"/>
          </a:p>
        </p:txBody>
      </p:sp>
      <p:sp>
        <p:nvSpPr>
          <p:cNvPr id="3" name="Содержимое 2"/>
          <p:cNvSpPr>
            <a:spLocks noGrp="1"/>
          </p:cNvSpPr>
          <p:nvPr>
            <p:ph idx="1"/>
          </p:nvPr>
        </p:nvSpPr>
        <p:spPr>
          <a:xfrm>
            <a:off x="457200" y="5214950"/>
            <a:ext cx="8229600" cy="911213"/>
          </a:xfrm>
        </p:spPr>
        <p:txBody>
          <a:bodyPr/>
          <a:lstStyle/>
          <a:p>
            <a:endParaRPr lang="ru-RU" dirty="0"/>
          </a:p>
        </p:txBody>
      </p:sp>
      <p:pic>
        <p:nvPicPr>
          <p:cNvPr id="4" name="Рисунок 3" descr="Tekhnika-i-vidy-batika-dlia-nachinaiushchikh-8">
            <a:hlinkClick r:id="rId2"/>
          </p:cNvPr>
          <p:cNvPicPr/>
          <p:nvPr/>
        </p:nvPicPr>
        <p:blipFill>
          <a:blip r:embed="rId3"/>
          <a:srcRect/>
          <a:stretch>
            <a:fillRect/>
          </a:stretch>
        </p:blipFill>
        <p:spPr bwMode="auto">
          <a:xfrm>
            <a:off x="285720" y="1357298"/>
            <a:ext cx="4000528" cy="2500330"/>
          </a:xfrm>
          <a:prstGeom prst="rect">
            <a:avLst/>
          </a:prstGeom>
          <a:noFill/>
          <a:ln w="9525">
            <a:noFill/>
            <a:miter lim="800000"/>
            <a:headEnd/>
            <a:tailEnd/>
          </a:ln>
        </p:spPr>
      </p:pic>
      <p:pic>
        <p:nvPicPr>
          <p:cNvPr id="5" name="Рисунок 4" descr="Tekhnika-i-vidy-batika-dlia-nachinaiushchikh-9">
            <a:hlinkClick r:id="rId4"/>
          </p:cNvPr>
          <p:cNvPicPr/>
          <p:nvPr/>
        </p:nvPicPr>
        <p:blipFill>
          <a:blip r:embed="rId5"/>
          <a:srcRect/>
          <a:stretch>
            <a:fillRect/>
          </a:stretch>
        </p:blipFill>
        <p:spPr bwMode="auto">
          <a:xfrm>
            <a:off x="4857752" y="1357298"/>
            <a:ext cx="3595696" cy="2500330"/>
          </a:xfrm>
          <a:prstGeom prst="rect">
            <a:avLst/>
          </a:prstGeom>
          <a:noFill/>
          <a:ln w="9525">
            <a:noFill/>
            <a:miter lim="800000"/>
            <a:headEnd/>
            <a:tailEnd/>
          </a:ln>
        </p:spPr>
      </p:pic>
      <p:pic>
        <p:nvPicPr>
          <p:cNvPr id="6" name="Рисунок 5" descr="http://img0.liveinternet.ru/images/attach/c/8/101/548/101548098_listj3.jpg"/>
          <p:cNvPicPr/>
          <p:nvPr/>
        </p:nvPicPr>
        <p:blipFill>
          <a:blip r:embed="rId6"/>
          <a:srcRect/>
          <a:stretch>
            <a:fillRect/>
          </a:stretch>
        </p:blipFill>
        <p:spPr bwMode="auto">
          <a:xfrm>
            <a:off x="500034" y="3929066"/>
            <a:ext cx="3619507" cy="2738444"/>
          </a:xfrm>
          <a:prstGeom prst="rect">
            <a:avLst/>
          </a:prstGeom>
          <a:noFill/>
          <a:ln w="9525">
            <a:noFill/>
            <a:miter lim="800000"/>
            <a:headEnd/>
            <a:tailEnd/>
          </a:ln>
        </p:spPr>
      </p:pic>
      <p:pic>
        <p:nvPicPr>
          <p:cNvPr id="7" name="Рисунок 6" descr="ÐÐ°ÑÑÐµÑ ÐºÐ»Ð°ÑÑ Ð±Ð°ÑÐ¸ÐºÐ¾Ð¼"/>
          <p:cNvPicPr/>
          <p:nvPr/>
        </p:nvPicPr>
        <p:blipFill>
          <a:blip r:embed="rId7"/>
          <a:srcRect/>
          <a:stretch>
            <a:fillRect/>
          </a:stretch>
        </p:blipFill>
        <p:spPr bwMode="auto">
          <a:xfrm>
            <a:off x="4286248" y="4071942"/>
            <a:ext cx="4310076" cy="2657482"/>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28596" y="214290"/>
            <a:ext cx="8229600" cy="6215106"/>
          </a:xfrm>
        </p:spPr>
        <p:txBody>
          <a:bodyPr>
            <a:normAutofit fontScale="70000" lnSpcReduction="20000"/>
          </a:bodyPr>
          <a:lstStyle/>
          <a:p>
            <a:pPr fontAlgn="base">
              <a:buNone/>
            </a:pPr>
            <a:r>
              <a:rPr lang="ru-RU" b="1" u="sng" dirty="0" smtClean="0"/>
              <a:t>Ткань</a:t>
            </a:r>
            <a:endParaRPr lang="ru-RU" dirty="0" smtClean="0"/>
          </a:p>
          <a:p>
            <a:pPr fontAlgn="base"/>
            <a:r>
              <a:rPr lang="ru-RU" dirty="0" smtClean="0">
                <a:latin typeface="Times New Roman" pitchFamily="18" charset="0"/>
                <a:cs typeface="Times New Roman" pitchFamily="18" charset="0"/>
              </a:rPr>
              <a:t>Для батика лучше всего использовать тонкие натуральные ткани: шелк, батист, двунитку. Плотная ткань не подходит, так как резерв может не пройти сквозь толстые волокна и в этом месте затем возникнет «взрыв» краски – один цвет будет затекать на территорию другого. Для начинающих художников лучше остановить свой выбор на батисте.</a:t>
            </a:r>
          </a:p>
          <a:p>
            <a:pPr fontAlgn="base">
              <a:buNone/>
            </a:pPr>
            <a:r>
              <a:rPr lang="ru-RU" b="1" dirty="0" smtClean="0">
                <a:latin typeface="Times New Roman" pitchFamily="18" charset="0"/>
                <a:cs typeface="Times New Roman" pitchFamily="18" charset="0"/>
              </a:rPr>
              <a:t>Бумага</a:t>
            </a:r>
            <a:endParaRPr lang="ru-RU" dirty="0" smtClean="0">
              <a:latin typeface="Times New Roman" pitchFamily="18" charset="0"/>
              <a:cs typeface="Times New Roman" pitchFamily="18" charset="0"/>
            </a:endParaRPr>
          </a:p>
          <a:p>
            <a:pPr fontAlgn="base"/>
            <a:r>
              <a:rPr lang="ru-RU" dirty="0" smtClean="0">
                <a:latin typeface="Times New Roman" pitchFamily="18" charset="0"/>
                <a:cs typeface="Times New Roman" pitchFamily="18" charset="0"/>
              </a:rPr>
              <a:t>Для предварительного эскиза вам потребуется лист тонкой бумаги такого же размера как область рисунка на батике</a:t>
            </a:r>
            <a:r>
              <a:rPr lang="ru-RU" dirty="0" smtClean="0"/>
              <a:t>.</a:t>
            </a:r>
          </a:p>
          <a:p>
            <a:pPr fontAlgn="base">
              <a:buNone/>
            </a:pPr>
            <a:r>
              <a:rPr lang="ru-RU" b="1" dirty="0" smtClean="0">
                <a:latin typeface="Times New Roman" pitchFamily="18" charset="0"/>
                <a:cs typeface="Times New Roman" pitchFamily="18" charset="0"/>
              </a:rPr>
              <a:t>Материалы и инструменты</a:t>
            </a:r>
            <a:endParaRPr lang="ru-RU" dirty="0" smtClean="0">
              <a:latin typeface="Times New Roman" pitchFamily="18" charset="0"/>
              <a:cs typeface="Times New Roman" pitchFamily="18" charset="0"/>
            </a:endParaRPr>
          </a:p>
          <a:p>
            <a:pPr fontAlgn="base"/>
            <a:r>
              <a:rPr lang="ru-RU" dirty="0" smtClean="0">
                <a:latin typeface="Times New Roman" pitchFamily="18" charset="0"/>
                <a:cs typeface="Times New Roman" pitchFamily="18" charset="0"/>
              </a:rPr>
              <a:t>Краски, резервирующее вещество, стеклянная трубочка для резерва – обычно все это есть в наборе для батика. Иногда можно встретить контурную жидкость, уже готовую к нанесению, – в виде тубы с тонким наконечником. В таком случае стеклянная трубочка не понадобится.</a:t>
            </a:r>
          </a:p>
          <a:p>
            <a:pPr fontAlgn="base"/>
            <a:r>
              <a:rPr lang="ru-RU" dirty="0" smtClean="0">
                <a:latin typeface="Times New Roman" pitchFamily="18" charset="0"/>
                <a:cs typeface="Times New Roman" pitchFamily="18" charset="0"/>
              </a:rPr>
              <a:t>Краски в нем чаще всего идут в виде жидкости, реже в виде порошка, который нужно развести с водой.</a:t>
            </a:r>
          </a:p>
          <a:p>
            <a:pPr fontAlgn="base"/>
            <a:r>
              <a:rPr lang="ru-RU" dirty="0" smtClean="0">
                <a:latin typeface="Times New Roman" pitchFamily="18" charset="0"/>
                <a:cs typeface="Times New Roman" pitchFamily="18" charset="0"/>
              </a:rPr>
              <a:t>Кисти для батика должны быть не жесткие – идеально подходят мягкие синтетические или беличьи.</a:t>
            </a:r>
          </a:p>
          <a:p>
            <a:pPr fontAlgn="base"/>
            <a:endParaRPr lang="ru-RU" dirty="0" smtClean="0"/>
          </a:p>
          <a:p>
            <a:pPr fontAlgn="base"/>
            <a:endParaRPr lang="ru-RU" dirty="0" smtClean="0"/>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flipV="1">
            <a:off x="457200" y="6126163"/>
            <a:ext cx="8229600" cy="45719"/>
          </a:xfrm>
        </p:spPr>
        <p:txBody>
          <a:bodyPr>
            <a:normAutofit fontScale="25000" lnSpcReduction="20000"/>
          </a:bodyPr>
          <a:lstStyle/>
          <a:p>
            <a:endParaRPr lang="ru-RU" dirty="0"/>
          </a:p>
        </p:txBody>
      </p:sp>
      <p:pic>
        <p:nvPicPr>
          <p:cNvPr id="4" name="Рисунок 3" descr="Tekhnika-i-vidy-batika-dlia-nachinaiushchikh-6">
            <a:hlinkClick r:id="rId2"/>
          </p:cNvPr>
          <p:cNvPicPr/>
          <p:nvPr/>
        </p:nvPicPr>
        <p:blipFill>
          <a:blip r:embed="rId3"/>
          <a:srcRect/>
          <a:stretch>
            <a:fillRect/>
          </a:stretch>
        </p:blipFill>
        <p:spPr bwMode="auto">
          <a:xfrm>
            <a:off x="214282" y="214291"/>
            <a:ext cx="3714776" cy="3429024"/>
          </a:xfrm>
          <a:prstGeom prst="rect">
            <a:avLst/>
          </a:prstGeom>
          <a:noFill/>
          <a:ln w="9525">
            <a:noFill/>
            <a:miter lim="800000"/>
            <a:headEnd/>
            <a:tailEnd/>
          </a:ln>
        </p:spPr>
      </p:pic>
      <p:pic>
        <p:nvPicPr>
          <p:cNvPr id="5" name="Рисунок 4" descr="http://3.bp.blogspot.com/-qYDgi2xNSDM/T1PUDX1-gkI/AAAAAAAABYU/CyXKinaxIdM/s1600/%D0%91%D0%B0%D1%82%D0%B8%D0%BA.jpg"/>
          <p:cNvPicPr/>
          <p:nvPr/>
        </p:nvPicPr>
        <p:blipFill>
          <a:blip r:embed="rId4" cstate="print"/>
          <a:srcRect/>
          <a:stretch>
            <a:fillRect/>
          </a:stretch>
        </p:blipFill>
        <p:spPr bwMode="auto">
          <a:xfrm>
            <a:off x="5072066" y="357166"/>
            <a:ext cx="3470278" cy="3332515"/>
          </a:xfrm>
          <a:prstGeom prst="rect">
            <a:avLst/>
          </a:prstGeom>
          <a:noFill/>
          <a:ln w="9525">
            <a:noFill/>
            <a:miter lim="800000"/>
            <a:headEnd/>
            <a:tailEnd/>
          </a:ln>
        </p:spPr>
      </p:pic>
      <p:pic>
        <p:nvPicPr>
          <p:cNvPr id="6" name="Рисунок 5" descr="http://afisha.yuga.ru/media/3f/78/flovers__11w7w34.jpg"/>
          <p:cNvPicPr/>
          <p:nvPr/>
        </p:nvPicPr>
        <p:blipFill>
          <a:blip r:embed="rId5"/>
          <a:srcRect/>
          <a:stretch>
            <a:fillRect/>
          </a:stretch>
        </p:blipFill>
        <p:spPr bwMode="auto">
          <a:xfrm>
            <a:off x="1428728" y="3929066"/>
            <a:ext cx="5940425" cy="2612643"/>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4429132"/>
            <a:ext cx="8229600" cy="1697031"/>
          </a:xfrm>
        </p:spPr>
        <p:txBody>
          <a:bodyPr/>
          <a:lstStyle/>
          <a:p>
            <a:endParaRPr lang="ru-RU" dirty="0"/>
          </a:p>
        </p:txBody>
      </p:sp>
      <p:pic>
        <p:nvPicPr>
          <p:cNvPr id="4" name="Рисунок 3" descr="Шарф в технике батик ">
            <a:hlinkClick r:id="rId2"/>
          </p:cNvPr>
          <p:cNvPicPr/>
          <p:nvPr/>
        </p:nvPicPr>
        <p:blipFill>
          <a:blip r:embed="rId3"/>
          <a:srcRect/>
          <a:stretch>
            <a:fillRect/>
          </a:stretch>
        </p:blipFill>
        <p:spPr bwMode="auto">
          <a:xfrm>
            <a:off x="214282" y="571480"/>
            <a:ext cx="4143404" cy="3233735"/>
          </a:xfrm>
          <a:prstGeom prst="rect">
            <a:avLst/>
          </a:prstGeom>
          <a:noFill/>
          <a:ln w="9525">
            <a:noFill/>
            <a:miter lim="800000"/>
            <a:headEnd/>
            <a:tailEnd/>
          </a:ln>
        </p:spPr>
      </p:pic>
      <p:pic>
        <p:nvPicPr>
          <p:cNvPr id="5" name="Рисунок 4" descr="http://cs3.livemaster.ru/zhurnalfoto/5/4/5/150116151751.jpeg"/>
          <p:cNvPicPr/>
          <p:nvPr/>
        </p:nvPicPr>
        <p:blipFill>
          <a:blip r:embed="rId4"/>
          <a:srcRect/>
          <a:stretch>
            <a:fillRect/>
          </a:stretch>
        </p:blipFill>
        <p:spPr bwMode="auto">
          <a:xfrm>
            <a:off x="4929190" y="428604"/>
            <a:ext cx="3898906" cy="3442921"/>
          </a:xfrm>
          <a:prstGeom prst="rect">
            <a:avLst/>
          </a:prstGeom>
          <a:noFill/>
          <a:ln w="9525">
            <a:noFill/>
            <a:miter lim="800000"/>
            <a:headEnd/>
            <a:tailEnd/>
          </a:ln>
        </p:spPr>
      </p:pic>
      <p:pic>
        <p:nvPicPr>
          <p:cNvPr id="6" name="Рисунок 5" descr="https://go4.imgsmail.ru/imgpreview?key=f7a3a22d9dc2fbe&amp;mb=imgdb_preview_1460"/>
          <p:cNvPicPr/>
          <p:nvPr/>
        </p:nvPicPr>
        <p:blipFill>
          <a:blip r:embed="rId5"/>
          <a:srcRect/>
          <a:stretch>
            <a:fillRect/>
          </a:stretch>
        </p:blipFill>
        <p:spPr bwMode="auto">
          <a:xfrm>
            <a:off x="2928926" y="4000504"/>
            <a:ext cx="2928958" cy="2714644"/>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4429132"/>
            <a:ext cx="8229600" cy="1697031"/>
          </a:xfrm>
        </p:spPr>
        <p:txBody>
          <a:bodyPr/>
          <a:lstStyle/>
          <a:p>
            <a:endParaRPr lang="ru-RU" dirty="0"/>
          </a:p>
        </p:txBody>
      </p:sp>
      <p:pic>
        <p:nvPicPr>
          <p:cNvPr id="4" name="Рисунок 3" descr="Сумка ">
            <a:hlinkClick r:id="rId2"/>
          </p:cNvPr>
          <p:cNvPicPr/>
          <p:nvPr/>
        </p:nvPicPr>
        <p:blipFill>
          <a:blip r:embed="rId3"/>
          <a:srcRect/>
          <a:stretch>
            <a:fillRect/>
          </a:stretch>
        </p:blipFill>
        <p:spPr bwMode="auto">
          <a:xfrm rot="20834943">
            <a:off x="4171131" y="3781631"/>
            <a:ext cx="4762500" cy="2438400"/>
          </a:xfrm>
          <a:prstGeom prst="rect">
            <a:avLst/>
          </a:prstGeom>
          <a:noFill/>
          <a:ln w="9525">
            <a:noFill/>
            <a:miter lim="800000"/>
            <a:headEnd/>
            <a:tailEnd/>
          </a:ln>
        </p:spPr>
      </p:pic>
      <p:pic>
        <p:nvPicPr>
          <p:cNvPr id="5" name="Рисунок 4" descr="http://nhkt.narod.ru/batik.files/image002.jpg"/>
          <p:cNvPicPr/>
          <p:nvPr/>
        </p:nvPicPr>
        <p:blipFill>
          <a:blip r:embed="rId4"/>
          <a:srcRect/>
          <a:stretch>
            <a:fillRect/>
          </a:stretch>
        </p:blipFill>
        <p:spPr bwMode="auto">
          <a:xfrm rot="2547932">
            <a:off x="970055" y="2958424"/>
            <a:ext cx="2500310" cy="3924295"/>
          </a:xfrm>
          <a:prstGeom prst="rect">
            <a:avLst/>
          </a:prstGeom>
          <a:noFill/>
          <a:ln w="9525">
            <a:noFill/>
            <a:miter lim="800000"/>
            <a:headEnd/>
            <a:tailEnd/>
          </a:ln>
        </p:spPr>
      </p:pic>
      <p:pic>
        <p:nvPicPr>
          <p:cNvPr id="6" name="Рисунок 5" descr="http://boombob.ru/img/picture/Nov/08/4e9d6f7d16c220599228885cdae2d2a8/4.jpg"/>
          <p:cNvPicPr/>
          <p:nvPr/>
        </p:nvPicPr>
        <p:blipFill>
          <a:blip r:embed="rId5"/>
          <a:srcRect/>
          <a:stretch>
            <a:fillRect/>
          </a:stretch>
        </p:blipFill>
        <p:spPr bwMode="auto">
          <a:xfrm>
            <a:off x="285721" y="142853"/>
            <a:ext cx="4500594" cy="3357586"/>
          </a:xfrm>
          <a:prstGeom prst="rect">
            <a:avLst/>
          </a:prstGeom>
          <a:noFill/>
          <a:ln w="9525">
            <a:noFill/>
            <a:miter lim="800000"/>
            <a:headEnd/>
            <a:tailEnd/>
          </a:ln>
        </p:spPr>
      </p:pic>
      <p:pic>
        <p:nvPicPr>
          <p:cNvPr id="7" name="Рисунок 6" descr="https://cs1.livemaster.ru/storage/7c/15/2c15c0ceb910b76de30ba74ba3jc--raboty-dlya-detej-batik-plate-dlya-devochki.jpg"/>
          <p:cNvPicPr/>
          <p:nvPr/>
        </p:nvPicPr>
        <p:blipFill>
          <a:blip r:embed="rId6"/>
          <a:srcRect/>
          <a:stretch>
            <a:fillRect/>
          </a:stretch>
        </p:blipFill>
        <p:spPr bwMode="auto">
          <a:xfrm rot="1023246">
            <a:off x="5000628" y="285728"/>
            <a:ext cx="4041783" cy="3500462"/>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4500570"/>
            <a:ext cx="8229600" cy="1625593"/>
          </a:xfrm>
        </p:spPr>
        <p:txBody>
          <a:bodyPr/>
          <a:lstStyle/>
          <a:p>
            <a:endParaRPr lang="ru-RU" dirty="0"/>
          </a:p>
        </p:txBody>
      </p:sp>
      <p:pic>
        <p:nvPicPr>
          <p:cNvPr id="5" name="Рисунок 4" descr="http://img-fotki.yandex.ru/get/6700/74257169.fc0/0_ddbd0_cc5d4851_orig"/>
          <p:cNvPicPr/>
          <p:nvPr/>
        </p:nvPicPr>
        <p:blipFill>
          <a:blip r:embed="rId2"/>
          <a:srcRect/>
          <a:stretch>
            <a:fillRect/>
          </a:stretch>
        </p:blipFill>
        <p:spPr bwMode="auto">
          <a:xfrm>
            <a:off x="5715008" y="571480"/>
            <a:ext cx="3327402" cy="5429289"/>
          </a:xfrm>
          <a:prstGeom prst="rect">
            <a:avLst/>
          </a:prstGeom>
          <a:noFill/>
          <a:ln w="9525">
            <a:noFill/>
            <a:miter lim="800000"/>
            <a:headEnd/>
            <a:tailEnd/>
          </a:ln>
        </p:spPr>
      </p:pic>
      <p:pic>
        <p:nvPicPr>
          <p:cNvPr id="6" name="Рисунок 5" descr="http://old.season.ru/img/sovety/batik/batik_02.jpg"/>
          <p:cNvPicPr/>
          <p:nvPr/>
        </p:nvPicPr>
        <p:blipFill>
          <a:blip r:embed="rId3"/>
          <a:srcRect/>
          <a:stretch>
            <a:fillRect/>
          </a:stretch>
        </p:blipFill>
        <p:spPr bwMode="auto">
          <a:xfrm>
            <a:off x="214282" y="4000504"/>
            <a:ext cx="1905000" cy="1905000"/>
          </a:xfrm>
          <a:prstGeom prst="rect">
            <a:avLst/>
          </a:prstGeom>
          <a:noFill/>
          <a:ln w="9525">
            <a:noFill/>
            <a:miter lim="800000"/>
            <a:headEnd/>
            <a:tailEnd/>
          </a:ln>
        </p:spPr>
      </p:pic>
      <p:pic>
        <p:nvPicPr>
          <p:cNvPr id="7" name="Рисунок 6" descr="http://s41.radikal.ru/i093/1004/f3/62dfdea46f57.jpg"/>
          <p:cNvPicPr/>
          <p:nvPr/>
        </p:nvPicPr>
        <p:blipFill>
          <a:blip r:embed="rId4"/>
          <a:srcRect/>
          <a:stretch>
            <a:fillRect/>
          </a:stretch>
        </p:blipFill>
        <p:spPr bwMode="auto">
          <a:xfrm>
            <a:off x="214282" y="285729"/>
            <a:ext cx="5214974" cy="3286148"/>
          </a:xfrm>
          <a:prstGeom prst="rect">
            <a:avLst/>
          </a:prstGeom>
          <a:noFill/>
          <a:ln w="9525">
            <a:noFill/>
            <a:miter lim="800000"/>
            <a:headEnd/>
            <a:tailEnd/>
          </a:ln>
        </p:spPr>
      </p:pic>
      <p:pic>
        <p:nvPicPr>
          <p:cNvPr id="8" name="Рисунок 7" descr="http://img0.liveinternet.ru/images/attach/c/9/126/773/126773564_Maryana_Brukhanova_09.jpg"/>
          <p:cNvPicPr/>
          <p:nvPr/>
        </p:nvPicPr>
        <p:blipFill>
          <a:blip r:embed="rId5"/>
          <a:srcRect/>
          <a:stretch>
            <a:fillRect/>
          </a:stretch>
        </p:blipFill>
        <p:spPr bwMode="auto">
          <a:xfrm>
            <a:off x="2500298" y="3786190"/>
            <a:ext cx="3184526" cy="237053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3500438"/>
            <a:ext cx="8229600" cy="2625725"/>
          </a:xfrm>
        </p:spPr>
        <p:txBody>
          <a:bodyPr/>
          <a:lstStyle/>
          <a:p>
            <a:endParaRPr lang="ru-RU" dirty="0"/>
          </a:p>
        </p:txBody>
      </p:sp>
      <p:pic>
        <p:nvPicPr>
          <p:cNvPr id="4" name="Рисунок 3" descr="https://img1.liveinternet.ru/images/attach/c/4/81/115/81115261_large_ikww.jpg"/>
          <p:cNvPicPr/>
          <p:nvPr/>
        </p:nvPicPr>
        <p:blipFill>
          <a:blip r:embed="rId2"/>
          <a:srcRect l="23543" t="23543" r="25949" b="25949"/>
          <a:stretch>
            <a:fillRect/>
          </a:stretch>
        </p:blipFill>
        <p:spPr bwMode="auto">
          <a:xfrm>
            <a:off x="2214546" y="142852"/>
            <a:ext cx="3000396" cy="3000396"/>
          </a:xfrm>
          <a:prstGeom prst="rect">
            <a:avLst/>
          </a:prstGeom>
          <a:noFill/>
          <a:ln w="9525">
            <a:noFill/>
            <a:miter lim="800000"/>
            <a:headEnd/>
            <a:tailEnd/>
          </a:ln>
        </p:spPr>
      </p:pic>
      <p:pic>
        <p:nvPicPr>
          <p:cNvPr id="5" name="Рисунок 4" descr="https://img1.liveinternet.ru/images/attach/c/4/83/588/83588785_large_anyutki_platok.jpg"/>
          <p:cNvPicPr/>
          <p:nvPr/>
        </p:nvPicPr>
        <p:blipFill>
          <a:blip r:embed="rId3"/>
          <a:srcRect l="24746" t="24746" r="24746" b="24746"/>
          <a:stretch>
            <a:fillRect/>
          </a:stretch>
        </p:blipFill>
        <p:spPr bwMode="auto">
          <a:xfrm>
            <a:off x="142844" y="2500306"/>
            <a:ext cx="3000396" cy="3000396"/>
          </a:xfrm>
          <a:prstGeom prst="rect">
            <a:avLst/>
          </a:prstGeom>
          <a:noFill/>
          <a:ln w="9525">
            <a:noFill/>
            <a:miter lim="800000"/>
            <a:headEnd/>
            <a:tailEnd/>
          </a:ln>
        </p:spPr>
      </p:pic>
      <p:pic>
        <p:nvPicPr>
          <p:cNvPr id="6" name="Рисунок 5" descr="https://img0.liveinternet.ru/images/attach/c/5/85/764/85764726_large_P1160952.JPG"/>
          <p:cNvPicPr/>
          <p:nvPr/>
        </p:nvPicPr>
        <p:blipFill>
          <a:blip r:embed="rId4"/>
          <a:srcRect l="7407" t="5333" r="7407" b="9333"/>
          <a:stretch>
            <a:fillRect/>
          </a:stretch>
        </p:blipFill>
        <p:spPr bwMode="auto">
          <a:xfrm>
            <a:off x="5500694" y="142852"/>
            <a:ext cx="3286148" cy="4572032"/>
          </a:xfrm>
          <a:prstGeom prst="rect">
            <a:avLst/>
          </a:prstGeom>
          <a:noFill/>
          <a:ln w="9525">
            <a:noFill/>
            <a:miter lim="800000"/>
            <a:headEnd/>
            <a:tailEnd/>
          </a:ln>
        </p:spPr>
      </p:pic>
      <p:pic>
        <p:nvPicPr>
          <p:cNvPr id="7" name="Рисунок 6" descr="http://mtdata.ru/u28/photo845A/20373319306-0/big.jpeg#20373319306"/>
          <p:cNvPicPr/>
          <p:nvPr/>
        </p:nvPicPr>
        <p:blipFill>
          <a:blip r:embed="rId5"/>
          <a:srcRect r="34375" b="34375"/>
          <a:stretch>
            <a:fillRect/>
          </a:stretch>
        </p:blipFill>
        <p:spPr bwMode="auto">
          <a:xfrm>
            <a:off x="3071802" y="3714752"/>
            <a:ext cx="3000380" cy="300038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142852"/>
            <a:ext cx="5072098" cy="6715148"/>
          </a:xfrm>
        </p:spPr>
        <p:txBody>
          <a:bodyPr>
            <a:normAutofit fontScale="92500"/>
          </a:bodyPr>
          <a:lstStyle/>
          <a:p>
            <a:r>
              <a:rPr lang="ru-RU" sz="2600" dirty="0" smtClean="0">
                <a:latin typeface="Times New Roman" pitchFamily="18" charset="0"/>
                <a:cs typeface="Times New Roman" pitchFamily="18" charset="0"/>
              </a:rPr>
              <a:t>Батик – искусство нанесения рисунка на ткань, известное с древних времен. На протяжении многих веков предметы из батика высоко ценились, а мастерство некоторых художников достигало невероятного уровня. Интересно, что во многих уголках мира – Индии, Африке, Индонезии, Японии искусством батика традиционно занимались исключительно женщины. Возможно, это связано с тем, что ремесло это требует кропотливой работы, внимания к деталям, а также тонкого женского чутья в выборе цвета.</a:t>
            </a:r>
          </a:p>
          <a:p>
            <a:endParaRPr lang="ru-RU" dirty="0"/>
          </a:p>
        </p:txBody>
      </p:sp>
      <p:pic>
        <p:nvPicPr>
          <p:cNvPr id="4" name="Рисунок 3" descr="Tekhnika-i-vidy-batika-dlia-nachinaiushchikh-2">
            <a:hlinkClick r:id="rId2"/>
          </p:cNvPr>
          <p:cNvPicPr/>
          <p:nvPr/>
        </p:nvPicPr>
        <p:blipFill>
          <a:blip r:embed="rId3"/>
          <a:srcRect/>
          <a:stretch>
            <a:fillRect/>
          </a:stretch>
        </p:blipFill>
        <p:spPr bwMode="auto">
          <a:xfrm>
            <a:off x="4929190" y="1071547"/>
            <a:ext cx="4110033" cy="421484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Tekhnika-i-vidy-batika-dlia-nachinaiushchikh-3">
            <a:hlinkClick r:id="rId2"/>
          </p:cNvPr>
          <p:cNvPicPr/>
          <p:nvPr/>
        </p:nvPicPr>
        <p:blipFill>
          <a:blip r:embed="rId3"/>
          <a:srcRect/>
          <a:stretch>
            <a:fillRect/>
          </a:stretch>
        </p:blipFill>
        <p:spPr bwMode="auto">
          <a:xfrm>
            <a:off x="5881698" y="4000504"/>
            <a:ext cx="3262302" cy="2714644"/>
          </a:xfrm>
          <a:prstGeom prst="rect">
            <a:avLst/>
          </a:prstGeom>
          <a:noFill/>
          <a:ln w="9525">
            <a:noFill/>
            <a:miter lim="800000"/>
            <a:headEnd/>
            <a:tailEnd/>
          </a:ln>
        </p:spPr>
      </p:pic>
      <p:sp>
        <p:nvSpPr>
          <p:cNvPr id="2" name="Заголовок 1"/>
          <p:cNvSpPr>
            <a:spLocks noGrp="1"/>
          </p:cNvSpPr>
          <p:nvPr>
            <p:ph type="title"/>
          </p:nvPr>
        </p:nvSpPr>
        <p:spPr>
          <a:xfrm>
            <a:off x="428596" y="0"/>
            <a:ext cx="8229600" cy="1143000"/>
          </a:xfrm>
        </p:spPr>
        <p:txBody>
          <a:bodyPr>
            <a:normAutofit/>
          </a:bodyPr>
          <a:lstStyle/>
          <a:p>
            <a:r>
              <a:rPr lang="ru-RU" b="1" dirty="0" smtClean="0"/>
              <a:t>История магического ремесла</a:t>
            </a:r>
            <a:endParaRPr lang="ru-RU" dirty="0"/>
          </a:p>
        </p:txBody>
      </p:sp>
      <p:sp>
        <p:nvSpPr>
          <p:cNvPr id="3" name="Содержимое 2"/>
          <p:cNvSpPr>
            <a:spLocks noGrp="1"/>
          </p:cNvSpPr>
          <p:nvPr>
            <p:ph idx="1"/>
          </p:nvPr>
        </p:nvSpPr>
        <p:spPr>
          <a:xfrm>
            <a:off x="0" y="1071522"/>
            <a:ext cx="6758006" cy="5786478"/>
          </a:xfrm>
        </p:spPr>
        <p:txBody>
          <a:bodyPr>
            <a:normAutofit fontScale="70000" lnSpcReduction="20000"/>
          </a:bodyPr>
          <a:lstStyle/>
          <a:p>
            <a:pPr fontAlgn="base"/>
            <a:r>
              <a:rPr lang="ru-RU" sz="3400" dirty="0" smtClean="0">
                <a:latin typeface="Times New Roman" pitchFamily="18" charset="0"/>
                <a:cs typeface="Times New Roman" pitchFamily="18" charset="0"/>
              </a:rPr>
              <a:t>Первые ткани с рисунками появились еще в 4 веке до н. э.. Это были материи, которые египтяне использовали для ритуального погребения мумий. В 7 веке н. э. батик начал распространятся в Китае и Японии. Это искусство стало широко известным в Персии, Шри-Ланке, Малайзии, Перу.</a:t>
            </a:r>
          </a:p>
          <a:p>
            <a:pPr fontAlgn="base"/>
            <a:r>
              <a:rPr lang="ru-RU" sz="3400" dirty="0" smtClean="0">
                <a:latin typeface="Times New Roman" pitchFamily="18" charset="0"/>
                <a:cs typeface="Times New Roman" pitchFamily="18" charset="0"/>
              </a:rPr>
              <a:t>Пожалуй, наиболее известная своим неповторимым батиком страна это Индонезия, где искусство художественной росписи по ткани пустило корни еще в 12 веке. Вариаций традиционных изображений для батика здесь насчитывается около трех тысяч! Узоры наносятся воском – индонезийская технология относиться к горячему батику. К этому виду искусства у местных жителей отношение особое – здесь до сих пор верят в его магические и целебные свойства.</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85728"/>
            <a:ext cx="8229600" cy="5840435"/>
          </a:xfrm>
        </p:spPr>
        <p:txBody>
          <a:bodyPr>
            <a:normAutofit fontScale="85000" lnSpcReduction="10000"/>
          </a:bodyPr>
          <a:lstStyle/>
          <a:p>
            <a:pPr fontAlgn="base"/>
            <a:r>
              <a:rPr lang="ru-RU" sz="2800" dirty="0" smtClean="0">
                <a:latin typeface="Times New Roman" pitchFamily="18" charset="0"/>
                <a:cs typeface="Times New Roman" pitchFamily="18" charset="0"/>
              </a:rPr>
              <a:t>Так, например, в свадебном обряде </a:t>
            </a:r>
            <a:r>
              <a:rPr lang="ru-RU" sz="2800" dirty="0" err="1" smtClean="0">
                <a:latin typeface="Times New Roman" pitchFamily="18" charset="0"/>
                <a:cs typeface="Times New Roman" pitchFamily="18" charset="0"/>
              </a:rPr>
              <a:t>батиковым</a:t>
            </a:r>
            <a:r>
              <a:rPr lang="ru-RU" sz="2800" dirty="0" smtClean="0">
                <a:latin typeface="Times New Roman" pitchFamily="18" charset="0"/>
                <a:cs typeface="Times New Roman" pitchFamily="18" charset="0"/>
              </a:rPr>
              <a:t> платком принято связывать молодых, дабы объединить их души воедино. А младенцев в этих краях заведено носить, обернув в расписной шарф, переброшенный через плечо. Индонезийцы также верят, что батик имеет мощную энергетику и способен даже исцелить от недуга.</a:t>
            </a:r>
            <a:r>
              <a:rPr lang="ru-RU" sz="2800" u="sng" dirty="0" smtClean="0">
                <a:latin typeface="Times New Roman" pitchFamily="18" charset="0"/>
                <a:cs typeface="Times New Roman" pitchFamily="18" charset="0"/>
              </a:rPr>
              <a:t> </a:t>
            </a:r>
          </a:p>
          <a:p>
            <a:pPr fontAlgn="base"/>
            <a:r>
              <a:rPr lang="ru-RU" sz="2800" dirty="0" smtClean="0">
                <a:latin typeface="Times New Roman" pitchFamily="18" charset="0"/>
                <a:cs typeface="Times New Roman" pitchFamily="18" charset="0"/>
              </a:rPr>
              <a:t>Большое значение также придается цветовой гамме – считается, что каждый цвет батика может определенным образом влиять на человеческую натуру. К примеру, </a:t>
            </a:r>
            <a:r>
              <a:rPr lang="ru-RU" sz="2800" dirty="0" err="1" smtClean="0">
                <a:latin typeface="Times New Roman" pitchFamily="18" charset="0"/>
                <a:cs typeface="Times New Roman" pitchFamily="18" charset="0"/>
              </a:rPr>
              <a:t>сиренево-розовый</a:t>
            </a:r>
            <a:r>
              <a:rPr lang="ru-RU" sz="2800" dirty="0" smtClean="0">
                <a:latin typeface="Times New Roman" pitchFamily="18" charset="0"/>
                <a:cs typeface="Times New Roman" pitchFamily="18" charset="0"/>
              </a:rPr>
              <a:t> помогает сохранить красоту и продлить молодость.</a:t>
            </a:r>
          </a:p>
          <a:p>
            <a:pPr fontAlgn="base"/>
            <a:r>
              <a:rPr lang="ru-RU" sz="2800" dirty="0" smtClean="0">
                <a:latin typeface="Times New Roman" pitchFamily="18" charset="0"/>
                <a:cs typeface="Times New Roman" pitchFamily="18" charset="0"/>
              </a:rPr>
              <a:t>В начале 20-го века искусство батика стало особенно популярным среди некоторых племен Африки, в частности проживающих в Нигерии и Сенегале. Традиционный батик народности йоруба носит название </a:t>
            </a:r>
            <a:r>
              <a:rPr lang="ru-RU" sz="2800" dirty="0" err="1" smtClean="0">
                <a:latin typeface="Times New Roman" pitchFamily="18" charset="0"/>
                <a:cs typeface="Times New Roman" pitchFamily="18" charset="0"/>
              </a:rPr>
              <a:t>адире</a:t>
            </a:r>
            <a:r>
              <a:rPr lang="ru-RU" sz="2800" dirty="0" smtClean="0">
                <a:latin typeface="Times New Roman" pitchFamily="18" charset="0"/>
                <a:cs typeface="Times New Roman" pitchFamily="18" charset="0"/>
              </a:rPr>
              <a:t> – он до сих пор широко популярен среди нигерийцев.</a:t>
            </a:r>
          </a:p>
          <a:p>
            <a:endParaRPr lang="ru-RU" sz="2400" dirty="0" smtClean="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28596" y="142852"/>
            <a:ext cx="8229600" cy="5126055"/>
          </a:xfrm>
        </p:spPr>
        <p:txBody>
          <a:bodyPr>
            <a:normAutofit fontScale="70000" lnSpcReduction="20000"/>
          </a:bodyPr>
          <a:lstStyle/>
          <a:p>
            <a:pPr fontAlgn="base"/>
            <a:r>
              <a:rPr lang="ru-RU" sz="3400" dirty="0" smtClean="0">
                <a:latin typeface="Times New Roman" pitchFamily="18" charset="0"/>
                <a:cs typeface="Times New Roman" pitchFamily="18" charset="0"/>
              </a:rPr>
              <a:t>Следуя многовековой традиции, узоры наносят крахмальной массой при помощи перьев, затем ткань окрашивают натуральным красителем в цвет индиго. Из такой ткани шьют как повседневную, так и праздничную одежду. При этом рисунки являются своеобразным кодом, несущим в себе историю племени.</a:t>
            </a:r>
          </a:p>
          <a:p>
            <a:pPr fontAlgn="base"/>
            <a:r>
              <a:rPr lang="ru-RU" sz="3400" dirty="0" smtClean="0">
                <a:latin typeface="Times New Roman" pitchFamily="18" charset="0"/>
                <a:cs typeface="Times New Roman" pitchFamily="18" charset="0"/>
              </a:rPr>
              <a:t>Также среди африканских народностей популярен и другой способ </a:t>
            </a:r>
            <a:r>
              <a:rPr lang="ru-RU" sz="3400" dirty="0" err="1" smtClean="0">
                <a:latin typeface="Times New Roman" pitchFamily="18" charset="0"/>
                <a:cs typeface="Times New Roman" pitchFamily="18" charset="0"/>
              </a:rPr>
              <a:t>орнаментирования</a:t>
            </a:r>
            <a:r>
              <a:rPr lang="ru-RU" sz="3400" dirty="0" smtClean="0">
                <a:latin typeface="Times New Roman" pitchFamily="18" charset="0"/>
                <a:cs typeface="Times New Roman" pitchFamily="18" charset="0"/>
              </a:rPr>
              <a:t> материи: до погружения в краску ее прошивают или завязывают определенным образом – так мастера получают причудливые узоры на ткани. Этот способ называют также «узелковым» батиком.</a:t>
            </a:r>
          </a:p>
          <a:p>
            <a:pPr fontAlgn="base"/>
            <a:r>
              <a:rPr lang="ru-RU" sz="3400" dirty="0" smtClean="0">
                <a:latin typeface="Times New Roman" pitchFamily="18" charset="0"/>
                <a:cs typeface="Times New Roman" pitchFamily="18" charset="0"/>
              </a:rPr>
              <a:t>Огромной популярностью он пользовался в 60–70-е годы 20-го века среди представителей движения хиппи. Благодаря такому окрашиванию ткани на одежде молодых людей появлялись яркие </a:t>
            </a:r>
            <a:r>
              <a:rPr lang="ru-RU" sz="3400" dirty="0" err="1" smtClean="0">
                <a:latin typeface="Times New Roman" pitchFamily="18" charset="0"/>
                <a:cs typeface="Times New Roman" pitchFamily="18" charset="0"/>
              </a:rPr>
              <a:t>психоделические</a:t>
            </a:r>
            <a:r>
              <a:rPr lang="ru-RU" sz="3400" dirty="0" smtClean="0">
                <a:latin typeface="Times New Roman" pitchFamily="18" charset="0"/>
                <a:cs typeface="Times New Roman" pitchFamily="18" charset="0"/>
              </a:rPr>
              <a:t> разводы с эффектом сияния.</a:t>
            </a: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Виды и классификация батика</a:t>
            </a:r>
            <a:endParaRPr lang="ru-RU" dirty="0"/>
          </a:p>
        </p:txBody>
      </p:sp>
      <p:sp>
        <p:nvSpPr>
          <p:cNvPr id="3" name="Содержимое 2"/>
          <p:cNvSpPr>
            <a:spLocks noGrp="1"/>
          </p:cNvSpPr>
          <p:nvPr>
            <p:ph idx="1"/>
          </p:nvPr>
        </p:nvSpPr>
        <p:spPr>
          <a:xfrm>
            <a:off x="142844" y="1600200"/>
            <a:ext cx="8786874" cy="4525963"/>
          </a:xfrm>
        </p:spPr>
        <p:txBody>
          <a:bodyPr>
            <a:normAutofit fontScale="85000" lnSpcReduction="20000"/>
          </a:bodyPr>
          <a:lstStyle/>
          <a:p>
            <a:pPr fontAlgn="base">
              <a:buNone/>
            </a:pPr>
            <a:r>
              <a:rPr lang="ru-RU" dirty="0" smtClean="0">
                <a:latin typeface="Times New Roman" pitchFamily="18" charset="0"/>
                <a:cs typeface="Times New Roman" pitchFamily="18" charset="0"/>
              </a:rPr>
              <a:t>В зависимости от техники исполнения, различают такие виды батика:</a:t>
            </a:r>
          </a:p>
          <a:p>
            <a:pPr lvl="0" fontAlgn="base"/>
            <a:r>
              <a:rPr lang="ru-RU" dirty="0" smtClean="0">
                <a:latin typeface="Times New Roman" pitchFamily="18" charset="0"/>
                <a:cs typeface="Times New Roman" pitchFamily="18" charset="0"/>
              </a:rPr>
              <a:t>холодный – для этой техники контур рисунка наносится резервирующим веществом на основе бензина, резинового клея и парафина;</a:t>
            </a:r>
          </a:p>
          <a:p>
            <a:pPr lvl="0" fontAlgn="base"/>
            <a:r>
              <a:rPr lang="ru-RU" dirty="0" smtClean="0">
                <a:latin typeface="Times New Roman" pitchFamily="18" charset="0"/>
                <a:cs typeface="Times New Roman" pitchFamily="18" charset="0"/>
              </a:rPr>
              <a:t>горячий – рисунок наноситься жидким восковым составом (горячим) не только на контур, но и на каждый цвет; после окончания работы воск снимают при помощи бензина;</a:t>
            </a:r>
          </a:p>
          <a:p>
            <a:pPr lvl="0" fontAlgn="base"/>
            <a:r>
              <a:rPr lang="ru-RU" dirty="0" smtClean="0">
                <a:latin typeface="Times New Roman" pitchFamily="18" charset="0"/>
                <a:cs typeface="Times New Roman" pitchFamily="18" charset="0"/>
              </a:rPr>
              <a:t>узелковый – узор получают, завязывая ткань определенным способом (без использования резерва) и либо окуная в краситель, либо нанося его кистью.</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5429264"/>
            <a:ext cx="8229600" cy="696899"/>
          </a:xfrm>
        </p:spPr>
        <p:txBody>
          <a:bodyPr/>
          <a:lstStyle/>
          <a:p>
            <a:endParaRPr lang="ru-RU" dirty="0"/>
          </a:p>
        </p:txBody>
      </p:sp>
      <p:pic>
        <p:nvPicPr>
          <p:cNvPr id="4" name="Рисунок 3" descr="Холодный батик ">
            <a:hlinkClick r:id="rId2"/>
          </p:cNvPr>
          <p:cNvPicPr/>
          <p:nvPr/>
        </p:nvPicPr>
        <p:blipFill>
          <a:blip r:embed="rId3"/>
          <a:srcRect/>
          <a:stretch>
            <a:fillRect/>
          </a:stretch>
        </p:blipFill>
        <p:spPr bwMode="auto">
          <a:xfrm>
            <a:off x="142844" y="214290"/>
            <a:ext cx="4024324" cy="2714644"/>
          </a:xfrm>
          <a:prstGeom prst="rect">
            <a:avLst/>
          </a:prstGeom>
          <a:noFill/>
          <a:ln w="9525">
            <a:noFill/>
            <a:miter lim="800000"/>
            <a:headEnd/>
            <a:tailEnd/>
          </a:ln>
        </p:spPr>
      </p:pic>
      <p:sp>
        <p:nvSpPr>
          <p:cNvPr id="1025" name="Rectangle 1"/>
          <p:cNvSpPr>
            <a:spLocks noChangeArrowheads="1"/>
          </p:cNvSpPr>
          <p:nvPr/>
        </p:nvSpPr>
        <p:spPr bwMode="auto">
          <a:xfrm>
            <a:off x="714348" y="3071810"/>
            <a:ext cx="2857488" cy="369332"/>
          </a:xfrm>
          <a:prstGeom prst="rect">
            <a:avLst/>
          </a:prstGeom>
          <a:solidFill>
            <a:srgbClr val="F3F3F3"/>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strike="noStrike" cap="none" normalizeH="0" baseline="0" dirty="0" smtClean="0">
                <a:ln>
                  <a:noFill/>
                </a:ln>
                <a:effectLst/>
                <a:latin typeface="Times New Roman" pitchFamily="18" charset="0"/>
                <a:ea typeface="Times New Roman" pitchFamily="18" charset="0"/>
                <a:cs typeface="Times New Roman" pitchFamily="18" charset="0"/>
              </a:rPr>
              <a:t>Техника холодного батика</a:t>
            </a:r>
            <a:endParaRPr kumimoji="0" lang="ru-RU" b="0" i="0" strike="noStrike" cap="none" normalizeH="0" baseline="0" dirty="0" smtClean="0">
              <a:ln>
                <a:noFill/>
              </a:ln>
              <a:effectLst/>
              <a:latin typeface="Times New Roman" pitchFamily="18" charset="0"/>
              <a:cs typeface="Times New Roman" pitchFamily="18" charset="0"/>
            </a:endParaRPr>
          </a:p>
        </p:txBody>
      </p:sp>
      <p:pic>
        <p:nvPicPr>
          <p:cNvPr id="6" name="Рисунок 5" descr="Узелковая техника батика">
            <a:hlinkClick r:id="rId4"/>
          </p:cNvPr>
          <p:cNvPicPr/>
          <p:nvPr/>
        </p:nvPicPr>
        <p:blipFill>
          <a:blip r:embed="rId5"/>
          <a:srcRect/>
          <a:stretch>
            <a:fillRect/>
          </a:stretch>
        </p:blipFill>
        <p:spPr bwMode="auto">
          <a:xfrm>
            <a:off x="4214810" y="214290"/>
            <a:ext cx="4762500" cy="3133725"/>
          </a:xfrm>
          <a:prstGeom prst="rect">
            <a:avLst/>
          </a:prstGeom>
          <a:noFill/>
          <a:ln w="9525">
            <a:noFill/>
            <a:miter lim="800000"/>
            <a:headEnd/>
            <a:tailEnd/>
          </a:ln>
        </p:spPr>
      </p:pic>
      <p:sp>
        <p:nvSpPr>
          <p:cNvPr id="1026" name="Rectangle 2"/>
          <p:cNvSpPr>
            <a:spLocks noChangeArrowheads="1"/>
          </p:cNvSpPr>
          <p:nvPr/>
        </p:nvSpPr>
        <p:spPr bwMode="auto">
          <a:xfrm>
            <a:off x="5357818" y="3429000"/>
            <a:ext cx="2643174" cy="338554"/>
          </a:xfrm>
          <a:prstGeom prst="rect">
            <a:avLst/>
          </a:prstGeom>
          <a:solidFill>
            <a:srgbClr val="F3F3F3"/>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0" i="0" strike="noStrike" cap="none" normalizeH="0" baseline="0" dirty="0" smtClean="0">
                <a:ln>
                  <a:noFill/>
                </a:ln>
                <a:effectLst/>
                <a:latin typeface="Times New Roman" pitchFamily="18" charset="0"/>
                <a:ea typeface="Times New Roman" pitchFamily="18" charset="0"/>
                <a:cs typeface="Times New Roman" pitchFamily="18" charset="0"/>
              </a:rPr>
              <a:t>Узелковая техника батика</a:t>
            </a:r>
            <a:endParaRPr kumimoji="0" lang="ru-RU" sz="1600" b="0" i="0" strike="noStrike" cap="none" normalizeH="0" baseline="0" dirty="0" smtClean="0">
              <a:ln>
                <a:noFill/>
              </a:ln>
              <a:effectLst/>
              <a:latin typeface="Times New Roman" pitchFamily="18" charset="0"/>
              <a:cs typeface="Times New Roman" pitchFamily="18" charset="0"/>
            </a:endParaRPr>
          </a:p>
        </p:txBody>
      </p:sp>
      <p:pic>
        <p:nvPicPr>
          <p:cNvPr id="8" name="Рисунок 7" descr="Горячий батик ">
            <a:hlinkClick r:id="rId6"/>
          </p:cNvPr>
          <p:cNvPicPr/>
          <p:nvPr/>
        </p:nvPicPr>
        <p:blipFill>
          <a:blip r:embed="rId7"/>
          <a:srcRect/>
          <a:stretch>
            <a:fillRect/>
          </a:stretch>
        </p:blipFill>
        <p:spPr bwMode="auto">
          <a:xfrm>
            <a:off x="714348" y="3571876"/>
            <a:ext cx="4048120" cy="3071834"/>
          </a:xfrm>
          <a:prstGeom prst="rect">
            <a:avLst/>
          </a:prstGeom>
          <a:noFill/>
          <a:ln w="9525">
            <a:noFill/>
            <a:miter lim="800000"/>
            <a:headEnd/>
            <a:tailEnd/>
          </a:ln>
        </p:spPr>
      </p:pic>
      <p:sp>
        <p:nvSpPr>
          <p:cNvPr id="1027" name="Rectangle 3"/>
          <p:cNvSpPr>
            <a:spLocks noChangeArrowheads="1"/>
          </p:cNvSpPr>
          <p:nvPr/>
        </p:nvSpPr>
        <p:spPr bwMode="auto">
          <a:xfrm>
            <a:off x="5000628" y="5000636"/>
            <a:ext cx="2500298" cy="369332"/>
          </a:xfrm>
          <a:prstGeom prst="rect">
            <a:avLst/>
          </a:prstGeom>
          <a:solidFill>
            <a:srgbClr val="F3F3F3"/>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strike="noStrike" cap="none" normalizeH="0" baseline="0" dirty="0" smtClean="0">
                <a:ln>
                  <a:noFill/>
                </a:ln>
                <a:effectLst/>
                <a:latin typeface="Times New Roman" pitchFamily="18" charset="0"/>
                <a:ea typeface="Times New Roman" pitchFamily="18" charset="0"/>
                <a:cs typeface="Times New Roman" pitchFamily="18" charset="0"/>
              </a:rPr>
              <a:t>Горячая техника</a:t>
            </a:r>
            <a:endParaRPr kumimoji="0" lang="ru-RU" b="0" i="0" strike="noStrike" cap="none" normalizeH="0" baseline="0" dirty="0" smtClean="0">
              <a:ln>
                <a:noFill/>
              </a:ln>
              <a:effectLst/>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8229600" cy="1143000"/>
          </a:xfrm>
        </p:spPr>
        <p:txBody>
          <a:bodyPr>
            <a:normAutofit fontScale="90000"/>
          </a:bodyPr>
          <a:lstStyle/>
          <a:p>
            <a:r>
              <a:rPr lang="ru-RU" b="1" dirty="0" smtClean="0"/>
              <a:t>Особенности техники холодного батика</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7500" lnSpcReduction="20000"/>
          </a:bodyPr>
          <a:lstStyle/>
          <a:p>
            <a:pPr fontAlgn="base"/>
            <a:r>
              <a:rPr lang="ru-RU" sz="3100" dirty="0" smtClean="0"/>
              <a:t>Батик как хобби подойдет собранным и терпеливым людям, так как процесс этот довольно трудоемкий и длительный. Однако получив первые результаты своего творчества, вы не пожалеете ни на минуту, что выбрали именно роспись по ткани. Техника батика для начинающих мало чем отличается от техники для профессионалов. Существует ряд требований, которые необходимо выполнить прежде, чем браться за работу.</a:t>
            </a:r>
          </a:p>
          <a:p>
            <a:pPr fontAlgn="base"/>
            <a:r>
              <a:rPr lang="ru-RU" sz="3100" dirty="0" smtClean="0"/>
              <a:t>Для холодного батика хорошо иметь отдельное рабочее место – идеально подойдет балкон, или другое хорошо-проветриваемое помещение, так как вдыхать пары резервирующего вещества не слишком полезно для здоровья (в его состав входит бензин).</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dirty="0" smtClean="0">
                <a:latin typeface="Times New Roman" pitchFamily="18" charset="0"/>
                <a:cs typeface="Times New Roman" pitchFamily="18" charset="0"/>
              </a:rPr>
              <a:t>Если вы планируете использовать расписанную ткань для практического применения (в виде шарфа, скатерти и т.п.), то имейте в виду, что в этом случае потребуется дополнительный этап по закреплению краски – иначе при первой же стирке все краски смоются.</a:t>
            </a:r>
            <a:br>
              <a:rPr lang="ru-RU"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sp>
        <p:nvSpPr>
          <p:cNvPr id="3" name="Содержимое 2"/>
          <p:cNvSpPr>
            <a:spLocks noGrp="1"/>
          </p:cNvSpPr>
          <p:nvPr>
            <p:ph idx="1"/>
          </p:nvPr>
        </p:nvSpPr>
        <p:spPr>
          <a:xfrm>
            <a:off x="214282" y="1571612"/>
            <a:ext cx="8715436" cy="5143536"/>
          </a:xfrm>
        </p:spPr>
        <p:txBody>
          <a:bodyPr>
            <a:normAutofit fontScale="47500" lnSpcReduction="20000"/>
          </a:bodyPr>
          <a:lstStyle/>
          <a:p>
            <a:pPr fontAlgn="base">
              <a:buNone/>
            </a:pPr>
            <a:r>
              <a:rPr lang="ru-RU" dirty="0" smtClean="0"/>
              <a:t>Существует несколько способов закрепления в домашних условиях:</a:t>
            </a:r>
          </a:p>
          <a:p>
            <a:pPr lvl="0" fontAlgn="base"/>
            <a:r>
              <a:rPr lang="ru-RU" sz="4400" dirty="0" err="1" smtClean="0"/>
              <a:t>запекание</a:t>
            </a:r>
            <a:r>
              <a:rPr lang="ru-RU" sz="4400" dirty="0" smtClean="0"/>
              <a:t> изделия в духовке при температуре ~ 150 градусов в течение 15-20 минут (ставить изделие нужно в холодную духовку, предварительно обернув в белую хлопковую ткань, после выключения духовки батик не стоит доставать в течение часа);</a:t>
            </a:r>
          </a:p>
          <a:p>
            <a:pPr lvl="0" fontAlgn="base"/>
            <a:r>
              <a:rPr lang="ru-RU" sz="4400" dirty="0" smtClean="0"/>
              <a:t>запаривание на водяной бане без контакта изделия с водой или конденсатом (в этом случае батик оборачивается в ткань и в бумагу несколько раз, а затем помещается в кастрюлю с кипящей водой так, чтобы до воды было около 5-ти сантиметров: либо привязывается к ручкам кастрюли за веревочки, либо крепится на сетку сверху);</a:t>
            </a:r>
          </a:p>
          <a:p>
            <a:pPr lvl="0" fontAlgn="base"/>
            <a:r>
              <a:rPr lang="ru-RU" sz="4400" dirty="0" smtClean="0"/>
              <a:t>закрепление утюгом происходит так: каждые 10 см кв. проглаживаются в течение 3-х – 5-ти минут (режим глажки должен соответствовать ткани);</a:t>
            </a:r>
          </a:p>
          <a:p>
            <a:pPr fontAlgn="base">
              <a:buNone/>
            </a:pPr>
            <a:r>
              <a:rPr lang="ru-RU" sz="4400" dirty="0" smtClean="0"/>
              <a:t>Успех закрепления цветов зависит также от качества самих красок, однако в любом случае, стирать батик стоит только в прохладной воде с небольшим добавлением уксуса.</a:t>
            </a:r>
          </a:p>
          <a:p>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TotalTime>
  <Words>901</Words>
  <PresentationFormat>Экран (4:3)</PresentationFormat>
  <Paragraphs>38</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БАТИК</vt:lpstr>
      <vt:lpstr>Слайд 2</vt:lpstr>
      <vt:lpstr>История магического ремесла</vt:lpstr>
      <vt:lpstr>Слайд 4</vt:lpstr>
      <vt:lpstr>Слайд 5</vt:lpstr>
      <vt:lpstr>Виды и классификация батика</vt:lpstr>
      <vt:lpstr>Слайд 7</vt:lpstr>
      <vt:lpstr>Особенности техники холодного батика </vt:lpstr>
      <vt:lpstr>Если вы планируете использовать расписанную ткань для практического применения (в виде шарфа, скатерти и т.п.), то имейте в виду, что в этом случае потребуется дополнительный этап по закреплению краски – иначе при первой же стирке все краски смоются. </vt:lpstr>
      <vt:lpstr>Что нужно приготовить для первых занятий</vt:lpstr>
      <vt:lpstr>Слайд 11</vt:lpstr>
      <vt:lpstr>Слайд 12</vt:lpstr>
      <vt:lpstr>Слайд 13</vt:lpstr>
      <vt:lpstr>Слайд 14</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БАТИК</dc:title>
  <dc:creator>1</dc:creator>
  <cp:lastModifiedBy>1</cp:lastModifiedBy>
  <cp:revision>5</cp:revision>
  <dcterms:created xsi:type="dcterms:W3CDTF">2018-03-16T07:21:41Z</dcterms:created>
  <dcterms:modified xsi:type="dcterms:W3CDTF">2024-01-05T07:35:54Z</dcterms:modified>
</cp:coreProperties>
</file>