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11"/>
  </p:notesMasterIdLst>
  <p:sldIdLst>
    <p:sldId id="294" r:id="rId4"/>
    <p:sldId id="295" r:id="rId5"/>
    <p:sldId id="297" r:id="rId6"/>
    <p:sldId id="287" r:id="rId7"/>
    <p:sldId id="302" r:id="rId8"/>
    <p:sldId id="288" r:id="rId9"/>
    <p:sldId id="264" r:id="rId10"/>
    <p:sldId id="272" r:id="rId12"/>
    <p:sldId id="278" r:id="rId13"/>
    <p:sldId id="279" r:id="rId14"/>
    <p:sldId id="306" r:id="rId15"/>
    <p:sldId id="293" r:id="rId16"/>
    <p:sldId id="283" r:id="rId17"/>
  </p:sldIdLst>
  <p:sldSz cx="9144000" cy="6858000" type="screen4x3"/>
  <p:notesSz cx="7772400" cy="10058400"/>
  <p:defaultTextStyle>
    <a:defPPr>
      <a:defRPr lang="en-GB"/>
    </a:defPPr>
    <a:lvl1pPr marL="0" lvl="0" indent="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42950" lvl="1" indent="-28575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143000" lvl="2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00200" lvl="3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057400" lvl="4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-228600" algn="l" defTabSz="4572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234" y="4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Rectangle 1"/>
          <p:cNvSpPr>
            <a:spLocks noGrp="1"/>
          </p:cNvSpPr>
          <p:nvPr>
            <p:ph type="sldImg"/>
          </p:nvPr>
        </p:nvSpPr>
        <p:spPr>
          <a:xfrm>
            <a:off x="533400" y="763588"/>
            <a:ext cx="6702425" cy="377031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1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/>
            </a:pPr>
            <a:endParaRPr kumimoji="0" lang="en-US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DejaVu Sans" charset="0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/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 marL="0" marR="0" lvl="0" indent="0" algn="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/>
            </a:pPr>
            <a:endParaRPr kumimoji="0" lang="en-US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DejaVu Sans" charset="0"/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/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+mn-ea"/>
              </a:defRPr>
            </a:lvl1pPr>
          </a:lstStyle>
          <a:p>
            <a:pPr marL="0" marR="0" lvl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/>
            </a:pPr>
            <a:endParaRPr kumimoji="0" lang="en-US" alt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DejaVu Sans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8434" name="Rectangle 6"/>
          <p:cNvSpPr txBox="1">
            <a:spLocks noGrp="1"/>
          </p:cNvSpPr>
          <p:nvPr>
            <p:ph type="sldNum" sz="quarter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5" name="Rectangle 1"/>
          <p:cNvSpPr>
            <a:spLocks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8436" name="Rectangle 2"/>
          <p:cNvSpPr/>
          <p:nvPr>
            <p:ph type="body" idx="1"/>
          </p:nvPr>
        </p:nvSpPr>
        <p:spPr>
          <a:xfrm>
            <a:off x="777875" y="4776788"/>
            <a:ext cx="6218238" cy="452596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9458" name="Rectangle 6"/>
          <p:cNvSpPr txBox="1">
            <a:spLocks noGrp="1"/>
          </p:cNvSpPr>
          <p:nvPr>
            <p:ph type="sldNum" sz="quarter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>
            <a:spLocks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9460" name="Rectangle 2"/>
          <p:cNvSpPr/>
          <p:nvPr>
            <p:ph type="body" idx="1"/>
          </p:nvPr>
        </p:nvSpPr>
        <p:spPr>
          <a:xfrm>
            <a:off x="777875" y="4776788"/>
            <a:ext cx="6218238" cy="452596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Rectangle 6"/>
          <p:cNvSpPr txBox="1">
            <a:spLocks noGrp="1"/>
          </p:cNvSpPr>
          <p:nvPr>
            <p:ph type="sldNum" sz="quarter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3" name="Rectangle 1"/>
          <p:cNvSpPr>
            <a:spLocks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0484" name="Rectangle 2"/>
          <p:cNvSpPr/>
          <p:nvPr>
            <p:ph type="body" idx="1"/>
          </p:nvPr>
        </p:nvSpPr>
        <p:spPr>
          <a:xfrm>
            <a:off x="777875" y="4776788"/>
            <a:ext cx="6218238" cy="452596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Rectangle 6"/>
          <p:cNvSpPr txBox="1">
            <a:spLocks noGrp="1"/>
          </p:cNvSpPr>
          <p:nvPr>
            <p:ph type="sldNum" sz="quarter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07" name="Rectangle 1"/>
          <p:cNvSpPr>
            <a:spLocks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1508" name="Rectangle 2"/>
          <p:cNvSpPr/>
          <p:nvPr>
            <p:ph type="body" idx="1"/>
          </p:nvPr>
        </p:nvSpPr>
        <p:spPr>
          <a:xfrm>
            <a:off x="777875" y="4776788"/>
            <a:ext cx="6218238" cy="452596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0" name="Rectangle 6"/>
          <p:cNvSpPr txBox="1">
            <a:spLocks noGrp="1"/>
          </p:cNvSpPr>
          <p:nvPr>
            <p:ph type="sldNum" sz="quarter"/>
          </p:nvPr>
        </p:nvSpPr>
        <p:spPr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b" anchorCtr="0"/>
          <a:p>
            <a:pPr lvl="0" algn="r" defTabSz="457200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</a:pPr>
            <a:fld id="{9A0DB2DC-4C9A-4742-B13C-FB6460FD3503}" type="slidenum">
              <a:rPr lang="en-US" alt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fld>
            <a:endParaRPr lang="en-US" altLang="ru-RU" sz="1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2531" name="Rectangle 1"/>
          <p:cNvSpPr>
            <a:spLocks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2532" name="Rectangle 2"/>
          <p:cNvSpPr/>
          <p:nvPr>
            <p:ph type="body" idx="1"/>
          </p:nvPr>
        </p:nvSpPr>
        <p:spPr>
          <a:xfrm>
            <a:off x="777875" y="4776788"/>
            <a:ext cx="6218238" cy="4525962"/>
          </a:xfrm>
          <a:ln/>
        </p:spPr>
        <p:txBody>
          <a:bodyPr wrap="none" lIns="0" tIns="0" rIns="0" bIns="0" anchor="ctr" anchorCtr="0"/>
          <a:p>
            <a:pPr lvl="0"/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0" tIns="28448" rIns="0" bIns="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3070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70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39751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0" tIns="28448" rIns="0" bIns="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 anchorCtr="0"/>
          <a:p>
            <a:pPr lvl="0"/>
            <a:r>
              <a:rPr lang="en-GB" altLang="ru-RU" dirty="0"/>
              <a:t>Click to edit the title text format</a:t>
            </a:r>
            <a:endParaRPr lang="en-GB" altLang="ru-RU" dirty="0"/>
          </a:p>
        </p:txBody>
      </p:sp>
      <p:sp>
        <p:nvSpPr>
          <p:cNvPr id="1027" name="Rectangle 2"/>
          <p:cNvSpPr>
            <a:spLocks noGrp="1"/>
          </p:cNvSpPr>
          <p:nvPr>
            <p:ph type="body" idx="1"/>
          </p:nvPr>
        </p:nvSpPr>
        <p:spPr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</a:ln>
        </p:spPr>
        <p:txBody>
          <a:bodyPr lIns="0" tIns="28448" rIns="0" bIns="0"/>
          <a:p>
            <a:pPr lvl="0"/>
            <a:r>
              <a:rPr lang="en-GB" altLang="ru-RU" dirty="0"/>
              <a:t>Click to edit the outline text format</a:t>
            </a:r>
            <a:endParaRPr lang="en-GB" altLang="ru-RU" dirty="0"/>
          </a:p>
          <a:p>
            <a:pPr lvl="1"/>
            <a:r>
              <a:rPr lang="en-GB" altLang="ru-RU" dirty="0"/>
              <a:t>Second Outline Level</a:t>
            </a:r>
            <a:endParaRPr lang="en-GB" altLang="ru-RU" dirty="0"/>
          </a:p>
          <a:p>
            <a:pPr lvl="2"/>
            <a:r>
              <a:rPr lang="en-GB" altLang="ru-RU" dirty="0"/>
              <a:t>Third Outline Level</a:t>
            </a:r>
            <a:endParaRPr lang="en-GB" altLang="ru-RU" dirty="0"/>
          </a:p>
          <a:p>
            <a:pPr lvl="3"/>
            <a:r>
              <a:rPr lang="en-GB" altLang="ru-RU" dirty="0"/>
              <a:t>Fourth Outline Level</a:t>
            </a:r>
            <a:endParaRPr lang="en-GB" altLang="ru-RU" dirty="0"/>
          </a:p>
          <a:p>
            <a:pPr lvl="4"/>
            <a:r>
              <a:rPr lang="en-GB" altLang="ru-RU" dirty="0"/>
              <a:t>Fifth Outline Level</a:t>
            </a:r>
            <a:endParaRPr lang="en-GB" altLang="ru-RU" dirty="0"/>
          </a:p>
          <a:p>
            <a:pPr lvl="4"/>
            <a:r>
              <a:rPr lang="en-GB" altLang="ru-RU" dirty="0"/>
              <a:t>Sixth Outline Level</a:t>
            </a:r>
            <a:endParaRPr lang="en-GB" altLang="ru-RU" dirty="0"/>
          </a:p>
          <a:p>
            <a:pPr lvl="4"/>
            <a:r>
              <a:rPr lang="en-GB" altLang="ru-RU" dirty="0"/>
              <a:t>Seventh Outline Level</a:t>
            </a:r>
            <a:endParaRPr lang="en-GB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DejaVu Sans" charset="0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114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114300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 anchorCtr="0"/>
          <a:p>
            <a:pPr lvl="0"/>
            <a:r>
              <a:rPr lang="en-GB" altLang="ru-RU" dirty="0"/>
              <a:t>Click to edit the title text format</a:t>
            </a:r>
            <a:endParaRPr lang="en-GB" altLang="ru-RU" dirty="0"/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>
          <a:xfrm>
            <a:off x="457200" y="1604963"/>
            <a:ext cx="8228013" cy="3975100"/>
          </a:xfrm>
          <a:prstGeom prst="rect">
            <a:avLst/>
          </a:prstGeom>
          <a:noFill/>
          <a:ln w="9525">
            <a:noFill/>
          </a:ln>
        </p:spPr>
        <p:txBody>
          <a:bodyPr lIns="0" tIns="28448" rIns="0" bIns="0"/>
          <a:p>
            <a:pPr lvl="0"/>
            <a:r>
              <a:rPr lang="en-GB" altLang="ru-RU" dirty="0"/>
              <a:t>Click to edit the outline text format</a:t>
            </a:r>
            <a:endParaRPr lang="en-GB" altLang="ru-RU" dirty="0"/>
          </a:p>
          <a:p>
            <a:pPr lvl="1"/>
            <a:r>
              <a:rPr lang="en-GB" altLang="ru-RU" dirty="0"/>
              <a:t>Second Outline Level</a:t>
            </a:r>
            <a:endParaRPr lang="en-GB" altLang="ru-RU" dirty="0"/>
          </a:p>
          <a:p>
            <a:pPr lvl="2"/>
            <a:r>
              <a:rPr lang="en-GB" altLang="ru-RU" dirty="0"/>
              <a:t>Third Outline Level</a:t>
            </a:r>
            <a:endParaRPr lang="en-GB" altLang="ru-RU" dirty="0"/>
          </a:p>
          <a:p>
            <a:pPr lvl="3"/>
            <a:r>
              <a:rPr lang="en-GB" altLang="ru-RU" dirty="0"/>
              <a:t>Fourth Outline Level</a:t>
            </a:r>
            <a:endParaRPr lang="en-GB" altLang="ru-RU" dirty="0"/>
          </a:p>
          <a:p>
            <a:pPr lvl="4"/>
            <a:r>
              <a:rPr lang="en-GB" altLang="ru-RU" dirty="0"/>
              <a:t>Fifth Outline Level</a:t>
            </a:r>
            <a:endParaRPr lang="en-GB" altLang="ru-RU" dirty="0"/>
          </a:p>
          <a:p>
            <a:pPr lvl="4"/>
            <a:r>
              <a:rPr lang="en-GB" altLang="ru-RU" dirty="0"/>
              <a:t>Sixth Outline Level</a:t>
            </a:r>
            <a:endParaRPr lang="en-GB" altLang="ru-RU" dirty="0"/>
          </a:p>
          <a:p>
            <a:pPr lvl="4"/>
            <a:r>
              <a:rPr lang="en-GB" altLang="ru-RU" dirty="0"/>
              <a:t>Seventh Outline Level</a:t>
            </a:r>
            <a:endParaRPr lang="en-GB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DejaVu Sans" charset="0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DejaVu Sans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DejaVu Sans" charset="0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ts val="114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ts val="29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991475" cy="1439863"/>
          </a:xfrm>
          <a:ln/>
        </p:spPr>
        <p:txBody>
          <a:bodyPr vert="horz" wrap="square" lIns="0" tIns="0" rIns="0" bIns="0" anchor="b" anchorCtr="0"/>
          <a:p>
            <a:pPr algn="l" defTabSz="457200">
              <a:buClr>
                <a:srgbClr val="000000"/>
              </a:buClr>
              <a:buSzPct val="100000"/>
              <a:buFont typeface="Times New Roman" panose="02020603050405020304" pitchFamily="18" charset="0"/>
            </a:pPr>
            <a:r>
              <a:rPr lang="ru-RU" altLang="ru-RU" sz="4800" kern="1200" dirty="0">
                <a:latin typeface="+mj-lt"/>
                <a:ea typeface="DejaVu Sans" charset="0"/>
                <a:cs typeface="+mj-cs"/>
              </a:rPr>
              <a:t>          Формирование читательской грамотности</a:t>
            </a:r>
            <a:endParaRPr lang="ru-RU" altLang="ru-RU" sz="4800" kern="1200" dirty="0">
              <a:latin typeface="+mj-lt"/>
              <a:ea typeface="DejaVu Sans" charset="0"/>
              <a:cs typeface="+mj-cs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0945" y="2089785"/>
            <a:ext cx="6725285" cy="1536700"/>
          </a:xfrm>
          <a:ln/>
        </p:spPr>
        <p:txBody>
          <a:bodyPr vert="horz" wrap="square" lIns="0" tIns="28448" rIns="0" bIns="0" anchor="t" anchorCtr="0"/>
          <a:p>
            <a:pPr defTabSz="457200">
              <a:buClr>
                <a:srgbClr val="000000"/>
              </a:buClr>
              <a:buSzPct val="100000"/>
              <a:buFont typeface="Times New Roman" panose="02020603050405020304" pitchFamily="18" charset="0"/>
            </a:pPr>
            <a:r>
              <a:rPr lang="ru-RU" altLang="ru-RU" b="1" kern="1200" dirty="0">
                <a:latin typeface="+mn-lt"/>
                <a:ea typeface="DejaVu Sans" charset="0"/>
                <a:cs typeface="+mn-cs"/>
              </a:rPr>
              <a:t>Читательская грамотность как основа успешности учащегося.</a:t>
            </a:r>
            <a:endParaRPr lang="ru-RU" altLang="ru-RU" b="1" kern="1200" dirty="0">
              <a:latin typeface="+mn-lt"/>
              <a:ea typeface="DejaVu Sans" charset="0"/>
              <a:cs typeface="+mn-cs"/>
            </a:endParaRPr>
          </a:p>
          <a:p>
            <a:pPr defTabSz="457200">
              <a:buClr>
                <a:srgbClr val="000000"/>
              </a:buClr>
              <a:buSzPct val="100000"/>
              <a:buFont typeface="Times New Roman" panose="02020603050405020304" pitchFamily="18" charset="0"/>
            </a:pPr>
            <a:endParaRPr lang="ru-RU" altLang="ru-RU" kern="1200" dirty="0">
              <a:latin typeface="+mn-lt"/>
              <a:ea typeface="DejaVu Sans" charset="0"/>
              <a:cs typeface="+mn-cs"/>
            </a:endParaRPr>
          </a:p>
        </p:txBody>
      </p:sp>
      <p:sp>
        <p:nvSpPr>
          <p:cNvPr id="3076" name="Прямоугольник 1"/>
          <p:cNvSpPr/>
          <p:nvPr/>
        </p:nvSpPr>
        <p:spPr>
          <a:xfrm>
            <a:off x="2286000" y="2690813"/>
            <a:ext cx="6607175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r"/>
            <a:endParaRPr lang="ru-RU" altLang="ru-RU" b="1" i="1" dirty="0">
              <a:latin typeface="Arial" panose="020B0604020202020204" pitchFamily="34" charset="0"/>
            </a:endParaRPr>
          </a:p>
          <a:p>
            <a:pPr algn="r"/>
            <a:endParaRPr lang="ru-RU" altLang="ru-RU" b="1" i="1" dirty="0">
              <a:latin typeface="Arial" panose="020B0604020202020204" pitchFamily="34" charset="0"/>
            </a:endParaRPr>
          </a:p>
          <a:p>
            <a:pPr algn="r"/>
            <a:endParaRPr lang="ru-RU" altLang="ru-RU" b="1" i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Rectangle 1"/>
          <p:cNvSpPr/>
          <p:nvPr/>
        </p:nvSpPr>
        <p:spPr>
          <a:xfrm>
            <a:off x="936625" y="296863"/>
            <a:ext cx="7920038" cy="900112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ctr" anchorCtr="0"/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600" b="1" dirty="0">
                <a:solidFill>
                  <a:srgbClr val="000066"/>
                </a:solidFill>
                <a:latin typeface="Cassandra" pitchFamily="66" charset="0"/>
              </a:rPr>
              <a:t>"Чтение с пометками"</a:t>
            </a:r>
            <a:endParaRPr lang="ru-RU" altLang="ru-RU" sz="3600" b="1" dirty="0">
              <a:solidFill>
                <a:srgbClr val="000066"/>
              </a:solidFill>
              <a:latin typeface="Cassandra" pitchFamily="66" charset="0"/>
            </a:endParaRPr>
          </a:p>
        </p:txBody>
      </p:sp>
      <p:sp>
        <p:nvSpPr>
          <p:cNvPr id="13315" name="Rectangle 2"/>
          <p:cNvSpPr/>
          <p:nvPr/>
        </p:nvSpPr>
        <p:spPr>
          <a:xfrm>
            <a:off x="935038" y="1593850"/>
            <a:ext cx="7920037" cy="44275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marL="215900" indent="-215900" defTabSz="457200" eaLnBrk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dirty="0">
                <a:solidFill>
                  <a:srgbClr val="000066"/>
                </a:solidFill>
                <a:latin typeface="Calibri" panose="020F0502020204030204" charset="0"/>
              </a:rPr>
              <a:t>  Учитель дает ученикам задание написать на полях значками информацию по следующему алгоритму:</a:t>
            </a:r>
            <a:endParaRPr lang="ru-RU" altLang="ru-RU" sz="3200" dirty="0">
              <a:solidFill>
                <a:srgbClr val="000066"/>
              </a:solidFill>
              <a:latin typeface="Calibri" panose="020F0502020204030204" charset="0"/>
            </a:endParaRPr>
          </a:p>
          <a:p>
            <a:pPr marL="215900" indent="-215900" defTabSz="457200" eaLnBrk="1">
              <a:spcBef>
                <a:spcPts val="800"/>
              </a:spcBef>
              <a:buClr>
                <a:srgbClr val="000066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b="1" dirty="0">
                <a:solidFill>
                  <a:srgbClr val="000066"/>
                </a:solidFill>
                <a:latin typeface="Calibri" panose="020F0502020204030204" charset="0"/>
              </a:rPr>
              <a:t>v</a:t>
            </a:r>
            <a:r>
              <a:rPr lang="ru-RU" altLang="ru-RU" sz="3200" dirty="0">
                <a:solidFill>
                  <a:srgbClr val="000066"/>
                </a:solidFill>
                <a:latin typeface="Calibri" panose="020F0502020204030204" charset="0"/>
              </a:rPr>
              <a:t> Знакомая информация</a:t>
            </a:r>
            <a:endParaRPr lang="ru-RU" altLang="ru-RU" sz="3200" dirty="0">
              <a:solidFill>
                <a:srgbClr val="000066"/>
              </a:solidFill>
              <a:latin typeface="Calibri" panose="020F0502020204030204" charset="0"/>
            </a:endParaRPr>
          </a:p>
          <a:p>
            <a:pPr marL="215900" indent="-215900" defTabSz="457200" eaLnBrk="1">
              <a:spcBef>
                <a:spcPts val="800"/>
              </a:spcBef>
              <a:buClr>
                <a:srgbClr val="000066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b="1" dirty="0">
                <a:solidFill>
                  <a:srgbClr val="000066"/>
                </a:solidFill>
                <a:latin typeface="Calibri" panose="020F0502020204030204" charset="0"/>
              </a:rPr>
              <a:t>+</a:t>
            </a:r>
            <a:r>
              <a:rPr lang="ru-RU" altLang="ru-RU" sz="3200" dirty="0">
                <a:solidFill>
                  <a:srgbClr val="000066"/>
                </a:solidFill>
                <a:latin typeface="Calibri" panose="020F0502020204030204" charset="0"/>
              </a:rPr>
              <a:t> Новая информация</a:t>
            </a:r>
            <a:endParaRPr lang="ru-RU" altLang="ru-RU" sz="3200" dirty="0">
              <a:solidFill>
                <a:srgbClr val="000066"/>
              </a:solidFill>
              <a:latin typeface="Calibri" panose="020F0502020204030204" charset="0"/>
            </a:endParaRPr>
          </a:p>
          <a:p>
            <a:pPr marL="215900" indent="-215900" defTabSz="457200" eaLnBrk="1">
              <a:spcBef>
                <a:spcPts val="800"/>
              </a:spcBef>
              <a:buClr>
                <a:srgbClr val="000066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b="1" dirty="0">
                <a:solidFill>
                  <a:srgbClr val="000066"/>
                </a:solidFill>
                <a:latin typeface="Calibri" panose="020F0502020204030204" charset="0"/>
              </a:rPr>
              <a:t>-</a:t>
            </a:r>
            <a:r>
              <a:rPr lang="ru-RU" altLang="ru-RU" sz="3200" dirty="0">
                <a:solidFill>
                  <a:srgbClr val="000066"/>
                </a:solidFill>
                <a:latin typeface="Calibri" panose="020F0502020204030204" charset="0"/>
              </a:rPr>
              <a:t> Я думал (думала) иначе</a:t>
            </a:r>
            <a:endParaRPr lang="ru-RU" altLang="ru-RU" sz="3200" dirty="0">
              <a:solidFill>
                <a:srgbClr val="000066"/>
              </a:solidFill>
              <a:latin typeface="Calibri" panose="020F0502020204030204" charset="0"/>
            </a:endParaRPr>
          </a:p>
          <a:p>
            <a:pPr marL="215900" indent="-215900" defTabSz="457200" eaLnBrk="1">
              <a:spcBef>
                <a:spcPts val="800"/>
              </a:spcBef>
              <a:buClr>
                <a:srgbClr val="000066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b="1" dirty="0">
                <a:solidFill>
                  <a:srgbClr val="000066"/>
                </a:solidFill>
                <a:latin typeface="Calibri" panose="020F0502020204030204" charset="0"/>
              </a:rPr>
              <a:t>?</a:t>
            </a:r>
            <a:r>
              <a:rPr lang="ru-RU" altLang="ru-RU" sz="3200" dirty="0">
                <a:solidFill>
                  <a:srgbClr val="000066"/>
                </a:solidFill>
                <a:latin typeface="Calibri" panose="020F0502020204030204" charset="0"/>
              </a:rPr>
              <a:t> Это меня заинтересовало (удивило), хочу узнать больше</a:t>
            </a:r>
            <a:endParaRPr lang="ru-RU" altLang="ru-RU" sz="3200" dirty="0">
              <a:solidFill>
                <a:srgbClr val="000066"/>
              </a:solidFill>
              <a:latin typeface="Calibri" panose="020F0502020204030204" charset="0"/>
            </a:endParaRPr>
          </a:p>
          <a:p>
            <a:pPr marL="215900" indent="-215900" defTabSz="457200" eaLnBrk="1">
              <a:spcBef>
                <a:spcPts val="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ru-RU" sz="3200" dirty="0">
              <a:solidFill>
                <a:srgbClr val="4A452A"/>
              </a:solidFill>
              <a:latin typeface="Calibri" panose="020F0502020204030204" charset="0"/>
            </a:endParaRPr>
          </a:p>
        </p:txBody>
      </p:sp>
      <p:pic>
        <p:nvPicPr>
          <p:cNvPr id="13316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7938" y="2743200"/>
            <a:ext cx="2500312" cy="1871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C:\Users\Оксана\Downloads\13344.750x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363" y="692150"/>
            <a:ext cx="4259262" cy="5680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39" name="Picture 3" descr="C:\Users\Оксана\Downloads\bbaae450efea241376e8b27f2147a6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800" y="719138"/>
            <a:ext cx="3889375" cy="565308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8013" cy="4956175"/>
          </a:xfrm>
          <a:ln/>
        </p:spPr>
        <p:txBody>
          <a:bodyPr vert="horz" wrap="square" lIns="0" tIns="0" rIns="0" bIns="0" anchor="ctr" anchorCtr="0"/>
          <a:p>
            <a:pPr algn="l"/>
            <a:r>
              <a:rPr lang="ru-RU" altLang="ru-RU" sz="3600" b="1" dirty="0">
                <a:solidFill>
                  <a:schemeClr val="tx1"/>
                </a:solidFill>
              </a:rPr>
              <a:t>Вывод:</a:t>
            </a:r>
            <a:br>
              <a:rPr lang="ru-RU" altLang="ru-RU" b="1" dirty="0"/>
            </a:br>
            <a:br>
              <a:rPr lang="ru-RU" altLang="ru-RU" dirty="0"/>
            </a:br>
            <a:r>
              <a:rPr lang="ru-RU" altLang="ru-RU" sz="3200" dirty="0"/>
              <a:t>Давая возможность ребёнку работать с текстом, преобразовывать его, обсуждать, делать выводы, мы способствуем развитию логического мышления, письменной и устной речи, тем самым формируем  читательскую грамотность .</a:t>
            </a:r>
            <a:br>
              <a:rPr lang="ru-RU" altLang="ru-RU" dirty="0"/>
            </a:br>
            <a:endParaRPr lang="ru-RU" altLang="ru-RU" dirty="0"/>
          </a:p>
        </p:txBody>
      </p:sp>
      <p:pic>
        <p:nvPicPr>
          <p:cNvPr id="1536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43688" y="4986338"/>
            <a:ext cx="2500312" cy="18716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AutoShape 1"/>
          <p:cNvSpPr/>
          <p:nvPr/>
        </p:nvSpPr>
        <p:spPr>
          <a:xfrm>
            <a:off x="323850" y="873125"/>
            <a:ext cx="8496300" cy="971550"/>
          </a:xfrm>
          <a:custGeom>
            <a:avLst/>
            <a:gdLst>
              <a:gd name="txL" fmla="*/ 0 w 8496300"/>
              <a:gd name="txT" fmla="*/ 0 h 971550"/>
              <a:gd name="txR" fmla="*/ 8496300 w 8496300"/>
              <a:gd name="txB" fmla="*/ 971550 h 971550"/>
            </a:gdLst>
            <a:ahLst/>
            <a:cxnLst>
              <a:cxn ang="0">
                <a:pos x="8496300" y="485775"/>
              </a:cxn>
              <a:cxn ang="5898240">
                <a:pos x="4248150" y="971550"/>
              </a:cxn>
              <a:cxn ang="11796480">
                <a:pos x="0" y="485775"/>
              </a:cxn>
              <a:cxn ang="17694720">
                <a:pos x="4248150" y="0"/>
              </a:cxn>
            </a:cxnLst>
            <a:rect l="txL" t="txT" r="txR" b="txB"/>
            <a:pathLst>
              <a:path w="8496300" h="97155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lIns="90000" tIns="46800" rIns="90000" bIns="46800"/>
          <a:p>
            <a:pPr defTabSz="457200" eaLnBrk="1">
              <a:spcBef>
                <a:spcPts val="13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54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5400" b="1" dirty="0">
              <a:solidFill>
                <a:srgbClr val="00006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87" name="Rectangle 2"/>
          <p:cNvSpPr/>
          <p:nvPr/>
        </p:nvSpPr>
        <p:spPr>
          <a:xfrm>
            <a:off x="142875" y="1844675"/>
            <a:ext cx="8461375" cy="2309813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alt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altLang="ru-RU" sz="4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88" name="AutoShape 3"/>
          <p:cNvSpPr/>
          <p:nvPr/>
        </p:nvSpPr>
        <p:spPr>
          <a:xfrm>
            <a:off x="1476375" y="3789363"/>
            <a:ext cx="7667625" cy="371475"/>
          </a:xfrm>
          <a:custGeom>
            <a:avLst/>
            <a:gdLst>
              <a:gd name="txL" fmla="*/ 0 w 3735387"/>
              <a:gd name="txT" fmla="*/ 0 h 642938"/>
              <a:gd name="txR" fmla="*/ 3735387 w 3735387"/>
              <a:gd name="txB" fmla="*/ 642938 h 642938"/>
            </a:gdLst>
            <a:ahLst/>
            <a:cxnLst>
              <a:cxn ang="0">
                <a:pos x="1177547482" y="24784"/>
              </a:cxn>
              <a:cxn ang="5898240">
                <a:pos x="588773895" y="49568"/>
              </a:cxn>
              <a:cxn ang="11796480">
                <a:pos x="0" y="24784"/>
              </a:cxn>
              <a:cxn ang="17694720">
                <a:pos x="588773895" y="0"/>
              </a:cxn>
            </a:cxnLst>
            <a:rect l="txL" t="txT" r="txR" b="txB"/>
            <a:pathLst>
              <a:path w="3735387" h="642938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9525">
            <a:noFill/>
          </a:ln>
        </p:spPr>
        <p:txBody>
          <a:bodyPr lIns="90000" tIns="46800" rIns="90000" bIns="46800">
            <a:spAutoFit/>
          </a:bodyPr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b="1" i="1" dirty="0">
                <a:solidFill>
                  <a:srgbClr val="000066"/>
                </a:solidFill>
                <a:latin typeface="Arial" panose="020B0604020202020204" pitchFamily="34" charset="0"/>
              </a:rPr>
              <a:t>                                             </a:t>
            </a:r>
            <a:endParaRPr lang="ru-RU" altLang="ru-RU" b="1" i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Прямоугольник 2"/>
          <p:cNvSpPr/>
          <p:nvPr/>
        </p:nvSpPr>
        <p:spPr>
          <a:xfrm>
            <a:off x="539750" y="1557338"/>
            <a:ext cx="8496300" cy="30464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грамотность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способность человека понимать и использовать тексты, размышлять о них и заниматься чтением для того, чтобы достигать своих целей, расширять свои знания и возможности, участвовать в социальной жизни</a:t>
            </a:r>
            <a:endParaRPr lang="ru-RU" altLang="ru-RU" sz="32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692150"/>
            <a:ext cx="8228013" cy="723900"/>
          </a:xfrm>
          <a:ln/>
        </p:spPr>
        <p:txBody>
          <a:bodyPr vert="horz" wrap="square" lIns="0" tIns="0" rIns="0" bIns="0" anchor="ctr" anchorCtr="0"/>
          <a:p>
            <a:r>
              <a:rPr lang="ru-RU" altLang="ru-RU" sz="3200" dirty="0"/>
              <a:t>Умения, которые необходимы для полноценной работы с текстами:</a:t>
            </a:r>
            <a:br>
              <a:rPr lang="ru-RU" altLang="ru-RU" dirty="0"/>
            </a:br>
            <a:endParaRPr lang="ru-RU" altLang="ru-RU" dirty="0"/>
          </a:p>
        </p:txBody>
      </p:sp>
      <p:sp>
        <p:nvSpPr>
          <p:cNvPr id="5123" name="Прямоугольник 2"/>
          <p:cNvSpPr/>
          <p:nvPr/>
        </p:nvSpPr>
        <p:spPr>
          <a:xfrm>
            <a:off x="250825" y="1416050"/>
            <a:ext cx="8713788" cy="30654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400050" indent="-400050" algn="just">
              <a:lnSpc>
                <a:spcPct val="115000"/>
              </a:lnSpc>
              <a:buAutoNum type="romanUcPeriod"/>
            </a:pPr>
            <a:r>
              <a:rPr lang="ru-RU" altLang="ru-RU" sz="2400" dirty="0">
                <a:latin typeface="Arial" panose="020B0604020202020204" pitchFamily="34" charset="0"/>
              </a:rPr>
              <a:t>умения, целиком основанные на тексте, извлекать из текста информацию и строить на ее основании простейшие суждения</a:t>
            </a:r>
            <a:endParaRPr lang="ru-RU" altLang="ru-RU" sz="2400" dirty="0">
              <a:latin typeface="Arial" panose="020B0604020202020204" pitchFamily="34" charset="0"/>
            </a:endParaRPr>
          </a:p>
          <a:p>
            <a:pPr marL="400050" indent="-400050" algn="just">
              <a:lnSpc>
                <a:spcPct val="115000"/>
              </a:lnSpc>
              <a:buAutoNum type="romanUcPeriod"/>
            </a:pPr>
            <a:r>
              <a:rPr lang="ru-RU" altLang="ru-RU" sz="2400" dirty="0">
                <a:latin typeface="Arial" panose="020B0604020202020204" pitchFamily="34" charset="0"/>
              </a:rPr>
              <a:t>умения, основанные на собственных размышлениях о прочитанном: интегрировать, интерпретировать и оценивать информацию текста в контексте собственных знаний читателя</a:t>
            </a:r>
            <a:endParaRPr lang="ru-RU" alt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395288" y="188913"/>
            <a:ext cx="8569325" cy="576262"/>
          </a:xfrm>
          <a:ln/>
        </p:spPr>
        <p:txBody>
          <a:bodyPr vert="horz" wrap="square" lIns="0" tIns="0" rIns="0" bIns="0" anchor="b" anchorCtr="0"/>
          <a:p>
            <a:pPr algn="l" defTabSz="457200">
              <a:buClr>
                <a:srgbClr val="000000"/>
              </a:buClr>
              <a:buSzPct val="100000"/>
              <a:buFont typeface="Times New Roman" panose="02020603050405020304" pitchFamily="18" charset="0"/>
            </a:pPr>
            <a:r>
              <a:rPr lang="ru-RU" altLang="ru-RU" sz="3200" b="1" i="1" kern="1200" dirty="0">
                <a:latin typeface="+mj-lt"/>
                <a:ea typeface="DejaVu Sans" charset="0"/>
                <a:cs typeface="+mj-cs"/>
              </a:rPr>
              <a:t>Уровни читательской грамотности</a:t>
            </a:r>
            <a:endParaRPr lang="ru-RU" altLang="ru-RU" sz="3200" kern="1200" dirty="0">
              <a:latin typeface="+mj-lt"/>
              <a:ea typeface="DejaVu Sans" charset="0"/>
              <a:cs typeface="+mj-cs"/>
            </a:endParaRPr>
          </a:p>
        </p:txBody>
      </p:sp>
      <p:sp>
        <p:nvSpPr>
          <p:cNvPr id="6147" name="Прямоугольник 2"/>
          <p:cNvSpPr/>
          <p:nvPr/>
        </p:nvSpPr>
        <p:spPr>
          <a:xfrm>
            <a:off x="395288" y="981075"/>
            <a:ext cx="8569325" cy="415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ru-RU" altLang="ru-RU" sz="2400" b="1" i="1" dirty="0">
                <a:latin typeface="Arial" panose="020B0604020202020204" pitchFamily="34" charset="0"/>
                <a:ea typeface="PragmaticaC"/>
              </a:rPr>
              <a:t>Высокий уровень</a:t>
            </a:r>
            <a:r>
              <a:rPr lang="ru-RU" altLang="ru-RU" sz="2400" dirty="0">
                <a:latin typeface="Arial" panose="020B0604020202020204" pitchFamily="34" charset="0"/>
                <a:ea typeface="PragmaticaC"/>
              </a:rPr>
              <a:t> читательской грамотности говорит о готовности учащегося к дальнейшему обучению на следующей образовательной ступени.</a:t>
            </a:r>
            <a:endParaRPr lang="ru-RU" altLang="ru-RU" sz="2400" dirty="0">
              <a:latin typeface="Arial" panose="020B0604020202020204" pitchFamily="34" charset="0"/>
              <a:ea typeface="PragmaticaC"/>
            </a:endParaRPr>
          </a:p>
          <a:p>
            <a:pPr>
              <a:buNone/>
            </a:pPr>
            <a:endParaRPr lang="ru-RU" altLang="ru-RU" sz="2400" dirty="0">
              <a:latin typeface="Arial" panose="020B0604020202020204" pitchFamily="34" charset="0"/>
              <a:ea typeface="PragmaticaC"/>
            </a:endParaRPr>
          </a:p>
          <a:p>
            <a:pPr>
              <a:buNone/>
            </a:pPr>
            <a:r>
              <a:rPr lang="ru-RU" altLang="ru-RU" sz="2400" b="1" i="1" dirty="0">
                <a:latin typeface="Arial" panose="020B0604020202020204" pitchFamily="34" charset="0"/>
                <a:ea typeface="PragmaticaC"/>
              </a:rPr>
              <a:t>Средний уровень</a:t>
            </a:r>
            <a:r>
              <a:rPr lang="ru-RU" altLang="ru-RU" sz="2400" dirty="0">
                <a:latin typeface="Arial" panose="020B0604020202020204" pitchFamily="34" charset="0"/>
                <a:ea typeface="PragmaticaC"/>
              </a:rPr>
              <a:t> понимания текстов характерен для читателей, еще не полностью освоивших основы чтения</a:t>
            </a:r>
            <a:endParaRPr lang="ru-RU" altLang="ru-RU" sz="2400" dirty="0">
              <a:latin typeface="Arial" panose="020B0604020202020204" pitchFamily="34" charset="0"/>
              <a:ea typeface="PragmaticaC"/>
            </a:endParaRPr>
          </a:p>
          <a:p>
            <a:pPr>
              <a:buNone/>
            </a:pPr>
            <a:endParaRPr lang="ru-RU" altLang="ru-RU" sz="2400" dirty="0">
              <a:latin typeface="Arial" panose="020B0604020202020204" pitchFamily="34" charset="0"/>
              <a:ea typeface="PragmaticaC"/>
            </a:endParaRPr>
          </a:p>
          <a:p>
            <a:pPr>
              <a:buNone/>
            </a:pPr>
            <a:r>
              <a:rPr lang="ru-RU" altLang="ru-RU" sz="2400" b="1" i="1" dirty="0">
                <a:latin typeface="Arial" panose="020B0604020202020204" pitchFamily="34" charset="0"/>
                <a:ea typeface="PragmaticaC"/>
              </a:rPr>
              <a:t>Низкий уровень</a:t>
            </a:r>
            <a:r>
              <a:rPr lang="ru-RU" altLang="ru-RU" sz="2400" dirty="0">
                <a:latin typeface="Arial" panose="020B0604020202020204" pitchFamily="34" charset="0"/>
                <a:ea typeface="PragmaticaC"/>
              </a:rPr>
              <a:t> понимания текстов делает невозможным принятие учащимися помощи педагога в использовании письменных форм сообщения о человеческих чувствах, мыслях и знаниях для самообразования</a:t>
            </a:r>
            <a:endParaRPr lang="ru-RU" altLang="ru-RU" sz="2400" dirty="0">
              <a:latin typeface="Arial" panose="020B0604020202020204" pitchFamily="34" charset="0"/>
              <a:ea typeface="Pragmatica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0" tIns="0" rIns="0" bIns="0" anchor="ctr" anchorCtr="0"/>
          <a:p>
            <a:pPr>
              <a:buNone/>
            </a:pPr>
            <a:r>
              <a:rPr lang="ru-RU" altLang="x-none" sz="3200" b="1" dirty="0"/>
              <a:t>Приёмы для формирования читательской грамотности</a:t>
            </a:r>
            <a:r>
              <a:rPr lang="ru-RU" altLang="x-none" b="1" dirty="0"/>
              <a:t>:</a:t>
            </a:r>
            <a:endParaRPr lang="ru-RU" altLang="x-none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vert="horz" wrap="square" lIns="0" tIns="28448" rIns="0" bIns="0" numCol="1" anchor="t" anchorCtr="0" compatLnSpc="1"/>
          <a:lstStyle/>
          <a:p>
            <a:pPr marL="342900" marR="0" lvl="0" indent="-34290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-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 Приём» Чтение по частям»;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-Приём « Реклама книг»;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  <a:p>
            <a:pPr marL="342900" marR="0" lvl="0" indent="-34290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-Приём « Создание диафильма»;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  <a:p>
            <a:pPr marL="457200" marR="0" lvl="0" indent="-45720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Приём драматизации»;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  <a:p>
            <a:pPr marL="457200" marR="0" lvl="0" indent="-45720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Приём « Крестики-Нолики»;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  <a:p>
            <a:pPr marL="0" marR="0" lvl="0" indent="0" algn="l" defTabSz="457200" rtl="0" eaLnBrk="0" fontAlgn="base" latinLnBrk="0" hangingPunct="0">
              <a:lnSpc>
                <a:spcPct val="93000"/>
              </a:lnSpc>
              <a:spcBef>
                <a:spcPts val="1425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DejaVu Sans" charset="0"/>
                <a:cs typeface="+mn-cs"/>
              </a:rPr>
              <a:t>-Приём « Ромашка вопросов».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DejaVu Sans" charset="0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0" tIns="0" rIns="0" bIns="0" anchor="ctr" anchorCtr="0"/>
          <a:p>
            <a:r>
              <a:rPr lang="ru-RU" altLang="x-none" sz="3200" b="1" dirty="0">
                <a:solidFill>
                  <a:srgbClr val="191966"/>
                </a:solidFill>
              </a:rPr>
              <a:t>Приёмы формирования читательской грамотности</a:t>
            </a:r>
            <a:endParaRPr lang="ru-RU" altLang="x-none" sz="3200" b="1" dirty="0">
              <a:solidFill>
                <a:srgbClr val="191966"/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323850" y="1125538"/>
            <a:ext cx="8820150" cy="5472112"/>
          </a:xfrm>
          <a:ln/>
        </p:spPr>
        <p:txBody>
          <a:bodyPr vert="horz" wrap="square" lIns="0" tIns="28448" rIns="0" bIns="0" anchor="t" anchorCtr="0"/>
          <a:p>
            <a:pPr>
              <a:buNone/>
            </a:pPr>
            <a:r>
              <a:rPr lang="ru-RU" altLang="ru-RU" sz="2800" b="1" dirty="0"/>
              <a:t>           </a:t>
            </a:r>
            <a:endParaRPr lang="ru-RU" altLang="ru-RU" sz="2800" b="1" dirty="0"/>
          </a:p>
          <a:p>
            <a:pPr>
              <a:buNone/>
            </a:pPr>
            <a:r>
              <a:rPr lang="ru-RU" altLang="ru-RU" sz="2800" b="1" dirty="0"/>
              <a:t>                </a:t>
            </a:r>
            <a:r>
              <a:rPr lang="ru-RU" altLang="ru-RU" sz="2400" b="1" u="sng" dirty="0"/>
              <a:t>Приём  «Ромашка вопросов»</a:t>
            </a:r>
            <a:endParaRPr lang="ru-RU" altLang="ru-RU" sz="2400" b="1" u="sng" dirty="0"/>
          </a:p>
          <a:p>
            <a:pPr>
              <a:buNone/>
            </a:pPr>
            <a:r>
              <a:rPr lang="ru-RU" altLang="ru-RU" sz="2400" b="1" dirty="0"/>
              <a:t>1 лепесток-простые вопросы</a:t>
            </a:r>
            <a:endParaRPr lang="ru-RU" altLang="ru-RU" sz="2400" b="1" dirty="0"/>
          </a:p>
          <a:p>
            <a:pPr>
              <a:buNone/>
            </a:pPr>
            <a:r>
              <a:rPr lang="ru-RU" altLang="ru-RU" sz="2400" b="1" dirty="0"/>
              <a:t>2 лепесток-объясняющие вопросы( Почему?)</a:t>
            </a:r>
            <a:endParaRPr lang="ru-RU" altLang="ru-RU" sz="2400" b="1" dirty="0"/>
          </a:p>
          <a:p>
            <a:pPr>
              <a:buNone/>
            </a:pPr>
            <a:r>
              <a:rPr lang="ru-RU" altLang="ru-RU" sz="2400" b="1" dirty="0"/>
              <a:t>3 лепесток- уточняющие вопросы ( Верно ли..)</a:t>
            </a:r>
            <a:endParaRPr lang="ru-RU" altLang="ru-RU" sz="2400" b="1" dirty="0"/>
          </a:p>
          <a:p>
            <a:pPr>
              <a:buNone/>
            </a:pPr>
            <a:r>
              <a:rPr lang="ru-RU" altLang="ru-RU" sz="2400" b="1" dirty="0"/>
              <a:t>4 лепесток- оценочные вопросы (Почему, это хорошо?)</a:t>
            </a:r>
            <a:endParaRPr lang="ru-RU" altLang="ru-RU" sz="2400" b="1" dirty="0"/>
          </a:p>
          <a:p>
            <a:pPr>
              <a:buNone/>
            </a:pPr>
            <a:r>
              <a:rPr lang="ru-RU" altLang="ru-RU" sz="2400" b="1" dirty="0"/>
              <a:t>5 лепесток- практические вопросы</a:t>
            </a:r>
            <a:endParaRPr lang="ru-RU" altLang="ru-RU" sz="2400" b="1" dirty="0"/>
          </a:p>
          <a:p>
            <a:pPr>
              <a:buNone/>
            </a:pPr>
            <a:r>
              <a:rPr lang="ru-RU" altLang="ru-RU" sz="2400" b="1" dirty="0"/>
              <a:t>6. Лепесток - творческие  вопросы  (Что изменилось, если бы..)</a:t>
            </a:r>
            <a:endParaRPr lang="ru-RU" altLang="ru-RU" sz="2400" b="1" dirty="0"/>
          </a:p>
          <a:p>
            <a:pPr>
              <a:buNone/>
            </a:pPr>
            <a:endParaRPr lang="ru-RU" altLang="ru-RU" sz="2800" b="1" dirty="0"/>
          </a:p>
          <a:p>
            <a:pPr>
              <a:buNone/>
            </a:pPr>
            <a:endParaRPr lang="ru-RU" alt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1"/>
          <p:cNvSpPr/>
          <p:nvPr/>
        </p:nvSpPr>
        <p:spPr>
          <a:xfrm>
            <a:off x="179388" y="296863"/>
            <a:ext cx="8675687" cy="503237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ctr" anchorCtr="0"/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br>
              <a:rPr lang="en-US" altLang="ru-RU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ru-RU" altLang="ru-RU" sz="4400" b="1" u="sng" dirty="0">
              <a:solidFill>
                <a:srgbClr val="000066"/>
              </a:solidFill>
              <a:latin typeface="Cassandra" pitchFamily="66" charset="0"/>
            </a:endParaRPr>
          </a:p>
        </p:txBody>
      </p:sp>
      <p:sp>
        <p:nvSpPr>
          <p:cNvPr id="9219" name="Rectangle 2"/>
          <p:cNvSpPr/>
          <p:nvPr/>
        </p:nvSpPr>
        <p:spPr>
          <a:xfrm>
            <a:off x="827088" y="1268413"/>
            <a:ext cx="7920037" cy="4429125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marL="215900" indent="-215900" defTabSz="457200" eaLnBrk="1">
              <a:spcBef>
                <a:spcPts val="7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ru-RU" sz="2800" dirty="0">
              <a:solidFill>
                <a:srgbClr val="4A452A"/>
              </a:solidFill>
              <a:latin typeface="Calibri" panose="020F0502020204030204" charset="0"/>
            </a:endParaRPr>
          </a:p>
        </p:txBody>
      </p:sp>
      <p:pic>
        <p:nvPicPr>
          <p:cNvPr id="9220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38988" y="5651500"/>
            <a:ext cx="1724025" cy="1266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Прямоугольник 1"/>
          <p:cNvSpPr/>
          <p:nvPr/>
        </p:nvSpPr>
        <p:spPr>
          <a:xfrm>
            <a:off x="395288" y="692150"/>
            <a:ext cx="8467725" cy="3251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altLang="ru-RU" sz="3200" b="1" dirty="0">
                <a:solidFill>
                  <a:srgbClr val="191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200" b="1" dirty="0">
              <a:solidFill>
                <a:srgbClr val="1919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altLang="ru-RU" sz="3600" b="1" dirty="0">
                <a:solidFill>
                  <a:srgbClr val="1919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Составление краткой записи задачи"</a:t>
            </a:r>
            <a:endParaRPr lang="ru-RU" altLang="ru-RU" sz="3600" dirty="0">
              <a:solidFill>
                <a:srgbClr val="191966"/>
              </a:solidFill>
              <a:latin typeface="Calibri" panose="020F050202020403020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altLang="ru-RU" sz="3200" dirty="0">
                <a:solidFill>
                  <a:srgbClr val="2121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умение целенаправленно читать учебный текст, задавать проблемные вопросы, и вести обсуждение в группах.</a:t>
            </a:r>
            <a:endParaRPr lang="ru-RU" altLang="ru-RU" sz="3200" dirty="0">
              <a:latin typeface="Calibri" panose="020F0502020204030204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1"/>
          <p:cNvSpPr/>
          <p:nvPr/>
        </p:nvSpPr>
        <p:spPr>
          <a:xfrm>
            <a:off x="936625" y="296863"/>
            <a:ext cx="7920038" cy="900112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 anchor="ctr" anchorCtr="0"/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600" b="1" i="1" dirty="0">
                <a:solidFill>
                  <a:srgbClr val="000066"/>
                </a:solidFill>
                <a:latin typeface="Cassandra" pitchFamily="66" charset="0"/>
              </a:rPr>
              <a:t>«Письмо по кругу»</a:t>
            </a:r>
            <a:endParaRPr lang="ru-RU" altLang="ru-RU" sz="3600" b="1" i="1" dirty="0">
              <a:solidFill>
                <a:srgbClr val="000066"/>
              </a:solidFill>
              <a:latin typeface="Cassandra" pitchFamily="66" charset="0"/>
            </a:endParaRPr>
          </a:p>
        </p:txBody>
      </p:sp>
      <p:sp>
        <p:nvSpPr>
          <p:cNvPr id="11267" name="Rectangle 2"/>
          <p:cNvSpPr/>
          <p:nvPr/>
        </p:nvSpPr>
        <p:spPr>
          <a:xfrm>
            <a:off x="71438" y="1196975"/>
            <a:ext cx="8855075" cy="4427538"/>
          </a:xfrm>
          <a:prstGeom prst="rect">
            <a:avLst/>
          </a:prstGeom>
          <a:noFill/>
          <a:ln w="9525">
            <a:noFill/>
          </a:ln>
        </p:spPr>
        <p:txBody>
          <a:bodyPr lIns="90000" tIns="45000" rIns="90000" bIns="45000"/>
          <a:p>
            <a:pPr marL="341630" indent="-341630" defTabSz="457200" eaLnBrk="1">
              <a:spcBef>
                <a:spcPts val="700"/>
              </a:spcBef>
              <a:buClr>
                <a:srgbClr val="000066"/>
              </a:buClr>
              <a:buSzPct val="100000"/>
              <a:buFont typeface="Wingdings 2" panose="05020102010507070707" pitchFamily="18" charset="2"/>
              <a:buChar char="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2800" dirty="0">
                <a:solidFill>
                  <a:srgbClr val="000066"/>
                </a:solidFill>
                <a:latin typeface="Calibri" panose="020F0502020204030204" charset="0"/>
              </a:rPr>
              <a:t>Класс делится на группы от трех до восьми человек. У каждого ученика должен быть лист бумаги. Предлагается детям записать одно-два предложения по определенной теме. Затем листы передаются по часовой стрелке. Каждый должен прочитать написанное и продолжить записи. Так продолжается, пока лист не вернется к первому автору. Затем слово предоставляется одному ученику, который вслух читает записи. Остальные дополняют, если не прозвучало то, что они считают важным.</a:t>
            </a:r>
            <a:endParaRPr lang="ru-RU" altLang="ru-RU" sz="2800" dirty="0">
              <a:solidFill>
                <a:srgbClr val="000066"/>
              </a:solidFill>
              <a:latin typeface="Calibri" panose="020F0502020204030204" charset="0"/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967538" y="5121275"/>
            <a:ext cx="2157412" cy="1584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1"/>
          <p:cNvSpPr/>
          <p:nvPr/>
        </p:nvSpPr>
        <p:spPr>
          <a:xfrm>
            <a:off x="395288" y="647700"/>
            <a:ext cx="8510587" cy="443547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 anchor="ctr" anchorCtr="0">
            <a:spAutoFit/>
          </a:bodyPr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48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alt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48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600" b="1" dirty="0">
                <a:solidFill>
                  <a:srgbClr val="00006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«Перепутанные логические цепочки»</a:t>
            </a:r>
            <a:endParaRPr lang="en-US" altLang="ru-RU" sz="4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defTabSz="457200" eaLnBrk="1"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04875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altLang="ru-RU" sz="3200" b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ru-RU" altLang="ru-RU" sz="3200" b="1" dirty="0">
                <a:solidFill>
                  <a:srgbClr val="00006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</a:t>
            </a:r>
            <a:r>
              <a:rPr lang="ru-RU" altLang="ru-RU" sz="3200" dirty="0">
                <a:solidFill>
                  <a:srgbClr val="000066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На доске   написаны верные и    неправильные цитаты, ученики должны прочитать и поставить знак “+” там, где они считают, что высказывание правильное и знак “-” там,  где по их мнению оно неверно.</a:t>
            </a:r>
            <a:endParaRPr lang="ru-RU" altLang="ru-RU" sz="3200" dirty="0">
              <a:solidFill>
                <a:srgbClr val="000066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29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65925" y="5254625"/>
            <a:ext cx="2139950" cy="1603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"/>
        <a:cs typeface="DejaVu Sans"/>
      </a:majorFont>
      <a:minorFont>
        <a:latin typeface="Arial"/>
        <a:ea typeface="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defRPr kumimoji="0" lang="en-GB" altLang="ru-RU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  <a:cs typeface="DejaVu Sans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3059</Words>
  <Application>WPS Presentation</Application>
  <PresentationFormat>Экран (4:3)</PresentationFormat>
  <Paragraphs>77</Paragraphs>
  <Slides>13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SimSun</vt:lpstr>
      <vt:lpstr>Wingdings</vt:lpstr>
      <vt:lpstr>DejaVu Sans</vt:lpstr>
      <vt:lpstr>Calibri</vt:lpstr>
      <vt:lpstr>Times New Roman</vt:lpstr>
      <vt:lpstr>PragmaticaC</vt:lpstr>
      <vt:lpstr>ModsFont</vt:lpstr>
      <vt:lpstr>Cassandra</vt:lpstr>
      <vt:lpstr>Wingdings 2</vt:lpstr>
      <vt:lpstr>Microsoft YaHei</vt:lpstr>
      <vt:lpstr>Arial Unicode MS</vt:lpstr>
      <vt:lpstr>Тема Office</vt:lpstr>
      <vt:lpstr>1_Тема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Оксана</cp:lastModifiedBy>
  <cp:revision>157</cp:revision>
  <dcterms:created xsi:type="dcterms:W3CDTF">2011-07-06T07:21:00Z</dcterms:created>
  <dcterms:modified xsi:type="dcterms:W3CDTF">2024-01-08T09:56:38Z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E816BF506982486C8986591B072D052F_12</vt:lpwstr>
  </property>
  <property fmtid="{D5CDD505-2E9C-101B-9397-08002B2CF9AE}" pid="3" name="KSOProductBuildVer">
    <vt:lpwstr>1049-12.2.0.13359</vt:lpwstr>
  </property>
</Properties>
</file>