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8" r:id="rId2"/>
    <p:sldId id="266" r:id="rId3"/>
    <p:sldId id="265" r:id="rId4"/>
    <p:sldId id="288" r:id="rId5"/>
    <p:sldId id="274" r:id="rId6"/>
    <p:sldId id="275" r:id="rId7"/>
    <p:sldId id="276" r:id="rId8"/>
    <p:sldId id="277" r:id="rId9"/>
    <p:sldId id="287" r:id="rId10"/>
    <p:sldId id="278" r:id="rId11"/>
    <p:sldId id="279" r:id="rId12"/>
    <p:sldId id="286" r:id="rId13"/>
  </p:sldIdLst>
  <p:sldSz cx="9144000" cy="6858000" type="screen4x3"/>
  <p:notesSz cx="6815138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146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0335" y="0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DF9DD-8FAF-40F5-90C6-3E94EAF2C7CA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3925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514" y="4722694"/>
            <a:ext cx="545211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0335" y="9443662"/>
            <a:ext cx="2953226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2FD1E6-BCAF-4C85-98CE-8131AD9A55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961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DD05-7731-42E7-9CA2-B85E5D1399E5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135F-DB6D-44FC-B7F9-483F8A05C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DD05-7731-42E7-9CA2-B85E5D1399E5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135F-DB6D-44FC-B7F9-483F8A05C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DD05-7731-42E7-9CA2-B85E5D1399E5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135F-DB6D-44FC-B7F9-483F8A05C41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DD05-7731-42E7-9CA2-B85E5D1399E5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135F-DB6D-44FC-B7F9-483F8A05C4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DD05-7731-42E7-9CA2-B85E5D1399E5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135F-DB6D-44FC-B7F9-483F8A05C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DD05-7731-42E7-9CA2-B85E5D1399E5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135F-DB6D-44FC-B7F9-483F8A05C4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DD05-7731-42E7-9CA2-B85E5D1399E5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135F-DB6D-44FC-B7F9-483F8A05C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DD05-7731-42E7-9CA2-B85E5D1399E5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135F-DB6D-44FC-B7F9-483F8A05C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DD05-7731-42E7-9CA2-B85E5D1399E5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135F-DB6D-44FC-B7F9-483F8A05C4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DD05-7731-42E7-9CA2-B85E5D1399E5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135F-DB6D-44FC-B7F9-483F8A05C4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9DD05-7731-42E7-9CA2-B85E5D1399E5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E1135F-DB6D-44FC-B7F9-483F8A05C4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6E9DD05-7731-42E7-9CA2-B85E5D1399E5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BE1135F-DB6D-44FC-B7F9-483F8A05C4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ook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70" y="1571612"/>
            <a:ext cx="3143250" cy="421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85720" y="1571612"/>
            <a:ext cx="5068023" cy="4214842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50" dirty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Ответьте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50" dirty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на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50" dirty="0">
                <a:ln w="11430"/>
                <a:solidFill>
                  <a:srgbClr val="CC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вопросы</a:t>
            </a:r>
            <a:endParaRPr lang="ru-RU" sz="9600" b="1" spc="50" dirty="0">
              <a:ln w="11430"/>
              <a:solidFill>
                <a:srgbClr val="CC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0"/>
            <a:ext cx="8030980" cy="156966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Блок контроля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08623" y="2996952"/>
            <a:ext cx="1143008" cy="264687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1430"/>
                <a:solidFill>
                  <a:srgbClr val="CC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?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429375" y="6286500"/>
            <a:ext cx="2133600" cy="365125"/>
          </a:xfrm>
        </p:spPr>
        <p:txBody>
          <a:bodyPr/>
          <a:lstStyle/>
          <a:p>
            <a:pPr>
              <a:defRPr/>
            </a:pPr>
            <a:fld id="{5CB15569-241C-451D-90DA-75B5733B1CB7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44743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TextBox 7"/>
              <p:cNvSpPr txBox="1"/>
              <p:nvPr/>
            </p:nvSpPr>
            <p:spPr>
              <a:xfrm>
                <a:off x="2123728" y="1717853"/>
                <a:ext cx="2880320" cy="10671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400" dirty="0" smtClean="0"/>
                  <a:t>с = 400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0" i="1" smtClean="0">
                            <a:latin typeface="Cambria Math"/>
                          </a:rPr>
                          <m:t>Дж</m:t>
                        </m:r>
                      </m:num>
                      <m:den>
                        <m:r>
                          <a:rPr lang="ru-RU" sz="4400" b="0" i="1" smtClean="0">
                            <a:latin typeface="Cambria Math"/>
                          </a:rPr>
                          <m:t>кг</m:t>
                        </m:r>
                        <m:r>
                          <a:rPr lang="ru-RU" sz="4400" b="0" i="1" smtClean="0">
                            <a:latin typeface="Cambria Math"/>
                            <a:ea typeface="Cambria Math"/>
                          </a:rPr>
                          <m:t>°С</m:t>
                        </m:r>
                      </m:den>
                    </m:f>
                  </m:oMath>
                </a14:m>
                <a:endParaRPr lang="ru-RU" sz="44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1717853"/>
                <a:ext cx="2880320" cy="1067152"/>
              </a:xfrm>
              <a:prstGeom prst="rect">
                <a:avLst/>
              </a:prstGeom>
              <a:blipFill rotWithShape="1">
                <a:blip r:embed="rId2"/>
                <a:stretch>
                  <a:fillRect l="-8457" b="-137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342078" y="3284984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(для нагревания 1 кг меди на 1 </a:t>
            </a:r>
            <a:r>
              <a:rPr lang="en-US" sz="3600" dirty="0" smtClean="0"/>
              <a:t>º</a:t>
            </a:r>
            <a:r>
              <a:rPr lang="ru-RU" sz="3600" dirty="0" smtClean="0"/>
              <a:t>С необходимо</a:t>
            </a:r>
          </a:p>
          <a:p>
            <a:pPr algn="ctr"/>
            <a:r>
              <a:rPr lang="ru-RU" sz="3600" dirty="0"/>
              <a:t>с</a:t>
            </a:r>
            <a:r>
              <a:rPr lang="ru-RU" sz="3600" dirty="0" smtClean="0"/>
              <a:t>ообщить телу 400 Дж энергии)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25393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633462"/>
            <a:ext cx="89595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Q = cm (t</a:t>
            </a:r>
            <a:r>
              <a:rPr lang="en-US" sz="5400" baseline="-25000" dirty="0"/>
              <a:t>2</a:t>
            </a:r>
            <a:r>
              <a:rPr lang="en-US" sz="5400" dirty="0" smtClean="0"/>
              <a:t> – t</a:t>
            </a:r>
            <a:r>
              <a:rPr lang="en-US" sz="5400" baseline="-25000" dirty="0"/>
              <a:t>1</a:t>
            </a:r>
            <a:r>
              <a:rPr lang="en-US" sz="5400" dirty="0" smtClean="0"/>
              <a:t>)</a:t>
            </a:r>
            <a:r>
              <a:rPr lang="ru-RU" sz="4800" dirty="0" smtClean="0"/>
              <a:t>   или  </a:t>
            </a:r>
            <a:r>
              <a:rPr lang="en-US" sz="4800" dirty="0" smtClean="0"/>
              <a:t>Q = cm ∆t   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86952" y="2613976"/>
            <a:ext cx="17283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/>
              <a:t>к</a:t>
            </a:r>
            <a:r>
              <a:rPr lang="ru-RU" sz="2400" dirty="0" smtClean="0"/>
              <a:t>оличество</a:t>
            </a:r>
          </a:p>
          <a:p>
            <a:pPr algn="ctr"/>
            <a:r>
              <a:rPr lang="ru-RU" sz="2400" dirty="0"/>
              <a:t>т</a:t>
            </a:r>
            <a:r>
              <a:rPr lang="ru-RU" sz="2400" dirty="0" smtClean="0"/>
              <a:t>еплоты,</a:t>
            </a:r>
          </a:p>
          <a:p>
            <a:pPr algn="ctr"/>
            <a:r>
              <a:rPr lang="ru-RU" sz="2400" dirty="0" smtClean="0"/>
              <a:t> Дж</a:t>
            </a:r>
            <a:endParaRPr lang="ru-RU" sz="2400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7" name="TextBox 6"/>
              <p:cNvSpPr txBox="1"/>
              <p:nvPr/>
            </p:nvSpPr>
            <p:spPr>
              <a:xfrm>
                <a:off x="1115616" y="5133385"/>
                <a:ext cx="2215671" cy="13860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2400" dirty="0" smtClean="0"/>
                  <a:t>удельная</a:t>
                </a:r>
              </a:p>
              <a:p>
                <a:pPr algn="ctr"/>
                <a:r>
                  <a:rPr lang="ru-RU" sz="2400" dirty="0"/>
                  <a:t>т</a:t>
                </a:r>
                <a:r>
                  <a:rPr lang="ru-RU" sz="2400" dirty="0" smtClean="0"/>
                  <a:t>еплоемкость,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/>
                            </a:rPr>
                            <m:t>Дж</m:t>
                          </m:r>
                        </m:num>
                        <m:den>
                          <m:r>
                            <a:rPr lang="ru-RU" sz="2400" b="0" i="1" smtClean="0">
                              <a:latin typeface="Cambria Math"/>
                            </a:rPr>
                            <m:t>кг</m:t>
                          </m:r>
                          <m:r>
                            <a:rPr lang="ru-RU" sz="2400" b="0" i="1" smtClean="0">
                              <a:latin typeface="Cambria Math"/>
                              <a:ea typeface="Cambria Math"/>
                            </a:rPr>
                            <m:t>°С</m:t>
                          </m:r>
                        </m:den>
                      </m:f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5133385"/>
                <a:ext cx="2215671" cy="1386020"/>
              </a:xfrm>
              <a:prstGeom prst="rect">
                <a:avLst/>
              </a:prstGeom>
              <a:blipFill rotWithShape="1">
                <a:blip r:embed="rId2"/>
                <a:stretch>
                  <a:fillRect l="-3857" t="-3524" r="-38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2843808" y="3027426"/>
            <a:ext cx="11961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/>
              <a:t>м</a:t>
            </a:r>
            <a:r>
              <a:rPr lang="ru-RU" sz="2400" dirty="0" smtClean="0"/>
              <a:t>асса </a:t>
            </a:r>
          </a:p>
          <a:p>
            <a:pPr algn="ctr"/>
            <a:r>
              <a:rPr lang="ru-RU" sz="2400" dirty="0"/>
              <a:t>т</a:t>
            </a:r>
            <a:r>
              <a:rPr lang="ru-RU" sz="2400" dirty="0" smtClean="0"/>
              <a:t>ела, кг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643148" y="4847579"/>
            <a:ext cx="19271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конечная</a:t>
            </a:r>
          </a:p>
          <a:p>
            <a:pPr algn="ctr"/>
            <a:r>
              <a:rPr lang="ru-RU" sz="2400" dirty="0"/>
              <a:t>т</a:t>
            </a:r>
            <a:r>
              <a:rPr lang="ru-RU" sz="2400" dirty="0" smtClean="0"/>
              <a:t>емпература</a:t>
            </a:r>
          </a:p>
          <a:p>
            <a:pPr algn="ctr"/>
            <a:r>
              <a:rPr lang="ru-RU" sz="2400" dirty="0"/>
              <a:t>т</a:t>
            </a:r>
            <a:r>
              <a:rPr lang="ru-RU" sz="2400" dirty="0" smtClean="0"/>
              <a:t>ела, </a:t>
            </a:r>
            <a:r>
              <a:rPr lang="en-US" sz="2400" dirty="0" smtClean="0"/>
              <a:t>º</a:t>
            </a:r>
            <a:r>
              <a:rPr lang="ru-RU" sz="2400" dirty="0" smtClean="0"/>
              <a:t>С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109256" y="2752475"/>
            <a:ext cx="19271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начальная</a:t>
            </a:r>
          </a:p>
          <a:p>
            <a:pPr algn="ctr"/>
            <a:r>
              <a:rPr lang="ru-RU" sz="2400" dirty="0"/>
              <a:t>т</a:t>
            </a:r>
            <a:r>
              <a:rPr lang="ru-RU" sz="2400" dirty="0" smtClean="0"/>
              <a:t>емпература</a:t>
            </a:r>
          </a:p>
          <a:p>
            <a:pPr algn="ctr"/>
            <a:r>
              <a:rPr lang="ru-RU" sz="2400" dirty="0"/>
              <a:t>т</a:t>
            </a:r>
            <a:r>
              <a:rPr lang="ru-RU" sz="2400" dirty="0" smtClean="0"/>
              <a:t>ела, </a:t>
            </a:r>
            <a:r>
              <a:rPr lang="en-US" sz="2400" dirty="0" smtClean="0"/>
              <a:t>º</a:t>
            </a:r>
            <a:r>
              <a:rPr lang="ru-RU" sz="2400" dirty="0" smtClean="0"/>
              <a:t>С</a:t>
            </a:r>
            <a:endParaRPr lang="ru-RU" sz="24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827584" y="1412776"/>
            <a:ext cx="0" cy="1201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815310" y="1556792"/>
            <a:ext cx="92394" cy="357659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223451" y="1412776"/>
            <a:ext cx="980397" cy="16146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203848" y="1412776"/>
            <a:ext cx="2254264" cy="35283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330980" y="1412776"/>
            <a:ext cx="2545276" cy="14401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5766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Рефлексия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3849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Продолжите фразу:</a:t>
            </a:r>
          </a:p>
          <a:p>
            <a:r>
              <a:rPr lang="ru-RU" sz="3600" dirty="0" smtClean="0"/>
              <a:t>Сегодня на уроке я узнал …</a:t>
            </a:r>
          </a:p>
          <a:p>
            <a:r>
              <a:rPr lang="ru-RU" sz="3600" dirty="0" smtClean="0"/>
              <a:t>Теперь я могу …</a:t>
            </a:r>
          </a:p>
          <a:p>
            <a:r>
              <a:rPr lang="ru-RU" sz="3600" dirty="0" smtClean="0"/>
              <a:t>Было интересно …</a:t>
            </a:r>
          </a:p>
          <a:p>
            <a:r>
              <a:rPr lang="ru-RU" sz="3600" dirty="0" smtClean="0"/>
              <a:t>Знания, полученные сегодня на уроке, пригодятся …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47438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0265" y="904364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 Какую энергию называют внутренней?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83633" y="2996952"/>
            <a:ext cx="82834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3</a:t>
            </a:r>
            <a:r>
              <a:rPr lang="ru-RU" sz="3200" dirty="0" smtClean="0"/>
              <a:t>. Какими способами можно изменить внутреннюю энергию тела?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64993" y="4341154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4</a:t>
            </a:r>
            <a:r>
              <a:rPr lang="ru-RU" sz="3200" dirty="0" smtClean="0"/>
              <a:t>. Что такое теплопередача?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64993" y="1628800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 От чего зависит величина внутренней энергии?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94060" y="5191745"/>
            <a:ext cx="82461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5. Температура тела уменьшилась. Как при этом изменилась его внутренняя энергия?</a:t>
            </a:r>
            <a:endParaRPr lang="ru-RU" sz="3200" dirty="0"/>
          </a:p>
        </p:txBody>
      </p:sp>
      <p:pic>
        <p:nvPicPr>
          <p:cNvPr id="10" name="Рисунок 4" descr="books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688" y="214313"/>
            <a:ext cx="11430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1411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98BF9F-85F4-478A-A251-8221E04FCB45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71525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8676" name="Рисунок 4" descr="books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688" y="214313"/>
            <a:ext cx="1143000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6" descr="ris-3.jpg"/>
          <p:cNvPicPr>
            <a:picLocks noChangeAspect="1"/>
          </p:cNvPicPr>
          <p:nvPr/>
        </p:nvPicPr>
        <p:blipFill>
          <a:blip r:embed="rId3"/>
          <a:srcRect t="46661" r="49962" b="2916"/>
          <a:stretch>
            <a:fillRect/>
          </a:stretch>
        </p:blipFill>
        <p:spPr bwMode="auto">
          <a:xfrm>
            <a:off x="3143250" y="1071563"/>
            <a:ext cx="18573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Рисунок 7" descr="ris-3.jpg"/>
          <p:cNvPicPr>
            <a:picLocks noChangeAspect="1"/>
          </p:cNvPicPr>
          <p:nvPr/>
        </p:nvPicPr>
        <p:blipFill>
          <a:blip r:embed="rId3"/>
          <a:srcRect l="49962" t="13123" b="23331"/>
          <a:stretch>
            <a:fillRect/>
          </a:stretch>
        </p:blipFill>
        <p:spPr bwMode="auto">
          <a:xfrm>
            <a:off x="857250" y="1071563"/>
            <a:ext cx="180340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TextBox 8"/>
          <p:cNvSpPr txBox="1">
            <a:spLocks noChangeArrowheads="1"/>
          </p:cNvSpPr>
          <p:nvPr/>
        </p:nvSpPr>
        <p:spPr bwMode="auto">
          <a:xfrm>
            <a:off x="1214438" y="1428750"/>
            <a:ext cx="3401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1</a:t>
            </a:r>
            <a:endParaRPr lang="ru-RU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8681" name="TextBox 9"/>
          <p:cNvSpPr txBox="1">
            <a:spLocks noChangeArrowheads="1"/>
          </p:cNvSpPr>
          <p:nvPr/>
        </p:nvSpPr>
        <p:spPr bwMode="auto">
          <a:xfrm>
            <a:off x="3286125" y="1214438"/>
            <a:ext cx="339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Calibri" pitchFamily="34" charset="0"/>
              </a:rPr>
              <a:t>2</a:t>
            </a:r>
          </a:p>
        </p:txBody>
      </p:sp>
      <p:sp>
        <p:nvSpPr>
          <p:cNvPr id="28683" name="TextBox 11"/>
          <p:cNvSpPr txBox="1">
            <a:spLocks noChangeArrowheads="1"/>
          </p:cNvSpPr>
          <p:nvPr/>
        </p:nvSpPr>
        <p:spPr bwMode="auto">
          <a:xfrm>
            <a:off x="265113" y="4714875"/>
            <a:ext cx="88788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Calibri" pitchFamily="34" charset="0"/>
              </a:rPr>
              <a:t>6. Опишите </a:t>
            </a:r>
            <a:r>
              <a:rPr lang="ru-RU" sz="3200" b="1" dirty="0">
                <a:latin typeface="Calibri" pitchFamily="34" charset="0"/>
              </a:rPr>
              <a:t>и объясните наблюдаемые явления.</a:t>
            </a:r>
          </a:p>
          <a:p>
            <a:r>
              <a:rPr lang="ru-RU" sz="3200" b="1" dirty="0">
                <a:latin typeface="Calibri" pitchFamily="34" charset="0"/>
              </a:rPr>
              <a:t>Назовите вид теплопередачи. </a:t>
            </a:r>
          </a:p>
          <a:p>
            <a:r>
              <a:rPr lang="ru-RU" sz="3200" b="1" dirty="0">
                <a:latin typeface="Calibri" pitchFamily="34" charset="0"/>
              </a:rPr>
              <a:t>Как осуществляется перенос энергии?</a:t>
            </a:r>
          </a:p>
        </p:txBody>
      </p:sp>
      <p:pic>
        <p:nvPicPr>
          <p:cNvPr id="28684" name="Picture 2" descr="F:\ФИЗИКА\КАРТИНКИ и ТАБЛИЦЫ\ТЕРМОДИНАМИКА И МОЛЕКУЛЯРНАЯ ФИЗИКА\ris-4.jpg"/>
          <p:cNvPicPr>
            <a:picLocks noChangeAspect="1" noChangeArrowheads="1"/>
          </p:cNvPicPr>
          <p:nvPr/>
        </p:nvPicPr>
        <p:blipFill>
          <a:blip r:embed="rId4"/>
          <a:srcRect r="62952" b="35126"/>
          <a:stretch>
            <a:fillRect/>
          </a:stretch>
        </p:blipFill>
        <p:spPr bwMode="auto">
          <a:xfrm>
            <a:off x="5643570" y="1071546"/>
            <a:ext cx="1785938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6" name="Picture 4" descr="C:\Users\USER\Searches\Pictures\т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3071810"/>
            <a:ext cx="181927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7" name="TextBox 15"/>
          <p:cNvSpPr txBox="1">
            <a:spLocks noChangeArrowheads="1"/>
          </p:cNvSpPr>
          <p:nvPr/>
        </p:nvSpPr>
        <p:spPr bwMode="auto">
          <a:xfrm>
            <a:off x="5572132" y="1142984"/>
            <a:ext cx="3401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3</a:t>
            </a:r>
            <a:endParaRPr lang="ru-RU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8689" name="TextBox 18"/>
          <p:cNvSpPr txBox="1">
            <a:spLocks noChangeArrowheads="1"/>
          </p:cNvSpPr>
          <p:nvPr/>
        </p:nvSpPr>
        <p:spPr bwMode="auto">
          <a:xfrm>
            <a:off x="4429124" y="3929066"/>
            <a:ext cx="3401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</a:rPr>
              <a:t>4</a:t>
            </a:r>
            <a:endParaRPr lang="ru-RU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2831628"/>
          </a:xfrm>
        </p:spPr>
        <p:txBody>
          <a:bodyPr>
            <a:prstTxWarp prst="textChevronInverted">
              <a:avLst/>
            </a:prstTxWarp>
            <a:no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extrusionH="57150" prstMaterial="softEdge">
              <a:bevelT w="29210" h="16510" prst="cross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6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Количество теплоты.</a:t>
            </a:r>
            <a:br>
              <a:rPr lang="ru-RU" sz="6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sz="60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Удельная теплоемкость.</a:t>
            </a:r>
            <a:endParaRPr lang="ru-RU" sz="60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66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37112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30R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343400"/>
            <a:ext cx="13716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6416" y="1270001"/>
            <a:ext cx="81803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u="sng" dirty="0" smtClean="0">
                <a:solidFill>
                  <a:srgbClr val="FF0000"/>
                </a:solidFill>
              </a:rPr>
              <a:t>Количество теплоты</a:t>
            </a:r>
            <a:r>
              <a:rPr lang="ru-RU" sz="4400" u="sng" dirty="0" smtClean="0"/>
              <a:t> </a:t>
            </a:r>
            <a:r>
              <a:rPr lang="ru-RU" sz="4400" dirty="0" smtClean="0"/>
              <a:t>– энергия, которую тело теряет или получает при теплопередаче.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823641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221432"/>
            <a:ext cx="79175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Q</a:t>
            </a:r>
            <a:r>
              <a:rPr lang="ru-RU" sz="4400" b="1" dirty="0" smtClean="0"/>
              <a:t>  (1 Дж) – количество теплоты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2064662"/>
            <a:ext cx="26709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/>
              <a:t>з</a:t>
            </a:r>
            <a:r>
              <a:rPr lang="ru-RU" sz="4000" dirty="0" smtClean="0"/>
              <a:t>ависит от: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3809519"/>
            <a:ext cx="16979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массы </a:t>
            </a:r>
          </a:p>
          <a:p>
            <a:pPr algn="ctr"/>
            <a:r>
              <a:rPr lang="ru-RU" sz="3200" dirty="0"/>
              <a:t>т</a:t>
            </a:r>
            <a:r>
              <a:rPr lang="ru-RU" sz="3200" dirty="0" smtClean="0"/>
              <a:t>ела (</a:t>
            </a:r>
            <a:r>
              <a:rPr lang="en-US" sz="3200" dirty="0" smtClean="0"/>
              <a:t>m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593343" y="4653136"/>
            <a:ext cx="265489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изменения </a:t>
            </a:r>
          </a:p>
          <a:p>
            <a:pPr algn="ctr"/>
            <a:r>
              <a:rPr lang="ru-RU" sz="3200" dirty="0"/>
              <a:t>т</a:t>
            </a:r>
            <a:r>
              <a:rPr lang="ru-RU" sz="3200" dirty="0" smtClean="0"/>
              <a:t>емпературы </a:t>
            </a:r>
          </a:p>
          <a:p>
            <a:pPr algn="ctr"/>
            <a:r>
              <a:rPr lang="ru-RU" sz="3200" dirty="0"/>
              <a:t>т</a:t>
            </a:r>
            <a:r>
              <a:rPr lang="ru-RU" sz="3200" dirty="0" smtClean="0"/>
              <a:t>ела (∆</a:t>
            </a:r>
            <a:r>
              <a:rPr lang="en-US" sz="3200" dirty="0" smtClean="0"/>
              <a:t>t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872949" y="3717032"/>
            <a:ext cx="30732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рода вещества,</a:t>
            </a:r>
          </a:p>
          <a:p>
            <a:pPr algn="ctr"/>
            <a:r>
              <a:rPr lang="ru-RU" sz="3200" dirty="0" smtClean="0"/>
              <a:t>из которого</a:t>
            </a:r>
          </a:p>
          <a:p>
            <a:pPr algn="ctr"/>
            <a:r>
              <a:rPr lang="ru-RU" sz="3200" dirty="0"/>
              <a:t>с</a:t>
            </a:r>
            <a:r>
              <a:rPr lang="ru-RU" sz="3200" dirty="0" smtClean="0"/>
              <a:t>остоит тело (с)</a:t>
            </a:r>
            <a:endParaRPr lang="ru-RU" sz="32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475656" y="2924944"/>
            <a:ext cx="180020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067944" y="2924944"/>
            <a:ext cx="0" cy="15769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932040" y="2924944"/>
            <a:ext cx="2477548" cy="78845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51161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1052736"/>
            <a:ext cx="66579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bg1">
                    <a:lumMod val="8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Удельная теплоемкость</a:t>
            </a:r>
            <a:endParaRPr lang="ru-RU" sz="4800" b="1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bg1">
                  <a:lumMod val="8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132856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Величина, показывающая, какое количество теплоты требуется для изменения температуры вещества массой 1 кг на 1 </a:t>
            </a:r>
            <a:r>
              <a:rPr lang="en-US" sz="3600" dirty="0" smtClean="0"/>
              <a:t>º</a:t>
            </a:r>
            <a:r>
              <a:rPr lang="ru-RU" sz="3600" dirty="0" smtClean="0"/>
              <a:t>С.</a:t>
            </a:r>
            <a:endParaRPr lang="ru-RU" sz="3600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107" y="4268640"/>
            <a:ext cx="3648075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03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Удельная теплоемкость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5" y="2060848"/>
            <a:ext cx="3822192" cy="4065632"/>
          </a:xfrm>
        </p:spPr>
        <p:txBody>
          <a:bodyPr/>
          <a:lstStyle/>
          <a:p>
            <a:r>
              <a:rPr lang="ru-RU" dirty="0" smtClean="0"/>
              <a:t>Зависит от рода  вещества и его агрегатного состояния</a:t>
            </a:r>
          </a:p>
          <a:p>
            <a:endParaRPr lang="ru-RU" dirty="0"/>
          </a:p>
          <a:p>
            <a:r>
              <a:rPr lang="ru-RU" dirty="0" smtClean="0"/>
              <a:t>Не характеризует тепловые свойства вещества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2060848"/>
            <a:ext cx="3822192" cy="406563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Удельная теплоемкость вещества в разных агрегатных состояниях – твердом, жидком, газообразном –</a:t>
            </a:r>
            <a:r>
              <a:rPr lang="ru-RU" dirty="0" smtClean="0"/>
              <a:t> </a:t>
            </a:r>
            <a:r>
              <a:rPr lang="ru-RU" sz="3200" b="1" u="sng" dirty="0" smtClean="0"/>
              <a:t>различная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285189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95400"/>
            <a:ext cx="7696200" cy="3157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9530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448</TotalTime>
  <Words>256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Слайд 1</vt:lpstr>
      <vt:lpstr>Слайд 2</vt:lpstr>
      <vt:lpstr> </vt:lpstr>
      <vt:lpstr>Количество теплоты. Удельная теплоемкость.</vt:lpstr>
      <vt:lpstr>Слайд 5</vt:lpstr>
      <vt:lpstr>Слайд 6</vt:lpstr>
      <vt:lpstr>Слайд 7</vt:lpstr>
      <vt:lpstr>Удельная теплоемкость</vt:lpstr>
      <vt:lpstr>Слайд 9</vt:lpstr>
      <vt:lpstr>Слайд 10</vt:lpstr>
      <vt:lpstr>Слайд 11</vt:lpstr>
      <vt:lpstr>Рефлексия </vt:lpstr>
    </vt:vector>
  </TitlesOfParts>
  <Company>МОУ СОШ № 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физика</dc:creator>
  <cp:lastModifiedBy>root</cp:lastModifiedBy>
  <cp:revision>37</cp:revision>
  <dcterms:created xsi:type="dcterms:W3CDTF">2011-01-14T11:05:23Z</dcterms:created>
  <dcterms:modified xsi:type="dcterms:W3CDTF">2022-10-09T14:07:43Z</dcterms:modified>
</cp:coreProperties>
</file>