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338" r:id="rId2"/>
    <p:sldId id="575" r:id="rId3"/>
    <p:sldId id="576" r:id="rId4"/>
    <p:sldId id="577" r:id="rId5"/>
    <p:sldId id="578" r:id="rId6"/>
    <p:sldId id="579" r:id="rId7"/>
    <p:sldId id="580" r:id="rId8"/>
    <p:sldId id="581" r:id="rId9"/>
    <p:sldId id="582" r:id="rId10"/>
    <p:sldId id="583" r:id="rId11"/>
    <p:sldId id="615" r:id="rId12"/>
    <p:sldId id="584" r:id="rId13"/>
    <p:sldId id="616" r:id="rId14"/>
    <p:sldId id="585" r:id="rId15"/>
    <p:sldId id="618" r:id="rId16"/>
    <p:sldId id="586" r:id="rId17"/>
    <p:sldId id="596" r:id="rId18"/>
    <p:sldId id="587" r:id="rId19"/>
    <p:sldId id="597" r:id="rId20"/>
    <p:sldId id="588" r:id="rId21"/>
    <p:sldId id="598" r:id="rId22"/>
    <p:sldId id="592" r:id="rId23"/>
    <p:sldId id="591" r:id="rId24"/>
    <p:sldId id="593" r:id="rId25"/>
    <p:sldId id="600" r:id="rId26"/>
    <p:sldId id="619" r:id="rId27"/>
    <p:sldId id="589" r:id="rId28"/>
    <p:sldId id="590" r:id="rId29"/>
    <p:sldId id="601" r:id="rId30"/>
    <p:sldId id="602" r:id="rId31"/>
    <p:sldId id="603" r:id="rId32"/>
    <p:sldId id="622" r:id="rId33"/>
    <p:sldId id="604" r:id="rId34"/>
    <p:sldId id="623" r:id="rId35"/>
    <p:sldId id="605" r:id="rId36"/>
    <p:sldId id="624" r:id="rId37"/>
    <p:sldId id="606" r:id="rId38"/>
    <p:sldId id="625" r:id="rId39"/>
    <p:sldId id="607" r:id="rId40"/>
    <p:sldId id="626" r:id="rId41"/>
    <p:sldId id="610" r:id="rId42"/>
    <p:sldId id="609" r:id="rId43"/>
    <p:sldId id="608" r:id="rId44"/>
    <p:sldId id="611" r:id="rId45"/>
    <p:sldId id="613" r:id="rId46"/>
    <p:sldId id="612" r:id="rId47"/>
    <p:sldId id="614" r:id="rId4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886"/>
    <a:srgbClr val="C5D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14" autoAdjust="0"/>
    <p:restoredTop sz="94920" autoAdjust="0"/>
  </p:normalViewPr>
  <p:slideViewPr>
    <p:cSldViewPr>
      <p:cViewPr varScale="1">
        <p:scale>
          <a:sx n="77" d="100"/>
          <a:sy n="77" d="100"/>
        </p:scale>
        <p:origin x="1709" y="62"/>
      </p:cViewPr>
      <p:guideLst>
        <p:guide orient="horz" pos="206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952D91A-48D4-408B-8860-2D33D880FE6D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6E27AE-ECE2-44ED-AD19-6101C56A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6E27AE-ECE2-44ED-AD19-6101C56A1507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78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80F1E-17C4-4019-9284-77FC874E4DA9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51450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3F2B0-C649-4D27-AA16-4FFD9B046EE1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21466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F835C3-99FE-47F1-9AF6-A4E8F3410C28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9726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C1F56-D0A0-419B-B837-71B98AE1AFD6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971462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6005D5-44B7-49D2-B413-7AAFC853EAAA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601102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D011B-394D-487E-A0C4-3AB5407CB150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268819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4DF0B-C172-48B7-B03A-3FB0DF8DAC45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55252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9BB270-4E04-45F7-AC24-FA728ED2EA6F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879983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0FF90-DFA2-4D9A-B971-74429FA0B151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927437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C766BC-9C59-47A4-B378-BF90EA443E46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57674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C1E08E-6EF9-4F89-82F3-BE1B3D456A23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27129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4815B8-3E00-414F-812B-65BF87CAF1EE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2920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12"/>
          <p:cNvSpPr>
            <a:spLocks noChangeArrowheads="1"/>
          </p:cNvSpPr>
          <p:nvPr/>
        </p:nvSpPr>
        <p:spPr bwMode="auto">
          <a:xfrm>
            <a:off x="458872" y="1502846"/>
            <a:ext cx="8890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C00000"/>
                </a:solidFill>
              </a:rPr>
              <a:t> </a:t>
            </a:r>
          </a:p>
          <a:p>
            <a:pPr algn="ctr" eaLnBrk="1" hangingPunct="1"/>
            <a:endParaRPr lang="ru-RU" altLang="ru-RU" sz="3200" b="1">
              <a:solidFill>
                <a:srgbClr val="C00000"/>
              </a:solidFill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2122712" y="4509701"/>
            <a:ext cx="669674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ru-RU" sz="1400" dirty="0"/>
              <a:t>Подготовила: С.А. Коровина</a:t>
            </a:r>
          </a:p>
          <a:p>
            <a:pPr algn="r"/>
            <a:r>
              <a:rPr lang="ru-RU" sz="1400" dirty="0"/>
              <a:t>учитель-логопед</a:t>
            </a:r>
          </a:p>
          <a:p>
            <a:pPr algn="r"/>
            <a:r>
              <a:rPr lang="ru-RU" sz="1400" dirty="0"/>
              <a:t>МБОУ «Шиловская СОШ №1» </a:t>
            </a:r>
          </a:p>
        </p:txBody>
      </p:sp>
      <p:sp>
        <p:nvSpPr>
          <p:cNvPr id="3078" name="Прямоугольник 1"/>
          <p:cNvSpPr>
            <a:spLocks noChangeArrowheads="1"/>
          </p:cNvSpPr>
          <p:nvPr/>
        </p:nvSpPr>
        <p:spPr bwMode="auto">
          <a:xfrm>
            <a:off x="471611" y="503237"/>
            <a:ext cx="8137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 b="1">
              <a:solidFill>
                <a:srgbClr val="FF0000"/>
              </a:solidFill>
            </a:endParaRPr>
          </a:p>
        </p:txBody>
      </p:sp>
      <p:sp>
        <p:nvSpPr>
          <p:cNvPr id="3079" name="Прямоугольник 3"/>
          <p:cNvSpPr>
            <a:spLocks noChangeArrowheads="1"/>
          </p:cNvSpPr>
          <p:nvPr/>
        </p:nvSpPr>
        <p:spPr bwMode="auto">
          <a:xfrm>
            <a:off x="249197" y="1526870"/>
            <a:ext cx="8567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</a:rPr>
              <a:t>Контрольно-оценочные средства учителя-логопеда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</a:rPr>
              <a:t>в общеобразовательной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1062988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675" y="476672"/>
            <a:ext cx="8532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Моторная сфера 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мимика, общая моторика, мелкая моторика)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288333"/>
              </p:ext>
            </p:extLst>
          </p:nvPr>
        </p:nvGraphicFramePr>
        <p:xfrm>
          <a:off x="630676" y="1052737"/>
          <a:ext cx="7973774" cy="4571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2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3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3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40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0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2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1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мимика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Закрыть глаза: правый, левый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Нахмурить брови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Поднять брови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Надуть щеки: правую, левую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Втянуть щеки: правую, левую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3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Мелкая моторика(Объем движений, темп, способность к переключению, Наличие леворукости или амбидекстрии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Одновременно вытянуть указ. палец и мизинец правой руки, левой руки, обеих рук.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Поместить указательный палец на средний, и наоборот-на правой, на левой руке.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Упражнение «Колечки»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«Кулак –ребро-ладонь»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4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моторика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Попрыгать на 1, на 2 ногах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Прыгнуть в длину, вверх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Подбросить и поймать мяч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671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Суд\2019_04_09\3.jpg"/>
          <p:cNvPicPr>
            <a:picLocks noChangeAspect="1" noChangeArrowheads="1"/>
          </p:cNvPicPr>
          <p:nvPr/>
        </p:nvPicPr>
        <p:blipFill>
          <a:blip r:embed="rId2" cstate="print"/>
          <a:srcRect b="24817"/>
          <a:stretch>
            <a:fillRect/>
          </a:stretch>
        </p:blipFill>
        <p:spPr bwMode="auto">
          <a:xfrm>
            <a:off x="1500166" y="928670"/>
            <a:ext cx="5072098" cy="5202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56749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Артикуляционная моторики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32948"/>
              </p:ext>
            </p:extLst>
          </p:nvPr>
        </p:nvGraphicFramePr>
        <p:xfrm>
          <a:off x="539552" y="908720"/>
          <a:ext cx="7973773" cy="37249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2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6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5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5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9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93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99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 языка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1.Положить широкий язык на нижнюю губу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2.Удерживать язык на нижней губе на счет до10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3.»Чашечка»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«Часики»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5.«Иголочка»-«Лопаточка»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«Лошадки»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4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Движения губ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Растянуть губы в улыбке, обнажая резцы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«Трубочка»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«Улыбочка-трубочка»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Рот широко открыть, закрыть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572747"/>
              </p:ext>
            </p:extLst>
          </p:nvPr>
        </p:nvGraphicFramePr>
        <p:xfrm>
          <a:off x="539552" y="5270784"/>
          <a:ext cx="7973774" cy="961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2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3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3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40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0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56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Строение артикуляционного аппарата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Губы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Зубы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Небо 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079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ашний\Desktop\Суд\2019_04_09\3.jpg"/>
          <p:cNvPicPr>
            <a:picLocks noChangeAspect="1" noChangeArrowheads="1"/>
          </p:cNvPicPr>
          <p:nvPr/>
        </p:nvPicPr>
        <p:blipFill>
          <a:blip r:embed="rId2" cstate="print"/>
          <a:srcRect t="73951"/>
          <a:stretch>
            <a:fillRect/>
          </a:stretch>
        </p:blipFill>
        <p:spPr bwMode="auto">
          <a:xfrm>
            <a:off x="571472" y="1142984"/>
            <a:ext cx="8067161" cy="28671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4143380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результата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б- невыполнение упражнения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0,5б- выполнение с ошибками, замедленное или напряженное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1б-правильное выполнение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1" y="260648"/>
            <a:ext cx="51085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Звукопроизношения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197096"/>
              </p:ext>
            </p:extLst>
          </p:nvPr>
        </p:nvGraphicFramePr>
        <p:xfrm>
          <a:off x="755576" y="764702"/>
          <a:ext cx="7776863" cy="37483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5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45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свистящие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шипящие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заднеязычные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993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ашний\Desktop\Суд\2019_04_09\3_0001.jpg"/>
          <p:cNvPicPr>
            <a:picLocks noChangeAspect="1" noChangeArrowheads="1"/>
          </p:cNvPicPr>
          <p:nvPr/>
        </p:nvPicPr>
        <p:blipFill>
          <a:blip r:embed="rId2" cstate="print"/>
          <a:srcRect b="78637"/>
          <a:stretch>
            <a:fillRect/>
          </a:stretch>
        </p:blipFill>
        <p:spPr bwMode="auto">
          <a:xfrm>
            <a:off x="428596" y="642918"/>
            <a:ext cx="8562394" cy="25055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4572008"/>
            <a:ext cx="71305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б- отсутствие или искажения всех звуков в группе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0,5б- искажения, замены, отсутствие 1 звука в группе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1б- безукоризненное произношение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4143380"/>
            <a:ext cx="2845459" cy="49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результата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5845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-слоговая структура слова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882296"/>
              </p:ext>
            </p:extLst>
          </p:nvPr>
        </p:nvGraphicFramePr>
        <p:xfrm>
          <a:off x="539550" y="908721"/>
          <a:ext cx="7488835" cy="3969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9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44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0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 слов с разной слоговой структурой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Милиционер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Велосипедист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сковорода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Термометр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короблекрушение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аквалангист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  предложений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Водопроводчик чинит водопровод.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278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143380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б-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невоспроизведение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сложных слов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0,5б-искажение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звуко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-слоговой структуры слова (пропуски, замены, перестановки звуков и слогов )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1б-правильное и точное воспроизведение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3500438"/>
            <a:ext cx="2845459" cy="49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результата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2" descr="C:\Users\Домашний\Desktop\Суд\2019_04_09\3_0001.jpg"/>
          <p:cNvPicPr>
            <a:picLocks noChangeAspect="1" noChangeArrowheads="1"/>
          </p:cNvPicPr>
          <p:nvPr/>
        </p:nvPicPr>
        <p:blipFill>
          <a:blip r:embed="rId2" cstate="print"/>
          <a:srcRect t="18850" b="58531"/>
          <a:stretch>
            <a:fillRect/>
          </a:stretch>
        </p:blipFill>
        <p:spPr bwMode="auto">
          <a:xfrm>
            <a:off x="857224" y="785794"/>
            <a:ext cx="7839146" cy="2428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9508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55983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Фонематическое восприятие </a:t>
            </a:r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648608"/>
              </p:ext>
            </p:extLst>
          </p:nvPr>
        </p:nvGraphicFramePr>
        <p:xfrm>
          <a:off x="755576" y="980728"/>
          <a:ext cx="7560841" cy="4724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6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6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9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12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44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 слогов с оппозиционными звуками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ба-па-ба          за-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-за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да-та-да     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ца-ча-ца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ма-мя-ма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-ща-ща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ня-ня-мя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ча-тя-ча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са-ца-са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та-та-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са-ша-са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ла-ля-ла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6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Слова-паронимы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Коза-коса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Башня-пашня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Крыса-крыша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4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звука в ряду других звуков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Хлопни в ладоши, если услышишь заданный звук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6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Придумывание слов с заданным звуком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298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143380"/>
            <a:ext cx="80010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результатов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б-отказ от выполнения или невозможность повторения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0,5б- неточное воспроизведение с перестановкой слогов, заменами и пропусками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б-точное и правильное воспроизведение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Домашний\Desktop\Суд\2019_04_09\3_0001.jpg"/>
          <p:cNvPicPr>
            <a:picLocks noChangeAspect="1" noChangeArrowheads="1"/>
          </p:cNvPicPr>
          <p:nvPr/>
        </p:nvPicPr>
        <p:blipFill>
          <a:blip r:embed="rId2" cstate="print"/>
          <a:srcRect t="38788" b="20999"/>
          <a:stretch>
            <a:fillRect/>
          </a:stretch>
        </p:blipFill>
        <p:spPr bwMode="auto">
          <a:xfrm>
            <a:off x="857224" y="285728"/>
            <a:ext cx="6873662" cy="3786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8383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7704856" cy="852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Содержание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диагностическая работа;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учителя-логопеда с учителями;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учителя-логопеда  с родителями;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логопедические приемы, применяемые на занятиях</a:t>
            </a:r>
          </a:p>
          <a:p>
            <a:pPr indent="457200" algn="just"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00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622" y="188640"/>
            <a:ext cx="3952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Фонематический анализ и синтез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33780"/>
              </p:ext>
            </p:extLst>
          </p:nvPr>
        </p:nvGraphicFramePr>
        <p:xfrm>
          <a:off x="251520" y="557972"/>
          <a:ext cx="8712966" cy="5998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60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75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Фонематический синтез слов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л,и,с,а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к,н,и,г,а</a:t>
                      </a:r>
                      <a:endParaRPr lang="ru-RU" sz="13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к,о,н,ь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начального ударного звука и согласного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облако</a:t>
                      </a:r>
                      <a:r>
                        <a:rPr lang="ru-RU" sz="13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а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танк      коза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конечного согласного и гласного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</a:t>
                      </a:r>
                      <a:r>
                        <a:rPr lang="ru-RU" sz="13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а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втобус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очки    пила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последовательн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звуков в слове и определение кол-ва звуков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5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2, 3, 4 звука, соседей звука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стакан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тетрадь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улитка</a:t>
                      </a: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1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Слоговой синтез  слов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кни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-га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-ши-на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ка-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-се-ли</a:t>
                      </a: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5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количества слогов в слове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дым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ручка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карандаш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количества слов в предложении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Котенок сидит под машиной.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21" marR="4612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045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893360"/>
            <a:ext cx="6318448" cy="196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"/>
              </a:spcBef>
              <a:spcAft>
                <a:spcPts val="180"/>
              </a:spcAft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Оценка результатов</a:t>
            </a:r>
          </a:p>
          <a:p>
            <a:pPr>
              <a:spcBef>
                <a:spcPts val="180"/>
              </a:spcBef>
              <a:spcAft>
                <a:spcPts val="180"/>
              </a:spcAft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 б – неверный ответ с третьей попытки</a:t>
            </a:r>
          </a:p>
          <a:p>
            <a:pPr>
              <a:spcBef>
                <a:spcPts val="180"/>
              </a:spcBef>
              <a:spcAft>
                <a:spcPts val="180"/>
              </a:spcAft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0,5 б – правильный ответ со второй попытки</a:t>
            </a:r>
          </a:p>
          <a:p>
            <a:pPr>
              <a:spcBef>
                <a:spcPts val="180"/>
              </a:spcBef>
              <a:spcAft>
                <a:spcPts val="180"/>
              </a:spcAft>
            </a:pP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 б- правильный ответ с первой попытки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Домашний\Desktop\Суд\2019_04_09\3_0001.jpg"/>
          <p:cNvPicPr>
            <a:picLocks noChangeAspect="1" noChangeArrowheads="1"/>
          </p:cNvPicPr>
          <p:nvPr/>
        </p:nvPicPr>
        <p:blipFill>
          <a:blip r:embed="rId2" cstate="print"/>
          <a:srcRect t="76655"/>
          <a:stretch>
            <a:fillRect/>
          </a:stretch>
        </p:blipFill>
        <p:spPr bwMode="auto">
          <a:xfrm>
            <a:off x="1" y="142852"/>
            <a:ext cx="6072198" cy="1941755"/>
          </a:xfrm>
          <a:prstGeom prst="rect">
            <a:avLst/>
          </a:prstGeom>
          <a:noFill/>
        </p:spPr>
      </p:pic>
      <p:pic>
        <p:nvPicPr>
          <p:cNvPr id="4" name="Picture 2" descr="C:\Users\Домашний\Desktop\Суд\2019_04_09\3_0002.jpg"/>
          <p:cNvPicPr>
            <a:picLocks noChangeAspect="1" noChangeArrowheads="1"/>
          </p:cNvPicPr>
          <p:nvPr/>
        </p:nvPicPr>
        <p:blipFill>
          <a:blip r:embed="rId3" cstate="print"/>
          <a:srcRect b="53713"/>
          <a:stretch>
            <a:fillRect/>
          </a:stretch>
        </p:blipFill>
        <p:spPr bwMode="auto">
          <a:xfrm>
            <a:off x="285720" y="2000240"/>
            <a:ext cx="5643602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6428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882" y="208042"/>
            <a:ext cx="3224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Грамматический строй речи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9472" y="836712"/>
            <a:ext cx="214731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Словоизменение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004399"/>
              </p:ext>
            </p:extLst>
          </p:nvPr>
        </p:nvGraphicFramePr>
        <p:xfrm>
          <a:off x="395536" y="1381638"/>
          <a:ext cx="7694937" cy="5380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9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2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2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48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9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3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Употребление сущ. в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И.п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мн.ч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 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ухо  		 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стул 		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звезда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окно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8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Согласование существительных с числительными 1,3,5.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ручка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яблоко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2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Употребление существительных в форме родительного падежа множественного числа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 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ухо  		 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стул 		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звезда</a:t>
                      </a:r>
                    </a:p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окно 	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6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Употребление предложно –падежных конструкций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 по картинкам)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в, на, под, над, за, перед, около</a:t>
                      </a: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07" marR="5610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8838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429132"/>
            <a:ext cx="820891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результата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б- невыполнение, форма образована неверно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0,5б- правильный ответ после стимулирующей помощи 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1б- правильное выполнение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C:\Users\Домашний\Desktop\Суд\2019_04_09\3_0002.jpg"/>
          <p:cNvPicPr>
            <a:picLocks noChangeAspect="1" noChangeArrowheads="1"/>
          </p:cNvPicPr>
          <p:nvPr/>
        </p:nvPicPr>
        <p:blipFill>
          <a:blip r:embed="rId2" cstate="print"/>
          <a:srcRect t="45158" b="17586"/>
          <a:stretch>
            <a:fillRect/>
          </a:stretch>
        </p:blipFill>
        <p:spPr bwMode="auto">
          <a:xfrm>
            <a:off x="1214413" y="571479"/>
            <a:ext cx="6582155" cy="3429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96444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2403158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Словообразование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565392"/>
              </p:ext>
            </p:extLst>
          </p:nvPr>
        </p:nvGraphicFramePr>
        <p:xfrm>
          <a:off x="899592" y="792979"/>
          <a:ext cx="7186366" cy="5892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9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8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70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20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27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27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14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сущ. с уменьшительно-ласкательным значением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стул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названий детенышей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кошки	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коровы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лошади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собаки 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овцы 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курица 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козы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утки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свиньи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волка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белки 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26" marR="5792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58015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293515"/>
              </p:ext>
            </p:extLst>
          </p:nvPr>
        </p:nvGraphicFramePr>
        <p:xfrm>
          <a:off x="395536" y="260648"/>
          <a:ext cx="8568953" cy="49837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4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8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7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2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89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98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98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относительных прилагательных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 из дерева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кастрюля из металла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варенье из малины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самолетик из бумаги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бутылка из стекла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шапка из меха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9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качественных прилагательных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днем мороз, то день</a:t>
                      </a:r>
                    </a:p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днем солнце, то день  </a:t>
                      </a:r>
                    </a:p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днем дождь, то день  </a:t>
                      </a:r>
                    </a:p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днем ветер, то день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если днем снег, то день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притяжательных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прилагательных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уши зайца     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лапа медведя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дупло белки 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нора лисы  	</a:t>
                      </a:r>
                    </a:p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курицы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13" marR="4391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99379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ашний\Desktop\Суд\2019_04_09\3_0002.jpg"/>
          <p:cNvPicPr>
            <a:picLocks noChangeAspect="1" noChangeArrowheads="1"/>
          </p:cNvPicPr>
          <p:nvPr/>
        </p:nvPicPr>
        <p:blipFill>
          <a:blip r:embed="rId2" cstate="print"/>
          <a:srcRect t="80156" b="652"/>
          <a:stretch>
            <a:fillRect/>
          </a:stretch>
        </p:blipFill>
        <p:spPr bwMode="auto">
          <a:xfrm>
            <a:off x="0" y="142852"/>
            <a:ext cx="5857884" cy="1572093"/>
          </a:xfrm>
          <a:prstGeom prst="rect">
            <a:avLst/>
          </a:prstGeom>
          <a:noFill/>
        </p:spPr>
      </p:pic>
      <p:pic>
        <p:nvPicPr>
          <p:cNvPr id="4" name="Picture 2" descr="C:\Users\Домашний\Desktop\Суд\2019_04_09\3_0003.jpg"/>
          <p:cNvPicPr>
            <a:picLocks noChangeAspect="1" noChangeArrowheads="1"/>
          </p:cNvPicPr>
          <p:nvPr/>
        </p:nvPicPr>
        <p:blipFill>
          <a:blip r:embed="rId3" cstate="print"/>
          <a:srcRect t="4933" b="54583"/>
          <a:stretch>
            <a:fillRect/>
          </a:stretch>
        </p:blipFill>
        <p:spPr bwMode="auto">
          <a:xfrm>
            <a:off x="0" y="1643050"/>
            <a:ext cx="5286412" cy="29315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4643446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результатов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0б –неверно образованная форма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 – правильный ответ после стимулирующей помощи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 – правильный ответ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667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Лексика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748931"/>
              </p:ext>
            </p:extLst>
          </p:nvPr>
        </p:nvGraphicFramePr>
        <p:xfrm>
          <a:off x="395536" y="660759"/>
          <a:ext cx="8064897" cy="5586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9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8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7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7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72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1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1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48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Ориентировка во времени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времена года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месяцы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дни недели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части суток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Назвать части тела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локоть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ладонь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затылок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подбородок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колено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8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Назвать части предмета по картинкам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крыша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дверь  окно   стена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носик  крышка 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ручка 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воротник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манжета 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петля рукав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6393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Назвать предметы по лексическим темам</a:t>
                      </a: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Одежда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Обувь 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7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Назвать обобщающие слова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смородина, малина, крыжовник </a:t>
                      </a:r>
                    </a:p>
                    <a:p>
                      <a:pPr indent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пчела, комар, муха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учитель, воспитатель, продавец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78419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261430"/>
              </p:ext>
            </p:extLst>
          </p:nvPr>
        </p:nvGraphicFramePr>
        <p:xfrm>
          <a:off x="1187624" y="1052736"/>
          <a:ext cx="6840760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3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6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1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31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0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09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8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Антонимы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узкий- широкий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длинный – короткий</a:t>
                      </a: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легкий - тяжелый	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Синонимы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веселый-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радостный</a:t>
                      </a:r>
                    </a:p>
                    <a:p>
                      <a:pPr lvl="0"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грусть - печаль</a:t>
                      </a:r>
                    </a:p>
                    <a:p>
                      <a:pPr lvl="0"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бежит – мчится </a:t>
                      </a:r>
                    </a:p>
                    <a:p>
                      <a:pPr lvl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4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Назвать действия по картинкам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варит,</a:t>
                      </a:r>
                      <a:r>
                        <a:rPr lang="ru-RU" sz="14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жарит, печет</a:t>
                      </a:r>
                    </a:p>
                    <a:p>
                      <a:pPr lvl="0"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шьет, вяжет, вышивает </a:t>
                      </a:r>
                    </a:p>
                    <a:p>
                      <a:pPr lvl="0"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входит, выходит, переходит</a:t>
                      </a:r>
                    </a:p>
                    <a:p>
                      <a:pPr lvl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477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929198"/>
            <a:ext cx="7416824" cy="17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результатов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0б – неверно образованная форма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 – правильный ответ после стимулирующей помощи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 – правильное выполнение </a:t>
            </a:r>
          </a:p>
        </p:txBody>
      </p:sp>
      <p:pic>
        <p:nvPicPr>
          <p:cNvPr id="3" name="Picture 2" descr="C:\Users\Домашний\Desktop\Суд\2019_04_09\3_0003.jpg"/>
          <p:cNvPicPr>
            <a:picLocks noChangeAspect="1" noChangeArrowheads="1"/>
          </p:cNvPicPr>
          <p:nvPr/>
        </p:nvPicPr>
        <p:blipFill>
          <a:blip r:embed="rId2" cstate="print"/>
          <a:srcRect t="44404"/>
          <a:stretch>
            <a:fillRect/>
          </a:stretch>
        </p:blipFill>
        <p:spPr bwMode="auto">
          <a:xfrm>
            <a:off x="500034" y="214290"/>
            <a:ext cx="4596512" cy="3500462"/>
          </a:xfrm>
          <a:prstGeom prst="rect">
            <a:avLst/>
          </a:prstGeom>
          <a:noFill/>
        </p:spPr>
      </p:pic>
      <p:pic>
        <p:nvPicPr>
          <p:cNvPr id="4" name="Picture 2" descr="C:\Users\Домашний\Desktop\Суд\2019_04_09\3_0004.jpg"/>
          <p:cNvPicPr>
            <a:picLocks noChangeAspect="1" noChangeArrowheads="1"/>
          </p:cNvPicPr>
          <p:nvPr/>
        </p:nvPicPr>
        <p:blipFill>
          <a:blip r:embed="rId3" cstate="print"/>
          <a:srcRect b="80702"/>
          <a:stretch>
            <a:fillRect/>
          </a:stretch>
        </p:blipFill>
        <p:spPr bwMode="auto">
          <a:xfrm>
            <a:off x="642910" y="3571876"/>
            <a:ext cx="5320114" cy="1428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0736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75940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Контрольно-измерительный материал.</a:t>
            </a:r>
            <a:r>
              <a:rPr lang="ru-RU" sz="3200" b="1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81369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Выявление отклонений в развитии устной и письменной форм речи;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структуры речевого дефекта;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Формулировка речевого диагноза;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программы коррекционной работы.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8584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194559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Связная речь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Домашний\Desktop\Суд\2019_04_09\3_0004.jpg"/>
          <p:cNvPicPr>
            <a:picLocks noChangeAspect="1" noChangeArrowheads="1"/>
          </p:cNvPicPr>
          <p:nvPr/>
        </p:nvPicPr>
        <p:blipFill>
          <a:blip r:embed="rId2" cstate="print"/>
          <a:srcRect t="17770" b="67757"/>
          <a:stretch>
            <a:fillRect/>
          </a:stretch>
        </p:blipFill>
        <p:spPr bwMode="auto">
          <a:xfrm>
            <a:off x="0" y="714356"/>
            <a:ext cx="7011984" cy="14123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428868"/>
            <a:ext cx="857256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деятельности</a:t>
            </a:r>
          </a:p>
          <a:p>
            <a:pPr indent="4572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б – пересказом не владеет даже по вопросам </a:t>
            </a:r>
          </a:p>
          <a:p>
            <a:pPr indent="4572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 – пересказ по вопросам или после повторного чтения </a:t>
            </a:r>
          </a:p>
          <a:p>
            <a:pPr indent="4572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 – пересказом владеет без нарушений лексических и грамматических форм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071678"/>
            <a:ext cx="6912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Пересказ прослушанного  или прочитанного текста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159825"/>
            <a:ext cx="7992888" cy="2167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Составление рассказа по серии сюжетных картинок.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деятельности 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б –картинки расставлены в неправильном порядке, рассказом не владеет 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0,5б – допущено незначительное искажение ситуации, составление рассказа с помощью наводящих вопросов </a:t>
            </a: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1б – задание выполнено верно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8415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678894"/>
              </p:ext>
            </p:extLst>
          </p:nvPr>
        </p:nvGraphicFramePr>
        <p:xfrm>
          <a:off x="539554" y="1196752"/>
          <a:ext cx="7776860" cy="4968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8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2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2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2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65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62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0230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Покажи ключом карандаш.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Покажи карандашом ключ.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63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Нарисуй крест под кругом.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 под крестом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230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Скажи, что верно: весна перед летом или лето перед весной?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131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Ваня выше Пети. Кто ниже ростом?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Сашу ударил Коля. Кто драчун?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Охотник бежит за собакой. Кто впереди?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476672"/>
            <a:ext cx="7239389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Исследование понимания логико-грамматических отношений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5514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ашний\Desktop\Суд\2019_04_09\3_0004.jpg"/>
          <p:cNvPicPr>
            <a:picLocks noChangeAspect="1" noChangeArrowheads="1"/>
          </p:cNvPicPr>
          <p:nvPr/>
        </p:nvPicPr>
        <p:blipFill>
          <a:blip r:embed="rId2" cstate="print"/>
          <a:srcRect t="31198" b="35031"/>
          <a:stretch>
            <a:fillRect/>
          </a:stretch>
        </p:blipFill>
        <p:spPr bwMode="auto">
          <a:xfrm>
            <a:off x="721896" y="1173567"/>
            <a:ext cx="7687092" cy="3612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8680"/>
            <a:ext cx="276947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12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Общее звучание речи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716200"/>
              </p:ext>
            </p:extLst>
          </p:nvPr>
        </p:nvGraphicFramePr>
        <p:xfrm>
          <a:off x="755578" y="1556792"/>
          <a:ext cx="7560840" cy="45365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7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0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0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2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34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4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17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4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Разборчивость (смазанная, непонятная, нормальная)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(быстрый, медленный, нормальный)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Ритм (нормальный,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дисритмия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Голос (сила, высота, мелодико-интонационная сторона, тембр)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Дыхание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9835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ашний\Desktop\Суд\2019_04_09\3_0004.jpg"/>
          <p:cNvPicPr>
            <a:picLocks noChangeAspect="1" noChangeArrowheads="1"/>
          </p:cNvPicPr>
          <p:nvPr/>
        </p:nvPicPr>
        <p:blipFill>
          <a:blip r:embed="rId2" cstate="print"/>
          <a:srcRect t="63923" b="13161"/>
          <a:stretch>
            <a:fillRect/>
          </a:stretch>
        </p:blipFill>
        <p:spPr bwMode="auto">
          <a:xfrm>
            <a:off x="857224" y="2140818"/>
            <a:ext cx="7399363" cy="2359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6666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Обработка и анализ результатов обследования</a:t>
            </a:r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1643050"/>
            <a:ext cx="7715304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kumimoji="0" lang="ru-RU" sz="1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Речевой профиль</a:t>
            </a:r>
            <a:endParaRPr kumimoji="0" lang="ru-RU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90-----------------------------------------------------------------------------------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80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------------------------------------------------------------------------------------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норма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70-------------------------------------------------------------------------------------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60-----------------------------------------------------------------------------------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40------------------------------------------------------------------------------------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30------------------------------------------------------------------------------------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20------------------------------------------------------------------------------------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10----------------------------------------------------------------------------------------------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0-----------1-------2-------3-------4------5-----6------7------8---------9---------10------</a:t>
            </a:r>
            <a:endParaRPr kumimoji="0" lang="ru-RU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9771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омашний\Desktop\Суд\2019_04_09\3_0006.jpg"/>
          <p:cNvPicPr>
            <a:picLocks noChangeAspect="1" noChangeArrowheads="1"/>
          </p:cNvPicPr>
          <p:nvPr/>
        </p:nvPicPr>
        <p:blipFill>
          <a:blip r:embed="rId2" cstate="print"/>
          <a:srcRect t="46318"/>
          <a:stretch>
            <a:fillRect/>
          </a:stretch>
        </p:blipFill>
        <p:spPr bwMode="auto">
          <a:xfrm>
            <a:off x="2234244" y="1785926"/>
            <a:ext cx="5860420" cy="4740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332656"/>
            <a:ext cx="3759042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процесса чтения и письма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487127"/>
              </p:ext>
            </p:extLst>
          </p:nvPr>
        </p:nvGraphicFramePr>
        <p:xfrm>
          <a:off x="395536" y="1268756"/>
          <a:ext cx="8496945" cy="5328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8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2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0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5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5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чтения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побукв,послог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словами,предлож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Кол-во слов, прочитанных за минуту.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Произношение слов(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орфографич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офоэпич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соблюдение интонации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(замены, пропуски, искажения и др.)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Понимание прочитанного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96988" y="21463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3639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Домашний\Desktop\Суд\2019_04_09\3_0005.jpg"/>
          <p:cNvPicPr>
            <a:picLocks noChangeAspect="1" noChangeArrowheads="1"/>
          </p:cNvPicPr>
          <p:nvPr/>
        </p:nvPicPr>
        <p:blipFill>
          <a:blip r:embed="rId2" cstate="print"/>
          <a:srcRect b="59218"/>
          <a:stretch>
            <a:fillRect/>
          </a:stretch>
        </p:blipFill>
        <p:spPr bwMode="auto">
          <a:xfrm>
            <a:off x="698333" y="1000108"/>
            <a:ext cx="8045765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519033"/>
              </p:ext>
            </p:extLst>
          </p:nvPr>
        </p:nvGraphicFramePr>
        <p:xfrm>
          <a:off x="183508" y="61599"/>
          <a:ext cx="8928989" cy="68162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0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4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37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21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33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796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71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070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Ошибки связанные с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несформировнностью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фонематических процессов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Ошибки, связанные с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несформированностью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лексико-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грам.с.р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Ошибки, связанные с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несформированностью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зрительного восприятия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Орфографические ошибки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Логопедическое 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заключе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ние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9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Замены (гласных, согласны)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Пропуск (гласных, согласных, слогов, частей слов)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вставки, перестановки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Слитное, раздельное написание частей слов, границы предложений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Нарушение согласования и управления (</a:t>
                      </a:r>
                      <a:r>
                        <a:rPr lang="ru-RU" sz="1300" dirty="0" err="1">
                          <a:effectLst/>
                        </a:rPr>
                        <a:t>аграмматизмы</a:t>
                      </a:r>
                      <a:r>
                        <a:rPr lang="ru-RU" sz="1300" dirty="0">
                          <a:effectLst/>
                        </a:rPr>
                        <a:t>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Зеркальное письмо букв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Замена букв по </a:t>
                      </a:r>
                      <a:r>
                        <a:rPr lang="ru-RU" sz="1300" dirty="0" err="1">
                          <a:effectLst/>
                        </a:rPr>
                        <a:t>пространс</a:t>
                      </a:r>
                      <a:r>
                        <a:rPr lang="ru-RU" sz="1300" dirty="0">
                          <a:effectLst/>
                        </a:rPr>
                        <a:t> </a:t>
                      </a:r>
                      <a:r>
                        <a:rPr lang="ru-RU" sz="1300" dirty="0" err="1">
                          <a:effectLst/>
                        </a:rPr>
                        <a:t>трасположению</a:t>
                      </a:r>
                      <a:r>
                        <a:rPr lang="ru-RU" sz="1300" dirty="0">
                          <a:effectLst/>
                        </a:rPr>
                        <a:t>, кол-ву </a:t>
                      </a:r>
                      <a:r>
                        <a:rPr lang="ru-RU" sz="1300" dirty="0" err="1">
                          <a:effectLst/>
                        </a:rPr>
                        <a:t>эл-ов</a:t>
                      </a:r>
                      <a:r>
                        <a:rPr lang="ru-RU" sz="1300" dirty="0">
                          <a:effectLst/>
                        </a:rPr>
                        <a:t>, общее искажение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Правописание </a:t>
                      </a:r>
                      <a:r>
                        <a:rPr lang="ru-RU" sz="1300" dirty="0" err="1">
                          <a:effectLst/>
                        </a:rPr>
                        <a:t>жи</a:t>
                      </a:r>
                      <a:r>
                        <a:rPr lang="ru-RU" sz="1300" dirty="0">
                          <a:effectLst/>
                        </a:rPr>
                        <a:t>-ши, </a:t>
                      </a:r>
                      <a:r>
                        <a:rPr lang="ru-RU" sz="1300" dirty="0" err="1">
                          <a:effectLst/>
                        </a:rPr>
                        <a:t>ча</a:t>
                      </a:r>
                      <a:r>
                        <a:rPr lang="ru-RU" sz="1300" dirty="0">
                          <a:effectLst/>
                        </a:rPr>
                        <a:t>-ща, чу-</a:t>
                      </a:r>
                      <a:r>
                        <a:rPr lang="ru-RU" sz="1300" dirty="0" err="1">
                          <a:effectLst/>
                        </a:rPr>
                        <a:t>щу</a:t>
                      </a:r>
                      <a:r>
                        <a:rPr lang="ru-RU" sz="1300" dirty="0">
                          <a:effectLst/>
                        </a:rPr>
                        <a:t>, </a:t>
                      </a:r>
                      <a:r>
                        <a:rPr lang="ru-RU" sz="1300" dirty="0" err="1">
                          <a:effectLst/>
                        </a:rPr>
                        <a:t>чк-чн</a:t>
                      </a:r>
                      <a:r>
                        <a:rPr lang="ru-RU" sz="1300" dirty="0">
                          <a:effectLst/>
                        </a:rPr>
                        <a:t>; заглавная буква, ь, безударные глас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Первичная 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0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581" marR="6258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431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556792"/>
            <a:ext cx="480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текущий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тематический 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итоговый контроль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332656"/>
            <a:ext cx="5580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средства контроля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7118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ашний\Desktop\Суд\2019_04_09\3_0005.jpg"/>
          <p:cNvPicPr>
            <a:picLocks noChangeAspect="1" noChangeArrowheads="1"/>
          </p:cNvPicPr>
          <p:nvPr/>
        </p:nvPicPr>
        <p:blipFill>
          <a:blip r:embed="rId2" cstate="print"/>
          <a:srcRect t="40909"/>
          <a:stretch>
            <a:fillRect/>
          </a:stretch>
        </p:blipFill>
        <p:spPr bwMode="auto">
          <a:xfrm>
            <a:off x="785786" y="571480"/>
            <a:ext cx="7286676" cy="5812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650029"/>
            <a:ext cx="4997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Сопровождение ребенка с нарушениями речи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051720" y="1124744"/>
            <a:ext cx="792088" cy="72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275856" y="1268760"/>
            <a:ext cx="72008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788024" y="1268760"/>
            <a:ext cx="0" cy="14401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12160" y="1268760"/>
            <a:ext cx="792088" cy="576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6280" y="1846289"/>
            <a:ext cx="2758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Классный руководитель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47764" y="3212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843808" y="287500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логопед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7984" y="2908567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психолог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88124" y="2134873"/>
            <a:ext cx="3332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медицинское сопровождение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2607455" y="2536025"/>
            <a:ext cx="300039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00430" y="4071942"/>
            <a:ext cx="1185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родители</a:t>
            </a:r>
          </a:p>
        </p:txBody>
      </p:sp>
    </p:spTree>
    <p:extLst>
      <p:ext uri="{BB962C8B-B14F-4D97-AF65-F5344CB8AC3E}">
        <p14:creationId xmlns:p14="http://schemas.microsoft.com/office/powerpoint/2010/main" val="2385112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8680"/>
            <a:ext cx="6199261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 логопеда с учителем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4"/>
            <a:ext cx="8676456" cy="3511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Вопросник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потребности ребенка в учебном времени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(вопросник для учителя)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Успевает ли ребенок усвоить материал за то же время, что и основная масса учащихся данного класса?_________________________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ученик не успевает, насколько больше, чем остальным, ему требуется времени?___________________________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что ему требуется больше времени (понять новое, усвоить принцип, формировать навык, автоматизировать навык)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0203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628800"/>
            <a:ext cx="8568952" cy="4091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потребности ребенка в дополнительном внимании (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для учителя)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часто требует  ученик от учителя дополнительного внимания к себе на уроке (что-то переспрашивает, просит подойти и т.д.)?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конкретно он обычно переспрашивает, просит посмотреть (инструкцию перед выполнением задания, процесс выполнения задания, результат)?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будет, если вы не уделите ребенку дополнительного внимания, о котором он просит? (реакция, результат работы)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Можете ли вы в результате наблюдений за ребенком установить причину потребности в дополнительном внимании? 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3543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172400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Приемы умения самостоятельно оценивать результаты своей деятельности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12776"/>
            <a:ext cx="2590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«Линейки достижений»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472" y="2348880"/>
            <a:ext cx="7873952" cy="786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научился обозначать твердость-мягкость согласных гласными а-я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55576" y="2996952"/>
            <a:ext cx="29523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5576" y="2996952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0                                         5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5570" y="3517868"/>
            <a:ext cx="1326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старался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735570" y="4005064"/>
            <a:ext cx="29523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35570" y="4149080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0                                         5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68152" y="4643845"/>
            <a:ext cx="2146934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Самооценка за урок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755576" y="5157192"/>
            <a:ext cx="29523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55576" y="5373216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0                                         5</a:t>
            </a:r>
          </a:p>
        </p:txBody>
      </p:sp>
    </p:spTree>
    <p:extLst>
      <p:ext uri="{BB962C8B-B14F-4D97-AF65-F5344CB8AC3E}">
        <p14:creationId xmlns:p14="http://schemas.microsoft.com/office/powerpoint/2010/main" val="30509575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2094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«Лесенки успеха»-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41" b="54765"/>
          <a:stretch/>
        </p:blipFill>
        <p:spPr>
          <a:xfrm>
            <a:off x="827584" y="1772816"/>
            <a:ext cx="2570808" cy="2050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0" r="64651"/>
          <a:stretch/>
        </p:blipFill>
        <p:spPr>
          <a:xfrm>
            <a:off x="2019002" y="1628800"/>
            <a:ext cx="542654" cy="9361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15750"/>
          <a:stretch>
            <a:fillRect/>
          </a:stretch>
        </p:blipFill>
        <p:spPr bwMode="auto">
          <a:xfrm>
            <a:off x="3929058" y="2428868"/>
            <a:ext cx="4650765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886924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92696"/>
            <a:ext cx="21659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«Я так чувствую…»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3939352" y="1988840"/>
            <a:ext cx="792088" cy="100811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?</a:t>
            </a:r>
          </a:p>
        </p:txBody>
      </p:sp>
      <p:sp>
        <p:nvSpPr>
          <p:cNvPr id="4" name="Овал 3"/>
          <p:cNvSpPr/>
          <p:nvPr/>
        </p:nvSpPr>
        <p:spPr>
          <a:xfrm>
            <a:off x="1196008" y="1925216"/>
            <a:ext cx="792088" cy="100811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!</a:t>
            </a:r>
          </a:p>
        </p:txBody>
      </p:sp>
      <p:sp>
        <p:nvSpPr>
          <p:cNvPr id="5" name="Овал 4"/>
          <p:cNvSpPr/>
          <p:nvPr/>
        </p:nvSpPr>
        <p:spPr>
          <a:xfrm>
            <a:off x="2267744" y="1925216"/>
            <a:ext cx="792088" cy="100811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08241" y="3537050"/>
            <a:ext cx="836712" cy="8367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352" y="342900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52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792088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 учителя-логопеда и родителей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7906" y="1412776"/>
            <a:ext cx="8208912" cy="4635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консультации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присутствие на логопедических занятиях,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консультации по телефону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записи в дневнике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заполнение спец анкет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специальная литературу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пособия для занятий дома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аудио-видео материалы, компьютерные программы.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информация о логопедической службе на информационных стендах, сайтах школы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631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813690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Диагностика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первичная             промежуточная             итоговая  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(1-15 сентября)                                                      (15-30 мая)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1562611">
            <a:off x="2734682" y="2355423"/>
            <a:ext cx="353632" cy="12247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357542" y="2255989"/>
            <a:ext cx="359495" cy="1278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9564503">
            <a:off x="5755412" y="2389553"/>
            <a:ext cx="362380" cy="11029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504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643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Контрольно-измерительные материалы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484784"/>
            <a:ext cx="792088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графические и зрительные диктанты;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слуховые диктанты, контрольные списывания;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грамматические задания, тесты. 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60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0056" y="273593"/>
            <a:ext cx="3089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Виды контроля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566" y="877362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Текущий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(на каждом занятии) – устный опрос, тесты, самооценка учениками выполненных заданий.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558" y="2968563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Тематический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(проверка усвоения материала по каждой крупной теме)-диктанты, тесты и т.д.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566" y="5115071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Итоговый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 конце учебного года) – списывания, диктанты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395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9036496" cy="6043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Логопедическом обследовании устной речи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(30-45 мин)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с ребенком: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вступает в контакт, проявляет заинтересованность, или в контакт вступает не сразу, с большим трудом;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 речевой негативизм;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формальный;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проявляет заинтересованности в контакте;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поведения- доброжелательность, скованность, напряженность, волнение, настороженность;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AutoNum type="arabicPeriod"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841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2041" y="1916832"/>
            <a:ext cx="864120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плач, расторможенность, манерность, навязчивость, чрезмерное возбуждение, неадекватная веселость, беспричинный смех, инфантильность в ответах на вопросы/в поведении: избалованность, фамильярность со взрослыми;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патологические или сопутствующие речи движения;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обращенной речи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 деятельности ребенка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качество самоконтроля при выполнении заданий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ориентироваться в пространстве</a:t>
            </a:r>
            <a:endParaRPr lang="ru-RU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2041" y="26824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эхолалии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стереотипии, трудности визуального контакта, что может указывать на расстройство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аутического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спектра или на особенность воспитания;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избегание телесного контакта;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1231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5775</TotalTime>
  <Words>2189</Words>
  <Application>Microsoft Office PowerPoint</Application>
  <PresentationFormat>Экран (4:3)</PresentationFormat>
  <Paragraphs>836</Paragraphs>
  <Slides>47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3" baseType="lpstr">
      <vt:lpstr>Arial</vt:lpstr>
      <vt:lpstr>Calibri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Светлана Коровина</cp:lastModifiedBy>
  <cp:revision>949</cp:revision>
  <dcterms:created xsi:type="dcterms:W3CDTF">2010-05-23T14:28:12Z</dcterms:created>
  <dcterms:modified xsi:type="dcterms:W3CDTF">2024-01-07T21:17:27Z</dcterms:modified>
</cp:coreProperties>
</file>