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7"/>
  </p:notesMasterIdLst>
  <p:sldIdLst>
    <p:sldId id="307" r:id="rId2"/>
    <p:sldId id="256" r:id="rId3"/>
    <p:sldId id="257" r:id="rId4"/>
    <p:sldId id="258" r:id="rId5"/>
    <p:sldId id="259" r:id="rId6"/>
    <p:sldId id="260" r:id="rId7"/>
    <p:sldId id="261" r:id="rId8"/>
    <p:sldId id="262" r:id="rId9"/>
    <p:sldId id="263" r:id="rId10"/>
    <p:sldId id="264" r:id="rId11"/>
    <p:sldId id="266" r:id="rId12"/>
    <p:sldId id="265" r:id="rId13"/>
    <p:sldId id="267" r:id="rId14"/>
    <p:sldId id="310" r:id="rId15"/>
    <p:sldId id="269" r:id="rId16"/>
    <p:sldId id="271" r:id="rId17"/>
    <p:sldId id="311" r:id="rId18"/>
    <p:sldId id="273" r:id="rId19"/>
    <p:sldId id="274" r:id="rId20"/>
    <p:sldId id="275" r:id="rId21"/>
    <p:sldId id="276" r:id="rId22"/>
    <p:sldId id="315" r:id="rId23"/>
    <p:sldId id="334" r:id="rId24"/>
    <p:sldId id="277" r:id="rId25"/>
    <p:sldId id="312" r:id="rId26"/>
    <p:sldId id="278" r:id="rId27"/>
    <p:sldId id="313" r:id="rId28"/>
    <p:sldId id="279" r:id="rId29"/>
    <p:sldId id="335" r:id="rId30"/>
    <p:sldId id="336" r:id="rId31"/>
    <p:sldId id="280" r:id="rId32"/>
    <p:sldId id="281" r:id="rId33"/>
    <p:sldId id="282" r:id="rId34"/>
    <p:sldId id="285" r:id="rId35"/>
    <p:sldId id="337" r:id="rId36"/>
    <p:sldId id="338" r:id="rId37"/>
    <p:sldId id="339" r:id="rId38"/>
    <p:sldId id="340" r:id="rId39"/>
    <p:sldId id="341" r:id="rId40"/>
    <p:sldId id="314" r:id="rId41"/>
    <p:sldId id="286" r:id="rId42"/>
    <p:sldId id="287" r:id="rId43"/>
    <p:sldId id="283" r:id="rId44"/>
    <p:sldId id="284" r:id="rId45"/>
    <p:sldId id="342" r:id="rId46"/>
    <p:sldId id="343" r:id="rId47"/>
    <p:sldId id="344" r:id="rId48"/>
    <p:sldId id="345" r:id="rId49"/>
    <p:sldId id="288" r:id="rId50"/>
    <p:sldId id="289" r:id="rId51"/>
    <p:sldId id="290" r:id="rId52"/>
    <p:sldId id="291" r:id="rId53"/>
    <p:sldId id="292" r:id="rId54"/>
    <p:sldId id="293" r:id="rId55"/>
    <p:sldId id="294" r:id="rId56"/>
    <p:sldId id="346" r:id="rId57"/>
    <p:sldId id="295" r:id="rId58"/>
    <p:sldId id="296" r:id="rId59"/>
    <p:sldId id="347" r:id="rId60"/>
    <p:sldId id="348" r:id="rId61"/>
    <p:sldId id="349" r:id="rId62"/>
    <p:sldId id="352" r:id="rId63"/>
    <p:sldId id="351" r:id="rId64"/>
    <p:sldId id="297" r:id="rId65"/>
    <p:sldId id="300" r:id="rId6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5931" autoAdjust="0"/>
    <p:restoredTop sz="94660"/>
  </p:normalViewPr>
  <p:slideViewPr>
    <p:cSldViewPr>
      <p:cViewPr varScale="1">
        <p:scale>
          <a:sx n="77" d="100"/>
          <a:sy n="77" d="100"/>
        </p:scale>
        <p:origin x="1037" y="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4.8554954070983314E-2"/>
          <c:y val="6.5284745301136676E-2"/>
          <c:w val="0.91687428043885055"/>
          <c:h val="0.67510329402597835"/>
        </c:manualLayout>
      </c:layout>
      <c:bar3DChart>
        <c:barDir val="col"/>
        <c:grouping val="stacked"/>
        <c:varyColors val="0"/>
        <c:ser>
          <c:idx val="0"/>
          <c:order val="0"/>
          <c:tx>
            <c:strRef>
              <c:f>Лист1!$B$1</c:f>
              <c:strCache>
                <c:ptCount val="1"/>
                <c:pt idx="0">
                  <c:v>норма</c:v>
                </c:pt>
              </c:strCache>
            </c:strRef>
          </c:tx>
          <c:invertIfNegative val="0"/>
          <c:cat>
            <c:strRef>
              <c:f>Лист1!$A$2:$A$5</c:f>
              <c:strCache>
                <c:ptCount val="3"/>
                <c:pt idx="0">
                  <c:v>дошкольники (5-6 лет)</c:v>
                </c:pt>
                <c:pt idx="1">
                  <c:v>младшие школьники (1-2 класс)</c:v>
                </c:pt>
                <c:pt idx="2">
                  <c:v>старший возраст</c:v>
                </c:pt>
              </c:strCache>
            </c:strRef>
          </c:cat>
          <c:val>
            <c:numRef>
              <c:f>Лист1!$B$2:$B$5</c:f>
              <c:numCache>
                <c:formatCode>General</c:formatCode>
                <c:ptCount val="4"/>
                <c:pt idx="0">
                  <c:v>70</c:v>
                </c:pt>
                <c:pt idx="1">
                  <c:v>80</c:v>
                </c:pt>
                <c:pt idx="2">
                  <c:v>99</c:v>
                </c:pt>
              </c:numCache>
            </c:numRef>
          </c:val>
          <c:extLst>
            <c:ext xmlns:c16="http://schemas.microsoft.com/office/drawing/2014/chart" uri="{C3380CC4-5D6E-409C-BE32-E72D297353CC}">
              <c16:uniqueId val="{00000000-7894-449F-8BB5-F6C46781AFE2}"/>
            </c:ext>
          </c:extLst>
        </c:ser>
        <c:ser>
          <c:idx val="1"/>
          <c:order val="1"/>
          <c:tx>
            <c:strRef>
              <c:f>Лист1!$C$1</c:f>
              <c:strCache>
                <c:ptCount val="1"/>
                <c:pt idx="0">
                  <c:v>нарушение</c:v>
                </c:pt>
              </c:strCache>
            </c:strRef>
          </c:tx>
          <c:invertIfNegative val="0"/>
          <c:cat>
            <c:strRef>
              <c:f>Лист1!$A$2:$A$5</c:f>
              <c:strCache>
                <c:ptCount val="3"/>
                <c:pt idx="0">
                  <c:v>дошкольники (5-6 лет)</c:v>
                </c:pt>
                <c:pt idx="1">
                  <c:v>младшие школьники (1-2 класс)</c:v>
                </c:pt>
                <c:pt idx="2">
                  <c:v>старший возраст</c:v>
                </c:pt>
              </c:strCache>
            </c:strRef>
          </c:cat>
          <c:val>
            <c:numRef>
              <c:f>Лист1!$C$2:$C$5</c:f>
              <c:numCache>
                <c:formatCode>General</c:formatCode>
                <c:ptCount val="4"/>
                <c:pt idx="0">
                  <c:v>30</c:v>
                </c:pt>
                <c:pt idx="1">
                  <c:v>20</c:v>
                </c:pt>
                <c:pt idx="2">
                  <c:v>1</c:v>
                </c:pt>
              </c:numCache>
            </c:numRef>
          </c:val>
          <c:extLst>
            <c:ext xmlns:c16="http://schemas.microsoft.com/office/drawing/2014/chart" uri="{C3380CC4-5D6E-409C-BE32-E72D297353CC}">
              <c16:uniqueId val="{00000001-7894-449F-8BB5-F6C46781AFE2}"/>
            </c:ext>
          </c:extLst>
        </c:ser>
        <c:dLbls>
          <c:showLegendKey val="0"/>
          <c:showVal val="0"/>
          <c:showCatName val="0"/>
          <c:showSerName val="0"/>
          <c:showPercent val="0"/>
          <c:showBubbleSize val="0"/>
        </c:dLbls>
        <c:gapWidth val="150"/>
        <c:shape val="pyramid"/>
        <c:axId val="55505664"/>
        <c:axId val="55507200"/>
        <c:axId val="0"/>
      </c:bar3DChart>
      <c:catAx>
        <c:axId val="55505664"/>
        <c:scaling>
          <c:orientation val="minMax"/>
        </c:scaling>
        <c:delete val="0"/>
        <c:axPos val="b"/>
        <c:numFmt formatCode="General" sourceLinked="0"/>
        <c:majorTickMark val="out"/>
        <c:minorTickMark val="none"/>
        <c:tickLblPos val="nextTo"/>
        <c:txPr>
          <a:bodyPr/>
          <a:lstStyle/>
          <a:p>
            <a:pPr>
              <a:defRPr sz="800"/>
            </a:pPr>
            <a:endParaRPr lang="ru-RU"/>
          </a:p>
        </c:txPr>
        <c:crossAx val="55507200"/>
        <c:crosses val="autoZero"/>
        <c:auto val="1"/>
        <c:lblAlgn val="ctr"/>
        <c:lblOffset val="100"/>
        <c:noMultiLvlLbl val="0"/>
      </c:catAx>
      <c:valAx>
        <c:axId val="55507200"/>
        <c:scaling>
          <c:orientation val="minMax"/>
        </c:scaling>
        <c:delete val="0"/>
        <c:axPos val="l"/>
        <c:majorGridlines/>
        <c:numFmt formatCode="General" sourceLinked="1"/>
        <c:majorTickMark val="out"/>
        <c:minorTickMark val="none"/>
        <c:tickLblPos val="nextTo"/>
        <c:txPr>
          <a:bodyPr/>
          <a:lstStyle/>
          <a:p>
            <a:pPr>
              <a:defRPr sz="1000"/>
            </a:pPr>
            <a:endParaRPr lang="ru-RU"/>
          </a:p>
        </c:txPr>
        <c:crossAx val="55505664"/>
        <c:crosses val="autoZero"/>
        <c:crossBetween val="between"/>
      </c:valAx>
    </c:plotArea>
    <c:legend>
      <c:legendPos val="r"/>
      <c:layout>
        <c:manualLayout>
          <c:xMode val="edge"/>
          <c:yMode val="edge"/>
          <c:x val="0.81774652865512543"/>
          <c:y val="0.69042676250599788"/>
          <c:w val="0.12463929769848578"/>
          <c:h val="0.21597697313174091"/>
        </c:manualLayout>
      </c:layout>
      <c:overlay val="0"/>
      <c:txPr>
        <a:bodyPr/>
        <a:lstStyle/>
        <a:p>
          <a:pPr>
            <a:defRPr sz="1200"/>
          </a:pPr>
          <a:endParaRPr lang="ru-RU"/>
        </a:p>
      </c:txPr>
    </c:legend>
    <c:plotVisOnly val="1"/>
    <c:dispBlanksAs val="gap"/>
    <c:showDLblsOverMax val="0"/>
  </c:chart>
  <c:txPr>
    <a:bodyPr/>
    <a:lstStyle/>
    <a:p>
      <a:pPr>
        <a:defRPr sz="1800"/>
      </a:pPr>
      <a:endParaRPr lang="ru-RU"/>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Сонорный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Твердый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Дрожащий</a:t>
          </a:r>
        </a:p>
      </dgm:t>
    </dgm:pt>
    <dgm:pt modelId="{06C85DFA-5F25-4B53-A608-859A6D4DABE0}" type="parTrans" cxnId="{261BB791-4131-45B6-A01B-7347601897A1}">
      <dgm:prSet/>
      <dgm:spPr/>
      <dgm:t>
        <a:bodyPr/>
        <a:lstStyle/>
        <a:p>
          <a:endParaRPr lang="ru-RU"/>
        </a:p>
      </dgm:t>
    </dgm:pt>
    <dgm:pt modelId="{064B2CBD-B857-4692-9C26-C28AD4BB4B37}" type="sibTrans" cxnId="{261BB791-4131-45B6-A01B-7347601897A1}">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8E0DC504-80CA-4A4B-9A34-C3E56BAD7BA8}" type="presOf" srcId="{A623FDF7-9395-4BB5-8E0A-25284C27388E}" destId="{6040B1D9-F011-4512-A1A2-E15598FB3088}" srcOrd="0" destOrd="0" presId="urn:microsoft.com/office/officeart/2005/8/layout/cycle6"/>
    <dgm:cxn modelId="{00068308-9579-4015-BBC5-DC7969CB974C}" type="presOf" srcId="{69561956-021F-42B4-AE16-10B754B427F8}" destId="{69A76AA4-DE91-45F6-B637-7AECF0159C49}" srcOrd="0" destOrd="0" presId="urn:microsoft.com/office/officeart/2005/8/layout/cycle6"/>
    <dgm:cxn modelId="{D5B9F10E-965D-4C06-B32F-D534FC316300}" type="presOf" srcId="{7F42C1B1-5BF5-499A-91A2-95090DFF4DCB}" destId="{251F07C2-910D-455E-B9D7-F82A4F1513E3}" srcOrd="0" destOrd="0" presId="urn:microsoft.com/office/officeart/2005/8/layout/cycle6"/>
    <dgm:cxn modelId="{9F1B5F30-A790-4AC9-8C8E-B1F3D51259D2}" type="presOf" srcId="{FD68C329-A1AC-4A0C-BEFC-0249E3B360BE}" destId="{1C19BD5C-E73C-4BF0-BC53-D45AC63DC248}"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F2DA7343-25CE-4FE4-B9CA-5E5348FCCAA7}" type="presOf" srcId="{9F8250FF-199B-4865-AD77-667CCBB4BFE0}" destId="{BF38BAD3-AFBF-4FF1-B08A-0DD2BB75DF0F}" srcOrd="0" destOrd="0" presId="urn:microsoft.com/office/officeart/2005/8/layout/cycle6"/>
    <dgm:cxn modelId="{33E9546D-9287-4DC3-A04B-073FD0D8B118}" type="presOf" srcId="{5939B6AF-DCC2-460F-9028-D3ADB8214D42}" destId="{41765C28-3846-4E6C-B894-4EA455688558}" srcOrd="0" destOrd="0" presId="urn:microsoft.com/office/officeart/2005/8/layout/cycle6"/>
    <dgm:cxn modelId="{39C38570-0BF7-45EF-83E5-FCB795901AE4}" type="presOf" srcId="{4BBEFA01-186D-49BC-99F6-624027EA7BC7}" destId="{67DC7D61-3B14-4C9C-BA30-A72EC529FE07}" srcOrd="0" destOrd="0" presId="urn:microsoft.com/office/officeart/2005/8/layout/cycle6"/>
    <dgm:cxn modelId="{B6161374-B1E7-4AD2-9543-16350C46FC8F}" type="presOf" srcId="{559F916B-7B3E-4380-847D-190CE1405C91}" destId="{5CBE085B-6F62-4DC3-AB17-6A60B94CDA75}"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261BB791-4131-45B6-A01B-7347601897A1}" srcId="{FD68C329-A1AC-4A0C-BEFC-0249E3B360BE}" destId="{A623FDF7-9395-4BB5-8E0A-25284C27388E}" srcOrd="5" destOrd="0" parTransId="{06C85DFA-5F25-4B53-A608-859A6D4DABE0}" sibTransId="{064B2CBD-B857-4692-9C26-C28AD4BB4B37}"/>
    <dgm:cxn modelId="{2355D4AC-19BE-4103-826E-1E846841B1CC}" type="presOf" srcId="{064B2CBD-B857-4692-9C26-C28AD4BB4B37}" destId="{C9705F83-46AF-48EE-B1DE-EB92C58E4C4F}" srcOrd="0" destOrd="0" presId="urn:microsoft.com/office/officeart/2005/8/layout/cycle6"/>
    <dgm:cxn modelId="{CF46D4AF-A586-438C-81EF-4991AFD8745C}" type="presOf" srcId="{A7CDD651-5CB4-47DB-B277-3AC90BB3A5C5}" destId="{795ACDE0-A1A1-4199-8BF1-66EF33033EB9}" srcOrd="0" destOrd="0" presId="urn:microsoft.com/office/officeart/2005/8/layout/cycle6"/>
    <dgm:cxn modelId="{DEF2D3CF-DD87-4155-8379-61FA996FA8D4}" type="presOf" srcId="{792FFBDA-FE08-4A2D-9ABF-3E4BE6ACE661}" destId="{B0D364AC-A01F-41D3-8AA4-5745CAB4A156}" srcOrd="0" destOrd="0" presId="urn:microsoft.com/office/officeart/2005/8/layout/cycle6"/>
    <dgm:cxn modelId="{359C29D9-FA3E-48CA-9EEE-9D29B45CB753}" type="presOf" srcId="{71C9D8C4-B914-43F5-AA9D-0F9D8DC48AD6}" destId="{25EA131D-3444-43D9-8402-64BE4D7C62FA}" srcOrd="0" destOrd="0" presId="urn:microsoft.com/office/officeart/2005/8/layout/cycle6"/>
    <dgm:cxn modelId="{61F36EE0-C8DA-40DF-BF9F-078FBE1146DF}" type="presOf" srcId="{A9F5BD15-EBFC-4172-AB4A-98F6BA54B3D9}" destId="{6E7E79C4-7C20-4DF7-AE55-2A37B88A428A}" srcOrd="0" destOrd="0" presId="urn:microsoft.com/office/officeart/2005/8/layout/cycle6"/>
    <dgm:cxn modelId="{0DABC7A5-AA41-4C49-AE4A-C856410AD02F}" type="presParOf" srcId="{1C19BD5C-E73C-4BF0-BC53-D45AC63DC248}" destId="{795ACDE0-A1A1-4199-8BF1-66EF33033EB9}" srcOrd="0" destOrd="0" presId="urn:microsoft.com/office/officeart/2005/8/layout/cycle6"/>
    <dgm:cxn modelId="{66567C74-0511-4182-A459-1590F689FA9B}" type="presParOf" srcId="{1C19BD5C-E73C-4BF0-BC53-D45AC63DC248}" destId="{5002951A-1043-4725-858B-21AFF5FF78C4}" srcOrd="1" destOrd="0" presId="urn:microsoft.com/office/officeart/2005/8/layout/cycle6"/>
    <dgm:cxn modelId="{EAD1AB0B-FC76-4250-8D45-5B62585271A4}" type="presParOf" srcId="{1C19BD5C-E73C-4BF0-BC53-D45AC63DC248}" destId="{41765C28-3846-4E6C-B894-4EA455688558}" srcOrd="2" destOrd="0" presId="urn:microsoft.com/office/officeart/2005/8/layout/cycle6"/>
    <dgm:cxn modelId="{704CEC44-C019-437A-B3C6-A9F7E4980150}" type="presParOf" srcId="{1C19BD5C-E73C-4BF0-BC53-D45AC63DC248}" destId="{67DC7D61-3B14-4C9C-BA30-A72EC529FE07}" srcOrd="3" destOrd="0" presId="urn:microsoft.com/office/officeart/2005/8/layout/cycle6"/>
    <dgm:cxn modelId="{510156E5-66C2-42F4-A0E4-8ED4816510DB}" type="presParOf" srcId="{1C19BD5C-E73C-4BF0-BC53-D45AC63DC248}" destId="{FB3AF9F3-F302-4838-A625-386F70FD0A76}" srcOrd="4" destOrd="0" presId="urn:microsoft.com/office/officeart/2005/8/layout/cycle6"/>
    <dgm:cxn modelId="{A78825D9-80E8-4D38-BB77-85CF84E808DC}" type="presParOf" srcId="{1C19BD5C-E73C-4BF0-BC53-D45AC63DC248}" destId="{25EA131D-3444-43D9-8402-64BE4D7C62FA}" srcOrd="5" destOrd="0" presId="urn:microsoft.com/office/officeart/2005/8/layout/cycle6"/>
    <dgm:cxn modelId="{608DF51A-06CC-4856-9828-7514143B3099}" type="presParOf" srcId="{1C19BD5C-E73C-4BF0-BC53-D45AC63DC248}" destId="{6E7E79C4-7C20-4DF7-AE55-2A37B88A428A}" srcOrd="6" destOrd="0" presId="urn:microsoft.com/office/officeart/2005/8/layout/cycle6"/>
    <dgm:cxn modelId="{4B7E6CE3-1E33-4D06-A3D4-46B9C6DA7C8D}" type="presParOf" srcId="{1C19BD5C-E73C-4BF0-BC53-D45AC63DC248}" destId="{C45870FE-A887-43E9-93E4-83B2B672A683}" srcOrd="7" destOrd="0" presId="urn:microsoft.com/office/officeart/2005/8/layout/cycle6"/>
    <dgm:cxn modelId="{D08D4D65-954D-458E-BBFC-56A85694818E}" type="presParOf" srcId="{1C19BD5C-E73C-4BF0-BC53-D45AC63DC248}" destId="{B0D364AC-A01F-41D3-8AA4-5745CAB4A156}" srcOrd="8" destOrd="0" presId="urn:microsoft.com/office/officeart/2005/8/layout/cycle6"/>
    <dgm:cxn modelId="{E9E30345-1425-4A5F-BCBB-021BB6703D9D}" type="presParOf" srcId="{1C19BD5C-E73C-4BF0-BC53-D45AC63DC248}" destId="{5CBE085B-6F62-4DC3-AB17-6A60B94CDA75}" srcOrd="9" destOrd="0" presId="urn:microsoft.com/office/officeart/2005/8/layout/cycle6"/>
    <dgm:cxn modelId="{FEFB3C91-6E19-4B9E-A314-E67C54FEB54C}" type="presParOf" srcId="{1C19BD5C-E73C-4BF0-BC53-D45AC63DC248}" destId="{25923D3C-72E3-4DEB-8F21-9FFCA2708DA1}" srcOrd="10" destOrd="0" presId="urn:microsoft.com/office/officeart/2005/8/layout/cycle6"/>
    <dgm:cxn modelId="{963A56E8-EEF3-4F84-9514-2EF45BF83A52}" type="presParOf" srcId="{1C19BD5C-E73C-4BF0-BC53-D45AC63DC248}" destId="{69A76AA4-DE91-45F6-B637-7AECF0159C49}" srcOrd="11" destOrd="0" presId="urn:microsoft.com/office/officeart/2005/8/layout/cycle6"/>
    <dgm:cxn modelId="{FDD513A1-8C8B-44F3-A285-88BE83A74519}" type="presParOf" srcId="{1C19BD5C-E73C-4BF0-BC53-D45AC63DC248}" destId="{BF38BAD3-AFBF-4FF1-B08A-0DD2BB75DF0F}" srcOrd="12" destOrd="0" presId="urn:microsoft.com/office/officeart/2005/8/layout/cycle6"/>
    <dgm:cxn modelId="{5E0522FF-1614-4580-A8EA-12B76F143494}" type="presParOf" srcId="{1C19BD5C-E73C-4BF0-BC53-D45AC63DC248}" destId="{94E2F338-AD4F-464C-B2A6-6DD2EE1FC6BC}" srcOrd="13" destOrd="0" presId="urn:microsoft.com/office/officeart/2005/8/layout/cycle6"/>
    <dgm:cxn modelId="{EA0894B9-8704-4F8D-A893-E9DEAED3A164}" type="presParOf" srcId="{1C19BD5C-E73C-4BF0-BC53-D45AC63DC248}" destId="{251F07C2-910D-455E-B9D7-F82A4F1513E3}" srcOrd="14" destOrd="0" presId="urn:microsoft.com/office/officeart/2005/8/layout/cycle6"/>
    <dgm:cxn modelId="{6FFC169B-573E-447A-9A5D-C724F3AC65D8}" type="presParOf" srcId="{1C19BD5C-E73C-4BF0-BC53-D45AC63DC248}" destId="{6040B1D9-F011-4512-A1A2-E15598FB3088}" srcOrd="15" destOrd="0" presId="urn:microsoft.com/office/officeart/2005/8/layout/cycle6"/>
    <dgm:cxn modelId="{E082CA2E-3884-4CE1-AC12-197D563F7AE5}" type="presParOf" srcId="{1C19BD5C-E73C-4BF0-BC53-D45AC63DC248}" destId="{830877FD-0013-4C05-B608-0CBB1AEFE7E0}" srcOrd="16" destOrd="0" presId="urn:microsoft.com/office/officeart/2005/8/layout/cycle6"/>
    <dgm:cxn modelId="{638F8FF9-BDB9-4DC1-9F2B-62E65C12D310}"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Твердый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Глухой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21E4E20A-3582-4F38-A03F-C1C50C4984D0}" type="presOf" srcId="{5939B6AF-DCC2-460F-9028-D3ADB8214D42}" destId="{41765C28-3846-4E6C-B894-4EA455688558}" srcOrd="0" destOrd="0" presId="urn:microsoft.com/office/officeart/2005/8/layout/cycle6"/>
    <dgm:cxn modelId="{41E3BE1E-D2F2-4332-B9F3-987B3E9FB56A}" type="presOf" srcId="{4BBEFA01-186D-49BC-99F6-624027EA7BC7}" destId="{67DC7D61-3B14-4C9C-BA30-A72EC529FE07}"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4D5AB25E-7CA5-4619-BD7B-A0BF71857DC8}" type="presOf" srcId="{9F8250FF-199B-4865-AD77-667CCBB4BFE0}" destId="{BF38BAD3-AFBF-4FF1-B08A-0DD2BB75DF0F}" srcOrd="0" destOrd="0" presId="urn:microsoft.com/office/officeart/2005/8/layout/cycle6"/>
    <dgm:cxn modelId="{B6A4A36E-FAF9-4254-9B6F-FD39389B7D84}" type="presOf" srcId="{69561956-021F-42B4-AE16-10B754B427F8}" destId="{69A76AA4-DE91-45F6-B637-7AECF0159C49}" srcOrd="0" destOrd="0" presId="urn:microsoft.com/office/officeart/2005/8/layout/cycle6"/>
    <dgm:cxn modelId="{3E90284F-ADBC-4108-B199-C2806FCC94D9}" type="presOf" srcId="{A9F5BD15-EBFC-4172-AB4A-98F6BA54B3D9}" destId="{6E7E79C4-7C20-4DF7-AE55-2A37B88A428A}" srcOrd="0" destOrd="0" presId="urn:microsoft.com/office/officeart/2005/8/layout/cycle6"/>
    <dgm:cxn modelId="{07695053-E326-4C4C-B843-BC4CA1195741}" type="presOf" srcId="{A623FDF7-9395-4BB5-8E0A-25284C27388E}" destId="{6040B1D9-F011-4512-A1A2-E15598FB3088}"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55213D75-62D2-4732-8C5C-4C75B56701C9}" type="presOf" srcId="{A7CDD651-5CB4-47DB-B277-3AC90BB3A5C5}" destId="{795ACDE0-A1A1-4199-8BF1-66EF33033EB9}" srcOrd="0" destOrd="0" presId="urn:microsoft.com/office/officeart/2005/8/layout/cycle6"/>
    <dgm:cxn modelId="{C359FC79-9125-4940-AC3F-24365FA1816E}" type="presOf" srcId="{71C9D8C4-B914-43F5-AA9D-0F9D8DC48AD6}" destId="{25EA131D-3444-43D9-8402-64BE4D7C62FA}" srcOrd="0" destOrd="0" presId="urn:microsoft.com/office/officeart/2005/8/layout/cycle6"/>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261BB791-4131-45B6-A01B-7347601897A1}" srcId="{FD68C329-A1AC-4A0C-BEFC-0249E3B360BE}" destId="{A623FDF7-9395-4BB5-8E0A-25284C27388E}" srcOrd="5" destOrd="0" parTransId="{06C85DFA-5F25-4B53-A608-859A6D4DABE0}" sibTransId="{064B2CBD-B857-4692-9C26-C28AD4BB4B37}"/>
    <dgm:cxn modelId="{D323C495-69B1-429F-B600-7D232A6D18B2}" type="presOf" srcId="{559F916B-7B3E-4380-847D-190CE1405C91}" destId="{5CBE085B-6F62-4DC3-AB17-6A60B94CDA75}" srcOrd="0" destOrd="0" presId="urn:microsoft.com/office/officeart/2005/8/layout/cycle6"/>
    <dgm:cxn modelId="{5A80B2C4-D6CD-45F6-80E8-5693CFEDE20D}" type="presOf" srcId="{7F42C1B1-5BF5-499A-91A2-95090DFF4DCB}" destId="{251F07C2-910D-455E-B9D7-F82A4F1513E3}" srcOrd="0" destOrd="0" presId="urn:microsoft.com/office/officeart/2005/8/layout/cycle6"/>
    <dgm:cxn modelId="{29FDAADC-28DC-4970-8697-F145D2860698}" type="presOf" srcId="{064B2CBD-B857-4692-9C26-C28AD4BB4B37}" destId="{C9705F83-46AF-48EE-B1DE-EB92C58E4C4F}" srcOrd="0" destOrd="0" presId="urn:microsoft.com/office/officeart/2005/8/layout/cycle6"/>
    <dgm:cxn modelId="{577117E6-AD3F-4CF7-B1BA-F2D5FA968569}" type="presOf" srcId="{792FFBDA-FE08-4A2D-9ABF-3E4BE6ACE661}" destId="{B0D364AC-A01F-41D3-8AA4-5745CAB4A156}" srcOrd="0" destOrd="0" presId="urn:microsoft.com/office/officeart/2005/8/layout/cycle6"/>
    <dgm:cxn modelId="{E0B9F4F5-AB0D-4CEC-85D0-D296B0DBD086}" type="presOf" srcId="{FD68C329-A1AC-4A0C-BEFC-0249E3B360BE}" destId="{1C19BD5C-E73C-4BF0-BC53-D45AC63DC248}" srcOrd="0" destOrd="0" presId="urn:microsoft.com/office/officeart/2005/8/layout/cycle6"/>
    <dgm:cxn modelId="{14916EAE-367D-4696-858A-CDCB0A17DEFD}" type="presParOf" srcId="{1C19BD5C-E73C-4BF0-BC53-D45AC63DC248}" destId="{795ACDE0-A1A1-4199-8BF1-66EF33033EB9}" srcOrd="0" destOrd="0" presId="urn:microsoft.com/office/officeart/2005/8/layout/cycle6"/>
    <dgm:cxn modelId="{BB891949-4691-4395-BA80-E36C234C3FCB}" type="presParOf" srcId="{1C19BD5C-E73C-4BF0-BC53-D45AC63DC248}" destId="{5002951A-1043-4725-858B-21AFF5FF78C4}" srcOrd="1" destOrd="0" presId="urn:microsoft.com/office/officeart/2005/8/layout/cycle6"/>
    <dgm:cxn modelId="{C34DB1FB-C61A-49CC-BD51-6E0E588B2C9D}" type="presParOf" srcId="{1C19BD5C-E73C-4BF0-BC53-D45AC63DC248}" destId="{41765C28-3846-4E6C-B894-4EA455688558}" srcOrd="2" destOrd="0" presId="urn:microsoft.com/office/officeart/2005/8/layout/cycle6"/>
    <dgm:cxn modelId="{4979FA31-4AB9-4572-9482-F565FB406F5E}" type="presParOf" srcId="{1C19BD5C-E73C-4BF0-BC53-D45AC63DC248}" destId="{67DC7D61-3B14-4C9C-BA30-A72EC529FE07}" srcOrd="3" destOrd="0" presId="urn:microsoft.com/office/officeart/2005/8/layout/cycle6"/>
    <dgm:cxn modelId="{59CEF69F-8A6A-440B-B5E0-661D49BC0237}" type="presParOf" srcId="{1C19BD5C-E73C-4BF0-BC53-D45AC63DC248}" destId="{FB3AF9F3-F302-4838-A625-386F70FD0A76}" srcOrd="4" destOrd="0" presId="urn:microsoft.com/office/officeart/2005/8/layout/cycle6"/>
    <dgm:cxn modelId="{5EC04908-A277-4D69-9597-9493756B7AF0}" type="presParOf" srcId="{1C19BD5C-E73C-4BF0-BC53-D45AC63DC248}" destId="{25EA131D-3444-43D9-8402-64BE4D7C62FA}" srcOrd="5" destOrd="0" presId="urn:microsoft.com/office/officeart/2005/8/layout/cycle6"/>
    <dgm:cxn modelId="{BFDD7D26-1290-413B-A66D-D4962463127A}" type="presParOf" srcId="{1C19BD5C-E73C-4BF0-BC53-D45AC63DC248}" destId="{6E7E79C4-7C20-4DF7-AE55-2A37B88A428A}" srcOrd="6" destOrd="0" presId="urn:microsoft.com/office/officeart/2005/8/layout/cycle6"/>
    <dgm:cxn modelId="{28E39811-7F1D-400F-95AC-18D89BA63928}" type="presParOf" srcId="{1C19BD5C-E73C-4BF0-BC53-D45AC63DC248}" destId="{C45870FE-A887-43E9-93E4-83B2B672A683}" srcOrd="7" destOrd="0" presId="urn:microsoft.com/office/officeart/2005/8/layout/cycle6"/>
    <dgm:cxn modelId="{BB4F34EE-FEDF-44DD-B26A-978F7D74AB83}" type="presParOf" srcId="{1C19BD5C-E73C-4BF0-BC53-D45AC63DC248}" destId="{B0D364AC-A01F-41D3-8AA4-5745CAB4A156}" srcOrd="8" destOrd="0" presId="urn:microsoft.com/office/officeart/2005/8/layout/cycle6"/>
    <dgm:cxn modelId="{F3933C8A-4793-439F-AB4A-76AA19634EB7}" type="presParOf" srcId="{1C19BD5C-E73C-4BF0-BC53-D45AC63DC248}" destId="{5CBE085B-6F62-4DC3-AB17-6A60B94CDA75}" srcOrd="9" destOrd="0" presId="urn:microsoft.com/office/officeart/2005/8/layout/cycle6"/>
    <dgm:cxn modelId="{10D28A61-6696-4277-9A6C-52D2CBAAC401}" type="presParOf" srcId="{1C19BD5C-E73C-4BF0-BC53-D45AC63DC248}" destId="{25923D3C-72E3-4DEB-8F21-9FFCA2708DA1}" srcOrd="10" destOrd="0" presId="urn:microsoft.com/office/officeart/2005/8/layout/cycle6"/>
    <dgm:cxn modelId="{C32A9B01-2E1B-47E2-930C-80C21A59293C}" type="presParOf" srcId="{1C19BD5C-E73C-4BF0-BC53-D45AC63DC248}" destId="{69A76AA4-DE91-45F6-B637-7AECF0159C49}" srcOrd="11" destOrd="0" presId="urn:microsoft.com/office/officeart/2005/8/layout/cycle6"/>
    <dgm:cxn modelId="{D6DC78E4-A424-4896-91C6-4F0760A11DD6}" type="presParOf" srcId="{1C19BD5C-E73C-4BF0-BC53-D45AC63DC248}" destId="{BF38BAD3-AFBF-4FF1-B08A-0DD2BB75DF0F}" srcOrd="12" destOrd="0" presId="urn:microsoft.com/office/officeart/2005/8/layout/cycle6"/>
    <dgm:cxn modelId="{D3E642CA-11D7-46DD-A199-3753D19C164A}" type="presParOf" srcId="{1C19BD5C-E73C-4BF0-BC53-D45AC63DC248}" destId="{94E2F338-AD4F-464C-B2A6-6DD2EE1FC6BC}" srcOrd="13" destOrd="0" presId="urn:microsoft.com/office/officeart/2005/8/layout/cycle6"/>
    <dgm:cxn modelId="{EB97C7D1-38F1-466F-936E-01F7DB5A30B5}" type="presParOf" srcId="{1C19BD5C-E73C-4BF0-BC53-D45AC63DC248}" destId="{251F07C2-910D-455E-B9D7-F82A4F1513E3}" srcOrd="14" destOrd="0" presId="urn:microsoft.com/office/officeart/2005/8/layout/cycle6"/>
    <dgm:cxn modelId="{44E0E979-F403-4104-A267-1D3721060173}" type="presParOf" srcId="{1C19BD5C-E73C-4BF0-BC53-D45AC63DC248}" destId="{6040B1D9-F011-4512-A1A2-E15598FB3088}" srcOrd="15" destOrd="0" presId="urn:microsoft.com/office/officeart/2005/8/layout/cycle6"/>
    <dgm:cxn modelId="{B125FA93-99EE-42E6-856C-A7388A0AA81D}" type="presParOf" srcId="{1C19BD5C-E73C-4BF0-BC53-D45AC63DC248}" destId="{830877FD-0013-4C05-B608-0CBB1AEFE7E0}" srcOrd="16" destOrd="0" presId="urn:microsoft.com/office/officeart/2005/8/layout/cycle6"/>
    <dgm:cxn modelId="{F91D7B3F-FBFA-45F0-9471-90DD63DD4AD7}"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Твердый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Звонкий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24A6EA19-E8A9-40D8-A905-B60B11EF7FF9}" type="presOf" srcId="{064B2CBD-B857-4692-9C26-C28AD4BB4B37}" destId="{C9705F83-46AF-48EE-B1DE-EB92C58E4C4F}" srcOrd="0" destOrd="0" presId="urn:microsoft.com/office/officeart/2005/8/layout/cycle6"/>
    <dgm:cxn modelId="{B5F37E23-4989-442E-9504-0A1283D80B32}" type="presOf" srcId="{7F42C1B1-5BF5-499A-91A2-95090DFF4DCB}" destId="{251F07C2-910D-455E-B9D7-F82A4F1513E3}" srcOrd="0" destOrd="0" presId="urn:microsoft.com/office/officeart/2005/8/layout/cycle6"/>
    <dgm:cxn modelId="{5EA1882A-EDF3-4A6A-8DFB-70A03431C077}" type="presOf" srcId="{9F8250FF-199B-4865-AD77-667CCBB4BFE0}" destId="{BF38BAD3-AFBF-4FF1-B08A-0DD2BB75DF0F}" srcOrd="0" destOrd="0" presId="urn:microsoft.com/office/officeart/2005/8/layout/cycle6"/>
    <dgm:cxn modelId="{17372D3E-0C5C-4D44-A388-5B138E0237EA}" type="presOf" srcId="{5939B6AF-DCC2-460F-9028-D3ADB8214D42}" destId="{41765C28-3846-4E6C-B894-4EA455688558}"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FB6D5051-815C-489F-8A0A-9A98503236E8}" type="presOf" srcId="{792FFBDA-FE08-4A2D-9ABF-3E4BE6ACE661}" destId="{B0D364AC-A01F-41D3-8AA4-5745CAB4A156}" srcOrd="0" destOrd="0" presId="urn:microsoft.com/office/officeart/2005/8/layout/cycle6"/>
    <dgm:cxn modelId="{8AF26F72-E7DB-48EF-B1A0-4A54998F1ECF}" type="presOf" srcId="{A9F5BD15-EBFC-4172-AB4A-98F6BA54B3D9}" destId="{6E7E79C4-7C20-4DF7-AE55-2A37B88A428A}"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2125A456-612A-44EC-A975-63E81E515D2B}" type="presOf" srcId="{A7CDD651-5CB4-47DB-B277-3AC90BB3A5C5}" destId="{795ACDE0-A1A1-4199-8BF1-66EF33033EB9}" srcOrd="0" destOrd="0" presId="urn:microsoft.com/office/officeart/2005/8/layout/cycle6"/>
    <dgm:cxn modelId="{A527637A-0F5F-4DBD-A82C-3520B0E82E48}" srcId="{FD68C329-A1AC-4A0C-BEFC-0249E3B360BE}" destId="{A7CDD651-5CB4-47DB-B277-3AC90BB3A5C5}" srcOrd="0" destOrd="0" parTransId="{1131EB2C-10D8-4CDE-BB02-E4D3D1240387}" sibTransId="{5939B6AF-DCC2-460F-9028-D3ADB8214D42}"/>
    <dgm:cxn modelId="{97A2C57A-B77D-481A-A97E-BE07BF9E6CF1}" type="presOf" srcId="{69561956-021F-42B4-AE16-10B754B427F8}" destId="{69A76AA4-DE91-45F6-B637-7AECF0159C49}" srcOrd="0" destOrd="0" presId="urn:microsoft.com/office/officeart/2005/8/layout/cycle6"/>
    <dgm:cxn modelId="{3D278C7D-4AC6-4FB0-8EB6-00CF91A46E1D}" srcId="{FD68C329-A1AC-4A0C-BEFC-0249E3B360BE}" destId="{559F916B-7B3E-4380-847D-190CE1405C91}" srcOrd="3" destOrd="0" parTransId="{47E8D874-ABBD-40B4-8C12-1EAED199C936}" sibTransId="{69561956-021F-42B4-AE16-10B754B427F8}"/>
    <dgm:cxn modelId="{D757D37E-5235-4B84-A27D-977854813249}" type="presOf" srcId="{FD68C329-A1AC-4A0C-BEFC-0249E3B360BE}" destId="{1C19BD5C-E73C-4BF0-BC53-D45AC63DC248}" srcOrd="0" destOrd="0" presId="urn:microsoft.com/office/officeart/2005/8/layout/cycle6"/>
    <dgm:cxn modelId="{54AD8F80-414A-45A6-90CA-DD36B2400783}" type="presOf" srcId="{4BBEFA01-186D-49BC-99F6-624027EA7BC7}" destId="{67DC7D61-3B14-4C9C-BA30-A72EC529FE07}" srcOrd="0" destOrd="0" presId="urn:microsoft.com/office/officeart/2005/8/layout/cycle6"/>
    <dgm:cxn modelId="{852FAF8B-C7E7-4CCF-96A8-EF03F9DD4096}" type="presOf" srcId="{559F916B-7B3E-4380-847D-190CE1405C91}" destId="{5CBE085B-6F62-4DC3-AB17-6A60B94CDA75}"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4A0A4A9B-FFB6-4001-8E74-ED26C7ABE9A3}" type="presOf" srcId="{A623FDF7-9395-4BB5-8E0A-25284C27388E}" destId="{6040B1D9-F011-4512-A1A2-E15598FB3088}" srcOrd="0" destOrd="0" presId="urn:microsoft.com/office/officeart/2005/8/layout/cycle6"/>
    <dgm:cxn modelId="{272583D3-2E7F-48FC-A44F-F13C19CD072D}" type="presOf" srcId="{71C9D8C4-B914-43F5-AA9D-0F9D8DC48AD6}" destId="{25EA131D-3444-43D9-8402-64BE4D7C62FA}" srcOrd="0" destOrd="0" presId="urn:microsoft.com/office/officeart/2005/8/layout/cycle6"/>
    <dgm:cxn modelId="{478FF93D-BDEC-4247-892A-BACA13BE477E}" type="presParOf" srcId="{1C19BD5C-E73C-4BF0-BC53-D45AC63DC248}" destId="{795ACDE0-A1A1-4199-8BF1-66EF33033EB9}" srcOrd="0" destOrd="0" presId="urn:microsoft.com/office/officeart/2005/8/layout/cycle6"/>
    <dgm:cxn modelId="{A92485D2-DC7E-43EF-BACC-0A20F22A3B16}" type="presParOf" srcId="{1C19BD5C-E73C-4BF0-BC53-D45AC63DC248}" destId="{5002951A-1043-4725-858B-21AFF5FF78C4}" srcOrd="1" destOrd="0" presId="urn:microsoft.com/office/officeart/2005/8/layout/cycle6"/>
    <dgm:cxn modelId="{BAE66880-AF04-4601-8296-12C5F49C68E3}" type="presParOf" srcId="{1C19BD5C-E73C-4BF0-BC53-D45AC63DC248}" destId="{41765C28-3846-4E6C-B894-4EA455688558}" srcOrd="2" destOrd="0" presId="urn:microsoft.com/office/officeart/2005/8/layout/cycle6"/>
    <dgm:cxn modelId="{024A97B4-B017-4BD2-8D28-67BA393EDC1D}" type="presParOf" srcId="{1C19BD5C-E73C-4BF0-BC53-D45AC63DC248}" destId="{67DC7D61-3B14-4C9C-BA30-A72EC529FE07}" srcOrd="3" destOrd="0" presId="urn:microsoft.com/office/officeart/2005/8/layout/cycle6"/>
    <dgm:cxn modelId="{01586D1B-E230-42DD-852E-1C863579F2A9}" type="presParOf" srcId="{1C19BD5C-E73C-4BF0-BC53-D45AC63DC248}" destId="{FB3AF9F3-F302-4838-A625-386F70FD0A76}" srcOrd="4" destOrd="0" presId="urn:microsoft.com/office/officeart/2005/8/layout/cycle6"/>
    <dgm:cxn modelId="{A85FBEF9-6D6B-4F61-9237-83C0BF08DC42}" type="presParOf" srcId="{1C19BD5C-E73C-4BF0-BC53-D45AC63DC248}" destId="{25EA131D-3444-43D9-8402-64BE4D7C62FA}" srcOrd="5" destOrd="0" presId="urn:microsoft.com/office/officeart/2005/8/layout/cycle6"/>
    <dgm:cxn modelId="{311AB909-63AE-4E6D-B51A-AC8B5DE5C358}" type="presParOf" srcId="{1C19BD5C-E73C-4BF0-BC53-D45AC63DC248}" destId="{6E7E79C4-7C20-4DF7-AE55-2A37B88A428A}" srcOrd="6" destOrd="0" presId="urn:microsoft.com/office/officeart/2005/8/layout/cycle6"/>
    <dgm:cxn modelId="{7885891D-C365-47A9-A3A4-5438EFEC4FA4}" type="presParOf" srcId="{1C19BD5C-E73C-4BF0-BC53-D45AC63DC248}" destId="{C45870FE-A887-43E9-93E4-83B2B672A683}" srcOrd="7" destOrd="0" presId="urn:microsoft.com/office/officeart/2005/8/layout/cycle6"/>
    <dgm:cxn modelId="{FF9BDF4C-C9DB-463C-A34E-DA12CBA13D64}" type="presParOf" srcId="{1C19BD5C-E73C-4BF0-BC53-D45AC63DC248}" destId="{B0D364AC-A01F-41D3-8AA4-5745CAB4A156}" srcOrd="8" destOrd="0" presId="urn:microsoft.com/office/officeart/2005/8/layout/cycle6"/>
    <dgm:cxn modelId="{40299DD6-3477-434B-8E03-7DBF8FD6EF80}" type="presParOf" srcId="{1C19BD5C-E73C-4BF0-BC53-D45AC63DC248}" destId="{5CBE085B-6F62-4DC3-AB17-6A60B94CDA75}" srcOrd="9" destOrd="0" presId="urn:microsoft.com/office/officeart/2005/8/layout/cycle6"/>
    <dgm:cxn modelId="{78285600-C349-487D-AEEF-1772D4550BB2}" type="presParOf" srcId="{1C19BD5C-E73C-4BF0-BC53-D45AC63DC248}" destId="{25923D3C-72E3-4DEB-8F21-9FFCA2708DA1}" srcOrd="10" destOrd="0" presId="urn:microsoft.com/office/officeart/2005/8/layout/cycle6"/>
    <dgm:cxn modelId="{FE4EA3C8-F80B-4C64-815C-9636647D3B63}" type="presParOf" srcId="{1C19BD5C-E73C-4BF0-BC53-D45AC63DC248}" destId="{69A76AA4-DE91-45F6-B637-7AECF0159C49}" srcOrd="11" destOrd="0" presId="urn:microsoft.com/office/officeart/2005/8/layout/cycle6"/>
    <dgm:cxn modelId="{E1B76FEA-9D6B-4E38-9D52-B2DBAA982CC1}" type="presParOf" srcId="{1C19BD5C-E73C-4BF0-BC53-D45AC63DC248}" destId="{BF38BAD3-AFBF-4FF1-B08A-0DD2BB75DF0F}" srcOrd="12" destOrd="0" presId="urn:microsoft.com/office/officeart/2005/8/layout/cycle6"/>
    <dgm:cxn modelId="{03A717A5-8807-4D94-A6A7-4D839520066D}" type="presParOf" srcId="{1C19BD5C-E73C-4BF0-BC53-D45AC63DC248}" destId="{94E2F338-AD4F-464C-B2A6-6DD2EE1FC6BC}" srcOrd="13" destOrd="0" presId="urn:microsoft.com/office/officeart/2005/8/layout/cycle6"/>
    <dgm:cxn modelId="{1BF9376D-19C4-4D8C-9210-9C4F6AEA27C8}" type="presParOf" srcId="{1C19BD5C-E73C-4BF0-BC53-D45AC63DC248}" destId="{251F07C2-910D-455E-B9D7-F82A4F1513E3}" srcOrd="14" destOrd="0" presId="urn:microsoft.com/office/officeart/2005/8/layout/cycle6"/>
    <dgm:cxn modelId="{34D2B516-A4D6-4A6C-97F4-946A2D7615F1}" type="presParOf" srcId="{1C19BD5C-E73C-4BF0-BC53-D45AC63DC248}" destId="{6040B1D9-F011-4512-A1A2-E15598FB3088}" srcOrd="15" destOrd="0" presId="urn:microsoft.com/office/officeart/2005/8/layout/cycle6"/>
    <dgm:cxn modelId="{275F9E20-508C-4B9A-803B-BC01778A5564}" type="presParOf" srcId="{1C19BD5C-E73C-4BF0-BC53-D45AC63DC248}" destId="{830877FD-0013-4C05-B608-0CBB1AEFE7E0}" srcOrd="16" destOrd="0" presId="urn:microsoft.com/office/officeart/2005/8/layout/cycle6"/>
    <dgm:cxn modelId="{46198CE0-B456-482A-8744-041EF5486FFF}"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Глухой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B276E203-AEAE-4EAC-9E70-85190986A2E6}" type="presOf" srcId="{A7CDD651-5CB4-47DB-B277-3AC90BB3A5C5}" destId="{795ACDE0-A1A1-4199-8BF1-66EF33033EB9}" srcOrd="0" destOrd="0" presId="urn:microsoft.com/office/officeart/2005/8/layout/cycle6"/>
    <dgm:cxn modelId="{3911B61C-496F-40F6-AF14-F49074EB8EEB}" type="presOf" srcId="{69561956-021F-42B4-AE16-10B754B427F8}" destId="{69A76AA4-DE91-45F6-B637-7AECF0159C49}"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9A179C66-2960-4945-90F3-0CE7F75E9760}" type="presOf" srcId="{9F8250FF-199B-4865-AD77-667CCBB4BFE0}" destId="{BF38BAD3-AFBF-4FF1-B08A-0DD2BB75DF0F}" srcOrd="0" destOrd="0" presId="urn:microsoft.com/office/officeart/2005/8/layout/cycle6"/>
    <dgm:cxn modelId="{8627D649-EE93-4C46-B51E-C07B0A344200}" type="presOf" srcId="{7F42C1B1-5BF5-499A-91A2-95090DFF4DCB}" destId="{251F07C2-910D-455E-B9D7-F82A4F1513E3}" srcOrd="0" destOrd="0" presId="urn:microsoft.com/office/officeart/2005/8/layout/cycle6"/>
    <dgm:cxn modelId="{A9FC2D6A-A299-4BAA-888E-E36C833CCCB9}" type="presOf" srcId="{5939B6AF-DCC2-460F-9028-D3ADB8214D42}" destId="{41765C28-3846-4E6C-B894-4EA455688558}"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E9A11F79-1E7C-4B05-9924-BBB21ACD6C62}" type="presOf" srcId="{FD68C329-A1AC-4A0C-BEFC-0249E3B360BE}" destId="{1C19BD5C-E73C-4BF0-BC53-D45AC63DC248}" srcOrd="0" destOrd="0" presId="urn:microsoft.com/office/officeart/2005/8/layout/cycle6"/>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4CB70D82-CE62-4522-9263-11D3DB4B60EF}" type="presOf" srcId="{71C9D8C4-B914-43F5-AA9D-0F9D8DC48AD6}" destId="{25EA131D-3444-43D9-8402-64BE4D7C62FA}"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3EC8D291-CFC9-4B07-9B8C-42D052A1086E}" type="presOf" srcId="{792FFBDA-FE08-4A2D-9ABF-3E4BE6ACE661}" destId="{B0D364AC-A01F-41D3-8AA4-5745CAB4A156}" srcOrd="0" destOrd="0" presId="urn:microsoft.com/office/officeart/2005/8/layout/cycle6"/>
    <dgm:cxn modelId="{40A37F9E-64D9-406F-BAF7-5C42D83C4ACA}" type="presOf" srcId="{559F916B-7B3E-4380-847D-190CE1405C91}" destId="{5CBE085B-6F62-4DC3-AB17-6A60B94CDA75}" srcOrd="0" destOrd="0" presId="urn:microsoft.com/office/officeart/2005/8/layout/cycle6"/>
    <dgm:cxn modelId="{5AD18EA5-66DD-49EB-83F0-42E0A8CF0367}" type="presOf" srcId="{064B2CBD-B857-4692-9C26-C28AD4BB4B37}" destId="{C9705F83-46AF-48EE-B1DE-EB92C58E4C4F}" srcOrd="0" destOrd="0" presId="urn:microsoft.com/office/officeart/2005/8/layout/cycle6"/>
    <dgm:cxn modelId="{DBD2B8AC-BD28-46B6-8857-A41E2DCC97AD}" type="presOf" srcId="{4BBEFA01-186D-49BC-99F6-624027EA7BC7}" destId="{67DC7D61-3B14-4C9C-BA30-A72EC529FE07}" srcOrd="0" destOrd="0" presId="urn:microsoft.com/office/officeart/2005/8/layout/cycle6"/>
    <dgm:cxn modelId="{8B0DC5D3-E958-4664-845D-C81195D52175}" type="presOf" srcId="{A9F5BD15-EBFC-4172-AB4A-98F6BA54B3D9}" destId="{6E7E79C4-7C20-4DF7-AE55-2A37B88A428A}" srcOrd="0" destOrd="0" presId="urn:microsoft.com/office/officeart/2005/8/layout/cycle6"/>
    <dgm:cxn modelId="{A47171E8-112C-46F9-AB51-89154A939303}" type="presOf" srcId="{A623FDF7-9395-4BB5-8E0A-25284C27388E}" destId="{6040B1D9-F011-4512-A1A2-E15598FB3088}" srcOrd="0" destOrd="0" presId="urn:microsoft.com/office/officeart/2005/8/layout/cycle6"/>
    <dgm:cxn modelId="{3DE1B94F-B21E-4927-85D7-D24162A58C9F}" type="presParOf" srcId="{1C19BD5C-E73C-4BF0-BC53-D45AC63DC248}" destId="{795ACDE0-A1A1-4199-8BF1-66EF33033EB9}" srcOrd="0" destOrd="0" presId="urn:microsoft.com/office/officeart/2005/8/layout/cycle6"/>
    <dgm:cxn modelId="{E42C555F-A3AC-40F3-A00E-E97A0FA275EB}" type="presParOf" srcId="{1C19BD5C-E73C-4BF0-BC53-D45AC63DC248}" destId="{5002951A-1043-4725-858B-21AFF5FF78C4}" srcOrd="1" destOrd="0" presId="urn:microsoft.com/office/officeart/2005/8/layout/cycle6"/>
    <dgm:cxn modelId="{852D349E-1973-4B7B-8CE7-6F7C5F36A050}" type="presParOf" srcId="{1C19BD5C-E73C-4BF0-BC53-D45AC63DC248}" destId="{41765C28-3846-4E6C-B894-4EA455688558}" srcOrd="2" destOrd="0" presId="urn:microsoft.com/office/officeart/2005/8/layout/cycle6"/>
    <dgm:cxn modelId="{4D062F7F-A705-4183-AC35-ABE3B3C6C612}" type="presParOf" srcId="{1C19BD5C-E73C-4BF0-BC53-D45AC63DC248}" destId="{67DC7D61-3B14-4C9C-BA30-A72EC529FE07}" srcOrd="3" destOrd="0" presId="urn:microsoft.com/office/officeart/2005/8/layout/cycle6"/>
    <dgm:cxn modelId="{05C640A7-B42C-4BF1-8AC1-F649806D2517}" type="presParOf" srcId="{1C19BD5C-E73C-4BF0-BC53-D45AC63DC248}" destId="{FB3AF9F3-F302-4838-A625-386F70FD0A76}" srcOrd="4" destOrd="0" presId="urn:microsoft.com/office/officeart/2005/8/layout/cycle6"/>
    <dgm:cxn modelId="{9A366E7B-4A85-47FE-A80A-92EE4D680766}" type="presParOf" srcId="{1C19BD5C-E73C-4BF0-BC53-D45AC63DC248}" destId="{25EA131D-3444-43D9-8402-64BE4D7C62FA}" srcOrd="5" destOrd="0" presId="urn:microsoft.com/office/officeart/2005/8/layout/cycle6"/>
    <dgm:cxn modelId="{6D5EE5D5-A517-4B19-A125-CECD8BD1474A}" type="presParOf" srcId="{1C19BD5C-E73C-4BF0-BC53-D45AC63DC248}" destId="{6E7E79C4-7C20-4DF7-AE55-2A37B88A428A}" srcOrd="6" destOrd="0" presId="urn:microsoft.com/office/officeart/2005/8/layout/cycle6"/>
    <dgm:cxn modelId="{CB19C197-F89F-4BB8-B7C1-1EB7ED16A83E}" type="presParOf" srcId="{1C19BD5C-E73C-4BF0-BC53-D45AC63DC248}" destId="{C45870FE-A887-43E9-93E4-83B2B672A683}" srcOrd="7" destOrd="0" presId="urn:microsoft.com/office/officeart/2005/8/layout/cycle6"/>
    <dgm:cxn modelId="{705C5B01-84B5-4DCC-AF7E-36726A18390A}" type="presParOf" srcId="{1C19BD5C-E73C-4BF0-BC53-D45AC63DC248}" destId="{B0D364AC-A01F-41D3-8AA4-5745CAB4A156}" srcOrd="8" destOrd="0" presId="urn:microsoft.com/office/officeart/2005/8/layout/cycle6"/>
    <dgm:cxn modelId="{FE768025-3EBA-41FC-BB3A-2EF8865ECE9F}" type="presParOf" srcId="{1C19BD5C-E73C-4BF0-BC53-D45AC63DC248}" destId="{5CBE085B-6F62-4DC3-AB17-6A60B94CDA75}" srcOrd="9" destOrd="0" presId="urn:microsoft.com/office/officeart/2005/8/layout/cycle6"/>
    <dgm:cxn modelId="{54BF2652-4C10-4F37-A3AF-B0CA60302716}" type="presParOf" srcId="{1C19BD5C-E73C-4BF0-BC53-D45AC63DC248}" destId="{25923D3C-72E3-4DEB-8F21-9FFCA2708DA1}" srcOrd="10" destOrd="0" presId="urn:microsoft.com/office/officeart/2005/8/layout/cycle6"/>
    <dgm:cxn modelId="{4DC34B75-DEDE-4B14-ADEC-7412C5875D14}" type="presParOf" srcId="{1C19BD5C-E73C-4BF0-BC53-D45AC63DC248}" destId="{69A76AA4-DE91-45F6-B637-7AECF0159C49}" srcOrd="11" destOrd="0" presId="urn:microsoft.com/office/officeart/2005/8/layout/cycle6"/>
    <dgm:cxn modelId="{FF23D9AE-D9F9-4AB6-9945-4526F091CA84}" type="presParOf" srcId="{1C19BD5C-E73C-4BF0-BC53-D45AC63DC248}" destId="{BF38BAD3-AFBF-4FF1-B08A-0DD2BB75DF0F}" srcOrd="12" destOrd="0" presId="urn:microsoft.com/office/officeart/2005/8/layout/cycle6"/>
    <dgm:cxn modelId="{0A5A8642-A057-4881-84A1-97627645E24D}" type="presParOf" srcId="{1C19BD5C-E73C-4BF0-BC53-D45AC63DC248}" destId="{94E2F338-AD4F-464C-B2A6-6DD2EE1FC6BC}" srcOrd="13" destOrd="0" presId="urn:microsoft.com/office/officeart/2005/8/layout/cycle6"/>
    <dgm:cxn modelId="{D2408DC2-9E4E-42E3-BABA-9395CF6813D8}" type="presParOf" srcId="{1C19BD5C-E73C-4BF0-BC53-D45AC63DC248}" destId="{251F07C2-910D-455E-B9D7-F82A4F1513E3}" srcOrd="14" destOrd="0" presId="urn:microsoft.com/office/officeart/2005/8/layout/cycle6"/>
    <dgm:cxn modelId="{EE15CA4D-621C-467A-B686-2F03409AC2D5}" type="presParOf" srcId="{1C19BD5C-E73C-4BF0-BC53-D45AC63DC248}" destId="{6040B1D9-F011-4512-A1A2-E15598FB3088}" srcOrd="15" destOrd="0" presId="urn:microsoft.com/office/officeart/2005/8/layout/cycle6"/>
    <dgm:cxn modelId="{89EFEA5E-315A-4DE2-AB25-35636746DCE3}" type="presParOf" srcId="{1C19BD5C-E73C-4BF0-BC53-D45AC63DC248}" destId="{830877FD-0013-4C05-B608-0CBB1AEFE7E0}" srcOrd="16" destOrd="0" presId="urn:microsoft.com/office/officeart/2005/8/layout/cycle6"/>
    <dgm:cxn modelId="{B1515098-E311-4145-9928-C1A54F05D76F}"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Аффриката</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Глухой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84380A1B-9F8D-4A22-8D0A-98CCC91269BA}" type="presOf" srcId="{FD68C329-A1AC-4A0C-BEFC-0249E3B360BE}" destId="{1C19BD5C-E73C-4BF0-BC53-D45AC63DC248}" srcOrd="0" destOrd="0" presId="urn:microsoft.com/office/officeart/2005/8/layout/cycle6"/>
    <dgm:cxn modelId="{8BEACC32-ED6D-4A46-B32B-E21418D92D3F}" type="presOf" srcId="{A9F5BD15-EBFC-4172-AB4A-98F6BA54B3D9}" destId="{6E7E79C4-7C20-4DF7-AE55-2A37B88A428A}" srcOrd="0" destOrd="0" presId="urn:microsoft.com/office/officeart/2005/8/layout/cycle6"/>
    <dgm:cxn modelId="{C0194E33-D260-411C-87CC-FF32B3228886}" type="presOf" srcId="{71C9D8C4-B914-43F5-AA9D-0F9D8DC48AD6}" destId="{25EA131D-3444-43D9-8402-64BE4D7C62FA}" srcOrd="0" destOrd="0" presId="urn:microsoft.com/office/officeart/2005/8/layout/cycle6"/>
    <dgm:cxn modelId="{9F59DF3F-9239-4291-B106-BC15B1251EA0}" type="presOf" srcId="{9F8250FF-199B-4865-AD77-667CCBB4BFE0}" destId="{BF38BAD3-AFBF-4FF1-B08A-0DD2BB75DF0F}"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66F48F41-D5B7-49B7-840A-A77669E96B41}" type="presOf" srcId="{A623FDF7-9395-4BB5-8E0A-25284C27388E}" destId="{6040B1D9-F011-4512-A1A2-E15598FB3088}" srcOrd="0" destOrd="0" presId="urn:microsoft.com/office/officeart/2005/8/layout/cycle6"/>
    <dgm:cxn modelId="{25636B67-99BC-4380-B0D5-4BC9EE3C40C7}" type="presOf" srcId="{69561956-021F-42B4-AE16-10B754B427F8}" destId="{69A76AA4-DE91-45F6-B637-7AECF0159C49}" srcOrd="0" destOrd="0" presId="urn:microsoft.com/office/officeart/2005/8/layout/cycle6"/>
    <dgm:cxn modelId="{CE02324B-8B81-4B81-903A-79EDE4257EB9}" type="presOf" srcId="{5939B6AF-DCC2-460F-9028-D3ADB8214D42}" destId="{41765C28-3846-4E6C-B894-4EA455688558}"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924DBC7F-C75B-48FC-925F-AFFB108304FD}" type="presOf" srcId="{064B2CBD-B857-4692-9C26-C28AD4BB4B37}" destId="{C9705F83-46AF-48EE-B1DE-EB92C58E4C4F}" srcOrd="0" destOrd="0" presId="urn:microsoft.com/office/officeart/2005/8/layout/cycle6"/>
    <dgm:cxn modelId="{41418887-0E20-4A5B-B17D-3087546D281E}" type="presOf" srcId="{7F42C1B1-5BF5-499A-91A2-95090DFF4DCB}" destId="{251F07C2-910D-455E-B9D7-F82A4F1513E3}" srcOrd="0" destOrd="0" presId="urn:microsoft.com/office/officeart/2005/8/layout/cycle6"/>
    <dgm:cxn modelId="{FF73B58E-25B7-4B9F-BD7E-87E1241D7DF6}" type="presOf" srcId="{4BBEFA01-186D-49BC-99F6-624027EA7BC7}" destId="{67DC7D61-3B14-4C9C-BA30-A72EC529FE07}"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3D68FFA4-6715-4103-9885-D65CF892823D}" type="presOf" srcId="{559F916B-7B3E-4380-847D-190CE1405C91}" destId="{5CBE085B-6F62-4DC3-AB17-6A60B94CDA75}" srcOrd="0" destOrd="0" presId="urn:microsoft.com/office/officeart/2005/8/layout/cycle6"/>
    <dgm:cxn modelId="{622305B2-9905-4A32-90AD-01ACDEDCBB9B}" type="presOf" srcId="{A7CDD651-5CB4-47DB-B277-3AC90BB3A5C5}" destId="{795ACDE0-A1A1-4199-8BF1-66EF33033EB9}" srcOrd="0" destOrd="0" presId="urn:microsoft.com/office/officeart/2005/8/layout/cycle6"/>
    <dgm:cxn modelId="{56ADD0F7-9497-4B91-A2C4-732821BFA353}" type="presOf" srcId="{792FFBDA-FE08-4A2D-9ABF-3E4BE6ACE661}" destId="{B0D364AC-A01F-41D3-8AA4-5745CAB4A156}" srcOrd="0" destOrd="0" presId="urn:microsoft.com/office/officeart/2005/8/layout/cycle6"/>
    <dgm:cxn modelId="{647EFB6A-13EE-4305-A70C-1EBCF3372486}" type="presParOf" srcId="{1C19BD5C-E73C-4BF0-BC53-D45AC63DC248}" destId="{795ACDE0-A1A1-4199-8BF1-66EF33033EB9}" srcOrd="0" destOrd="0" presId="urn:microsoft.com/office/officeart/2005/8/layout/cycle6"/>
    <dgm:cxn modelId="{93547D5B-4372-4B3F-9C98-5F831976E3F9}" type="presParOf" srcId="{1C19BD5C-E73C-4BF0-BC53-D45AC63DC248}" destId="{5002951A-1043-4725-858B-21AFF5FF78C4}" srcOrd="1" destOrd="0" presId="urn:microsoft.com/office/officeart/2005/8/layout/cycle6"/>
    <dgm:cxn modelId="{510E0B35-54A8-4597-B5AA-C52E3E4E672C}" type="presParOf" srcId="{1C19BD5C-E73C-4BF0-BC53-D45AC63DC248}" destId="{41765C28-3846-4E6C-B894-4EA455688558}" srcOrd="2" destOrd="0" presId="urn:microsoft.com/office/officeart/2005/8/layout/cycle6"/>
    <dgm:cxn modelId="{621913F1-660F-41DE-B5C3-7CD59B1DF832}" type="presParOf" srcId="{1C19BD5C-E73C-4BF0-BC53-D45AC63DC248}" destId="{67DC7D61-3B14-4C9C-BA30-A72EC529FE07}" srcOrd="3" destOrd="0" presId="urn:microsoft.com/office/officeart/2005/8/layout/cycle6"/>
    <dgm:cxn modelId="{E374E139-0DFC-450F-930B-C2940DE6B4D4}" type="presParOf" srcId="{1C19BD5C-E73C-4BF0-BC53-D45AC63DC248}" destId="{FB3AF9F3-F302-4838-A625-386F70FD0A76}" srcOrd="4" destOrd="0" presId="urn:microsoft.com/office/officeart/2005/8/layout/cycle6"/>
    <dgm:cxn modelId="{EBA117B6-6C35-44B6-9408-F9D6D30CA282}" type="presParOf" srcId="{1C19BD5C-E73C-4BF0-BC53-D45AC63DC248}" destId="{25EA131D-3444-43D9-8402-64BE4D7C62FA}" srcOrd="5" destOrd="0" presId="urn:microsoft.com/office/officeart/2005/8/layout/cycle6"/>
    <dgm:cxn modelId="{168F62A1-D3E5-4D1F-8BC2-DF310AFF4C72}" type="presParOf" srcId="{1C19BD5C-E73C-4BF0-BC53-D45AC63DC248}" destId="{6E7E79C4-7C20-4DF7-AE55-2A37B88A428A}" srcOrd="6" destOrd="0" presId="urn:microsoft.com/office/officeart/2005/8/layout/cycle6"/>
    <dgm:cxn modelId="{67FB9754-C9F8-401D-BD03-4192F3BABB20}" type="presParOf" srcId="{1C19BD5C-E73C-4BF0-BC53-D45AC63DC248}" destId="{C45870FE-A887-43E9-93E4-83B2B672A683}" srcOrd="7" destOrd="0" presId="urn:microsoft.com/office/officeart/2005/8/layout/cycle6"/>
    <dgm:cxn modelId="{6FB8B520-4B9A-4961-AE80-B9DCE59AB781}" type="presParOf" srcId="{1C19BD5C-E73C-4BF0-BC53-D45AC63DC248}" destId="{B0D364AC-A01F-41D3-8AA4-5745CAB4A156}" srcOrd="8" destOrd="0" presId="urn:microsoft.com/office/officeart/2005/8/layout/cycle6"/>
    <dgm:cxn modelId="{BE70CED6-F0D1-4AE0-B19A-00B757446F52}" type="presParOf" srcId="{1C19BD5C-E73C-4BF0-BC53-D45AC63DC248}" destId="{5CBE085B-6F62-4DC3-AB17-6A60B94CDA75}" srcOrd="9" destOrd="0" presId="urn:microsoft.com/office/officeart/2005/8/layout/cycle6"/>
    <dgm:cxn modelId="{18F84F50-1268-40E2-BEF4-55E64334431B}" type="presParOf" srcId="{1C19BD5C-E73C-4BF0-BC53-D45AC63DC248}" destId="{25923D3C-72E3-4DEB-8F21-9FFCA2708DA1}" srcOrd="10" destOrd="0" presId="urn:microsoft.com/office/officeart/2005/8/layout/cycle6"/>
    <dgm:cxn modelId="{B08A31CB-EB62-4FB9-886A-31277309B791}" type="presParOf" srcId="{1C19BD5C-E73C-4BF0-BC53-D45AC63DC248}" destId="{69A76AA4-DE91-45F6-B637-7AECF0159C49}" srcOrd="11" destOrd="0" presId="urn:microsoft.com/office/officeart/2005/8/layout/cycle6"/>
    <dgm:cxn modelId="{A5D76AB0-1AD8-4E13-B83D-B35AD4C68C18}" type="presParOf" srcId="{1C19BD5C-E73C-4BF0-BC53-D45AC63DC248}" destId="{BF38BAD3-AFBF-4FF1-B08A-0DD2BB75DF0F}" srcOrd="12" destOrd="0" presId="urn:microsoft.com/office/officeart/2005/8/layout/cycle6"/>
    <dgm:cxn modelId="{0B2B66F8-F716-49A2-9793-3A073ACB01D1}" type="presParOf" srcId="{1C19BD5C-E73C-4BF0-BC53-D45AC63DC248}" destId="{94E2F338-AD4F-464C-B2A6-6DD2EE1FC6BC}" srcOrd="13" destOrd="0" presId="urn:microsoft.com/office/officeart/2005/8/layout/cycle6"/>
    <dgm:cxn modelId="{027B21D6-C7A1-43B6-AE15-B18EAA805CF8}" type="presParOf" srcId="{1C19BD5C-E73C-4BF0-BC53-D45AC63DC248}" destId="{251F07C2-910D-455E-B9D7-F82A4F1513E3}" srcOrd="14" destOrd="0" presId="urn:microsoft.com/office/officeart/2005/8/layout/cycle6"/>
    <dgm:cxn modelId="{6E606889-06CA-4282-AEA3-D892004EDD95}" type="presParOf" srcId="{1C19BD5C-E73C-4BF0-BC53-D45AC63DC248}" destId="{6040B1D9-F011-4512-A1A2-E15598FB3088}" srcOrd="15" destOrd="0" presId="urn:microsoft.com/office/officeart/2005/8/layout/cycle6"/>
    <dgm:cxn modelId="{7F8FC5A9-274A-4778-8386-8A3583EC105A}" type="presParOf" srcId="{1C19BD5C-E73C-4BF0-BC53-D45AC63DC248}" destId="{830877FD-0013-4C05-B608-0CBB1AEFE7E0}" srcOrd="16" destOrd="0" presId="urn:microsoft.com/office/officeart/2005/8/layout/cycle6"/>
    <dgm:cxn modelId="{A5A587F7-9E95-4A92-B6E8-B161AE613924}"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Звонкий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A2683003-295C-4760-B9C0-53D709F41423}" type="presOf" srcId="{71C9D8C4-B914-43F5-AA9D-0F9D8DC48AD6}" destId="{25EA131D-3444-43D9-8402-64BE4D7C62FA}" srcOrd="0" destOrd="0" presId="urn:microsoft.com/office/officeart/2005/8/layout/cycle6"/>
    <dgm:cxn modelId="{C9E47405-1B5C-464C-B93C-1C52A0549D62}" type="presOf" srcId="{A9F5BD15-EBFC-4172-AB4A-98F6BA54B3D9}" destId="{6E7E79C4-7C20-4DF7-AE55-2A37B88A428A}" srcOrd="0" destOrd="0" presId="urn:microsoft.com/office/officeart/2005/8/layout/cycle6"/>
    <dgm:cxn modelId="{9EB70307-47B1-4B22-80AF-B043D2429849}" type="presOf" srcId="{559F916B-7B3E-4380-847D-190CE1405C91}" destId="{5CBE085B-6F62-4DC3-AB17-6A60B94CDA75}"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4389846A-6C62-403D-B381-6DE0FCF4775D}" type="presOf" srcId="{7F42C1B1-5BF5-499A-91A2-95090DFF4DCB}" destId="{251F07C2-910D-455E-B9D7-F82A4F1513E3}" srcOrd="0" destOrd="0" presId="urn:microsoft.com/office/officeart/2005/8/layout/cycle6"/>
    <dgm:cxn modelId="{E1F4E86D-8442-4E70-BF21-0DAD48E1694B}" type="presOf" srcId="{064B2CBD-B857-4692-9C26-C28AD4BB4B37}" destId="{C9705F83-46AF-48EE-B1DE-EB92C58E4C4F}"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FB7BFC57-44A5-4210-A987-4231B3A20610}" type="presOf" srcId="{A7CDD651-5CB4-47DB-B277-3AC90BB3A5C5}" destId="{795ACDE0-A1A1-4199-8BF1-66EF33033EB9}" srcOrd="0" destOrd="0" presId="urn:microsoft.com/office/officeart/2005/8/layout/cycle6"/>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247C4A80-AA93-4180-B0A5-337C1366789E}" type="presOf" srcId="{792FFBDA-FE08-4A2D-9ABF-3E4BE6ACE661}" destId="{B0D364AC-A01F-41D3-8AA4-5745CAB4A156}"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CE509E96-C769-4558-A416-1876EFF82427}" type="presOf" srcId="{5939B6AF-DCC2-460F-9028-D3ADB8214D42}" destId="{41765C28-3846-4E6C-B894-4EA455688558}" srcOrd="0" destOrd="0" presId="urn:microsoft.com/office/officeart/2005/8/layout/cycle6"/>
    <dgm:cxn modelId="{961B9FAC-036D-4164-AE7C-D60483312BDB}" type="presOf" srcId="{4BBEFA01-186D-49BC-99F6-624027EA7BC7}" destId="{67DC7D61-3B14-4C9C-BA30-A72EC529FE07}" srcOrd="0" destOrd="0" presId="urn:microsoft.com/office/officeart/2005/8/layout/cycle6"/>
    <dgm:cxn modelId="{1DBA79C8-97F2-46AC-9005-9774F3439B2F}" type="presOf" srcId="{FD68C329-A1AC-4A0C-BEFC-0249E3B360BE}" destId="{1C19BD5C-E73C-4BF0-BC53-D45AC63DC248}" srcOrd="0" destOrd="0" presId="urn:microsoft.com/office/officeart/2005/8/layout/cycle6"/>
    <dgm:cxn modelId="{CA4E69D2-2917-486F-9CEA-DCAB50C9E0F9}" type="presOf" srcId="{A623FDF7-9395-4BB5-8E0A-25284C27388E}" destId="{6040B1D9-F011-4512-A1A2-E15598FB3088}" srcOrd="0" destOrd="0" presId="urn:microsoft.com/office/officeart/2005/8/layout/cycle6"/>
    <dgm:cxn modelId="{BFAD95D8-6A6F-4C7F-BC21-8A2FDEC9873D}" type="presOf" srcId="{9F8250FF-199B-4865-AD77-667CCBB4BFE0}" destId="{BF38BAD3-AFBF-4FF1-B08A-0DD2BB75DF0F}" srcOrd="0" destOrd="0" presId="urn:microsoft.com/office/officeart/2005/8/layout/cycle6"/>
    <dgm:cxn modelId="{FA40ACED-9535-447D-92AE-6ADF3AF9E6A5}" type="presOf" srcId="{69561956-021F-42B4-AE16-10B754B427F8}" destId="{69A76AA4-DE91-45F6-B637-7AECF0159C49}" srcOrd="0" destOrd="0" presId="urn:microsoft.com/office/officeart/2005/8/layout/cycle6"/>
    <dgm:cxn modelId="{AF48D40C-C568-478F-8F3F-11636BD4D73B}" type="presParOf" srcId="{1C19BD5C-E73C-4BF0-BC53-D45AC63DC248}" destId="{795ACDE0-A1A1-4199-8BF1-66EF33033EB9}" srcOrd="0" destOrd="0" presId="urn:microsoft.com/office/officeart/2005/8/layout/cycle6"/>
    <dgm:cxn modelId="{68FCF659-BA5E-4B9B-AB99-D7C6FBBA6009}" type="presParOf" srcId="{1C19BD5C-E73C-4BF0-BC53-D45AC63DC248}" destId="{5002951A-1043-4725-858B-21AFF5FF78C4}" srcOrd="1" destOrd="0" presId="urn:microsoft.com/office/officeart/2005/8/layout/cycle6"/>
    <dgm:cxn modelId="{A32B6891-5493-4771-9C4D-DD7A78C8C585}" type="presParOf" srcId="{1C19BD5C-E73C-4BF0-BC53-D45AC63DC248}" destId="{41765C28-3846-4E6C-B894-4EA455688558}" srcOrd="2" destOrd="0" presId="urn:microsoft.com/office/officeart/2005/8/layout/cycle6"/>
    <dgm:cxn modelId="{6B90F118-837B-409D-9694-F614C6B21A68}" type="presParOf" srcId="{1C19BD5C-E73C-4BF0-BC53-D45AC63DC248}" destId="{67DC7D61-3B14-4C9C-BA30-A72EC529FE07}" srcOrd="3" destOrd="0" presId="urn:microsoft.com/office/officeart/2005/8/layout/cycle6"/>
    <dgm:cxn modelId="{05A7762A-1256-49B6-AF69-1E78E97B4795}" type="presParOf" srcId="{1C19BD5C-E73C-4BF0-BC53-D45AC63DC248}" destId="{FB3AF9F3-F302-4838-A625-386F70FD0A76}" srcOrd="4" destOrd="0" presId="urn:microsoft.com/office/officeart/2005/8/layout/cycle6"/>
    <dgm:cxn modelId="{25A49F29-90A6-4761-BE39-F0BD0CCA94D3}" type="presParOf" srcId="{1C19BD5C-E73C-4BF0-BC53-D45AC63DC248}" destId="{25EA131D-3444-43D9-8402-64BE4D7C62FA}" srcOrd="5" destOrd="0" presId="urn:microsoft.com/office/officeart/2005/8/layout/cycle6"/>
    <dgm:cxn modelId="{A461843B-8AE2-4326-AC44-588EE83753F1}" type="presParOf" srcId="{1C19BD5C-E73C-4BF0-BC53-D45AC63DC248}" destId="{6E7E79C4-7C20-4DF7-AE55-2A37B88A428A}" srcOrd="6" destOrd="0" presId="urn:microsoft.com/office/officeart/2005/8/layout/cycle6"/>
    <dgm:cxn modelId="{66F76AC8-11D8-415B-B084-B30E10E9B254}" type="presParOf" srcId="{1C19BD5C-E73C-4BF0-BC53-D45AC63DC248}" destId="{C45870FE-A887-43E9-93E4-83B2B672A683}" srcOrd="7" destOrd="0" presId="urn:microsoft.com/office/officeart/2005/8/layout/cycle6"/>
    <dgm:cxn modelId="{D782526A-3122-4791-A685-B0629DB2476B}" type="presParOf" srcId="{1C19BD5C-E73C-4BF0-BC53-D45AC63DC248}" destId="{B0D364AC-A01F-41D3-8AA4-5745CAB4A156}" srcOrd="8" destOrd="0" presId="urn:microsoft.com/office/officeart/2005/8/layout/cycle6"/>
    <dgm:cxn modelId="{DEC2793C-C7B8-43BB-86C7-C7E56ED89E6D}" type="presParOf" srcId="{1C19BD5C-E73C-4BF0-BC53-D45AC63DC248}" destId="{5CBE085B-6F62-4DC3-AB17-6A60B94CDA75}" srcOrd="9" destOrd="0" presId="urn:microsoft.com/office/officeart/2005/8/layout/cycle6"/>
    <dgm:cxn modelId="{2E091986-47B0-4C2F-89BE-F439CC6F3174}" type="presParOf" srcId="{1C19BD5C-E73C-4BF0-BC53-D45AC63DC248}" destId="{25923D3C-72E3-4DEB-8F21-9FFCA2708DA1}" srcOrd="10" destOrd="0" presId="urn:microsoft.com/office/officeart/2005/8/layout/cycle6"/>
    <dgm:cxn modelId="{B82DD66B-36A1-469C-81FD-7A21DC7544EE}" type="presParOf" srcId="{1C19BD5C-E73C-4BF0-BC53-D45AC63DC248}" destId="{69A76AA4-DE91-45F6-B637-7AECF0159C49}" srcOrd="11" destOrd="0" presId="urn:microsoft.com/office/officeart/2005/8/layout/cycle6"/>
    <dgm:cxn modelId="{0D884F22-D538-41AF-A459-A3585B6E874C}" type="presParOf" srcId="{1C19BD5C-E73C-4BF0-BC53-D45AC63DC248}" destId="{BF38BAD3-AFBF-4FF1-B08A-0DD2BB75DF0F}" srcOrd="12" destOrd="0" presId="urn:microsoft.com/office/officeart/2005/8/layout/cycle6"/>
    <dgm:cxn modelId="{41426719-44EF-459C-9B80-F0276D3112B4}" type="presParOf" srcId="{1C19BD5C-E73C-4BF0-BC53-D45AC63DC248}" destId="{94E2F338-AD4F-464C-B2A6-6DD2EE1FC6BC}" srcOrd="13" destOrd="0" presId="urn:microsoft.com/office/officeart/2005/8/layout/cycle6"/>
    <dgm:cxn modelId="{A3E1E78B-AAC4-4993-979F-9C70CBBD4FDD}" type="presParOf" srcId="{1C19BD5C-E73C-4BF0-BC53-D45AC63DC248}" destId="{251F07C2-910D-455E-B9D7-F82A4F1513E3}" srcOrd="14" destOrd="0" presId="urn:microsoft.com/office/officeart/2005/8/layout/cycle6"/>
    <dgm:cxn modelId="{3F62C9A6-65DE-4383-81A9-CE0E5A00EC4C}" type="presParOf" srcId="{1C19BD5C-E73C-4BF0-BC53-D45AC63DC248}" destId="{6040B1D9-F011-4512-A1A2-E15598FB3088}" srcOrd="15" destOrd="0" presId="urn:microsoft.com/office/officeart/2005/8/layout/cycle6"/>
    <dgm:cxn modelId="{315B5A1F-D5D2-413D-A838-F13B021221A9}" type="presParOf" srcId="{1C19BD5C-E73C-4BF0-BC53-D45AC63DC248}" destId="{830877FD-0013-4C05-B608-0CBB1AEFE7E0}" srcOrd="16" destOrd="0" presId="urn:microsoft.com/office/officeart/2005/8/layout/cycle6"/>
    <dgm:cxn modelId="{313BF0C3-601E-43E2-B5C8-D2A023D231C4}"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Смычно-взрывной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Заднеязычный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Твердый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Звонкий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EE688522-7A59-459B-8C52-CE20F89B4131}" type="presOf" srcId="{9F8250FF-199B-4865-AD77-667CCBB4BFE0}" destId="{BF38BAD3-AFBF-4FF1-B08A-0DD2BB75DF0F}"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BFA64542-6242-44C8-946B-F435DE2A465A}" type="presOf" srcId="{559F916B-7B3E-4380-847D-190CE1405C91}" destId="{5CBE085B-6F62-4DC3-AB17-6A60B94CDA75}" srcOrd="0" destOrd="0" presId="urn:microsoft.com/office/officeart/2005/8/layout/cycle6"/>
    <dgm:cxn modelId="{E38DDD48-A831-4F98-88D4-B41FC3CC0A98}" type="presOf" srcId="{A9F5BD15-EBFC-4172-AB4A-98F6BA54B3D9}" destId="{6E7E79C4-7C20-4DF7-AE55-2A37B88A428A}" srcOrd="0" destOrd="0" presId="urn:microsoft.com/office/officeart/2005/8/layout/cycle6"/>
    <dgm:cxn modelId="{21840C6A-DC93-448B-B2E9-1471E1E68AE7}" type="presOf" srcId="{064B2CBD-B857-4692-9C26-C28AD4BB4B37}" destId="{C9705F83-46AF-48EE-B1DE-EB92C58E4C4F}" srcOrd="0" destOrd="0" presId="urn:microsoft.com/office/officeart/2005/8/layout/cycle6"/>
    <dgm:cxn modelId="{49AF134B-9A38-4BE0-8185-D7E8CD373318}" type="presOf" srcId="{4BBEFA01-186D-49BC-99F6-624027EA7BC7}" destId="{67DC7D61-3B14-4C9C-BA30-A72EC529FE07}" srcOrd="0" destOrd="0" presId="urn:microsoft.com/office/officeart/2005/8/layout/cycle6"/>
    <dgm:cxn modelId="{4E1FE370-DA21-4EFF-A790-D5C33EE6FCA1}" type="presOf" srcId="{A623FDF7-9395-4BB5-8E0A-25284C27388E}" destId="{6040B1D9-F011-4512-A1A2-E15598FB3088}"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261BB791-4131-45B6-A01B-7347601897A1}" srcId="{FD68C329-A1AC-4A0C-BEFC-0249E3B360BE}" destId="{A623FDF7-9395-4BB5-8E0A-25284C27388E}" srcOrd="5" destOrd="0" parTransId="{06C85DFA-5F25-4B53-A608-859A6D4DABE0}" sibTransId="{064B2CBD-B857-4692-9C26-C28AD4BB4B37}"/>
    <dgm:cxn modelId="{9DB878BA-5149-4B2D-B159-B83CFB2828F5}" type="presOf" srcId="{792FFBDA-FE08-4A2D-9ABF-3E4BE6ACE661}" destId="{B0D364AC-A01F-41D3-8AA4-5745CAB4A156}" srcOrd="0" destOrd="0" presId="urn:microsoft.com/office/officeart/2005/8/layout/cycle6"/>
    <dgm:cxn modelId="{5A4B0ABB-DDAC-4A01-BDED-3B6EB9899495}" type="presOf" srcId="{A7CDD651-5CB4-47DB-B277-3AC90BB3A5C5}" destId="{795ACDE0-A1A1-4199-8BF1-66EF33033EB9}" srcOrd="0" destOrd="0" presId="urn:microsoft.com/office/officeart/2005/8/layout/cycle6"/>
    <dgm:cxn modelId="{C2DC72C9-A461-48F9-878D-29E76862DF8A}" type="presOf" srcId="{71C9D8C4-B914-43F5-AA9D-0F9D8DC48AD6}" destId="{25EA131D-3444-43D9-8402-64BE4D7C62FA}" srcOrd="0" destOrd="0" presId="urn:microsoft.com/office/officeart/2005/8/layout/cycle6"/>
    <dgm:cxn modelId="{79C5BECC-A3E5-45BA-8D99-D3A02CA9C299}" type="presOf" srcId="{5939B6AF-DCC2-460F-9028-D3ADB8214D42}" destId="{41765C28-3846-4E6C-B894-4EA455688558}" srcOrd="0" destOrd="0" presId="urn:microsoft.com/office/officeart/2005/8/layout/cycle6"/>
    <dgm:cxn modelId="{F741C9F5-E667-4E46-A731-C160BA2347C8}" type="presOf" srcId="{7F42C1B1-5BF5-499A-91A2-95090DFF4DCB}" destId="{251F07C2-910D-455E-B9D7-F82A4F1513E3}" srcOrd="0" destOrd="0" presId="urn:microsoft.com/office/officeart/2005/8/layout/cycle6"/>
    <dgm:cxn modelId="{FE3693FE-FFED-412C-A2B1-D3E91C9767EB}" type="presOf" srcId="{69561956-021F-42B4-AE16-10B754B427F8}" destId="{69A76AA4-DE91-45F6-B637-7AECF0159C49}" srcOrd="0" destOrd="0" presId="urn:microsoft.com/office/officeart/2005/8/layout/cycle6"/>
    <dgm:cxn modelId="{6F067FFF-6C75-4F69-8453-AE5936F00FE4}" type="presOf" srcId="{FD68C329-A1AC-4A0C-BEFC-0249E3B360BE}" destId="{1C19BD5C-E73C-4BF0-BC53-D45AC63DC248}" srcOrd="0" destOrd="0" presId="urn:microsoft.com/office/officeart/2005/8/layout/cycle6"/>
    <dgm:cxn modelId="{2242D1C0-7820-4CDD-A9DE-6C2CDB8370DA}" type="presParOf" srcId="{1C19BD5C-E73C-4BF0-BC53-D45AC63DC248}" destId="{795ACDE0-A1A1-4199-8BF1-66EF33033EB9}" srcOrd="0" destOrd="0" presId="urn:microsoft.com/office/officeart/2005/8/layout/cycle6"/>
    <dgm:cxn modelId="{0091FE1D-802E-42B5-92F7-BFADD36B476A}" type="presParOf" srcId="{1C19BD5C-E73C-4BF0-BC53-D45AC63DC248}" destId="{5002951A-1043-4725-858B-21AFF5FF78C4}" srcOrd="1" destOrd="0" presId="urn:microsoft.com/office/officeart/2005/8/layout/cycle6"/>
    <dgm:cxn modelId="{2E52B4B3-E449-469A-B349-B678C1D5254C}" type="presParOf" srcId="{1C19BD5C-E73C-4BF0-BC53-D45AC63DC248}" destId="{41765C28-3846-4E6C-B894-4EA455688558}" srcOrd="2" destOrd="0" presId="urn:microsoft.com/office/officeart/2005/8/layout/cycle6"/>
    <dgm:cxn modelId="{DCDBFBB4-33FA-4AB6-A1E0-4BAAAE624330}" type="presParOf" srcId="{1C19BD5C-E73C-4BF0-BC53-D45AC63DC248}" destId="{67DC7D61-3B14-4C9C-BA30-A72EC529FE07}" srcOrd="3" destOrd="0" presId="urn:microsoft.com/office/officeart/2005/8/layout/cycle6"/>
    <dgm:cxn modelId="{1A3876E7-5910-4F1F-B1F7-A1E03F667F03}" type="presParOf" srcId="{1C19BD5C-E73C-4BF0-BC53-D45AC63DC248}" destId="{FB3AF9F3-F302-4838-A625-386F70FD0A76}" srcOrd="4" destOrd="0" presId="urn:microsoft.com/office/officeart/2005/8/layout/cycle6"/>
    <dgm:cxn modelId="{6F9BACFD-EBD9-45D1-A534-76F050C5CDA4}" type="presParOf" srcId="{1C19BD5C-E73C-4BF0-BC53-D45AC63DC248}" destId="{25EA131D-3444-43D9-8402-64BE4D7C62FA}" srcOrd="5" destOrd="0" presId="urn:microsoft.com/office/officeart/2005/8/layout/cycle6"/>
    <dgm:cxn modelId="{BA1F075F-325F-4E5F-B82D-2FF980A99DCC}" type="presParOf" srcId="{1C19BD5C-E73C-4BF0-BC53-D45AC63DC248}" destId="{6E7E79C4-7C20-4DF7-AE55-2A37B88A428A}" srcOrd="6" destOrd="0" presId="urn:microsoft.com/office/officeart/2005/8/layout/cycle6"/>
    <dgm:cxn modelId="{D875CAD1-86C3-464C-9035-4281C04D3519}" type="presParOf" srcId="{1C19BD5C-E73C-4BF0-BC53-D45AC63DC248}" destId="{C45870FE-A887-43E9-93E4-83B2B672A683}" srcOrd="7" destOrd="0" presId="urn:microsoft.com/office/officeart/2005/8/layout/cycle6"/>
    <dgm:cxn modelId="{8D496CC4-28C3-4B6E-899C-B10E2D4D522E}" type="presParOf" srcId="{1C19BD5C-E73C-4BF0-BC53-D45AC63DC248}" destId="{B0D364AC-A01F-41D3-8AA4-5745CAB4A156}" srcOrd="8" destOrd="0" presId="urn:microsoft.com/office/officeart/2005/8/layout/cycle6"/>
    <dgm:cxn modelId="{541B2D43-8C1D-4662-AFD9-CB367733A015}" type="presParOf" srcId="{1C19BD5C-E73C-4BF0-BC53-D45AC63DC248}" destId="{5CBE085B-6F62-4DC3-AB17-6A60B94CDA75}" srcOrd="9" destOrd="0" presId="urn:microsoft.com/office/officeart/2005/8/layout/cycle6"/>
    <dgm:cxn modelId="{69F55C43-04B3-492A-9563-35C4AB4C60E0}" type="presParOf" srcId="{1C19BD5C-E73C-4BF0-BC53-D45AC63DC248}" destId="{25923D3C-72E3-4DEB-8F21-9FFCA2708DA1}" srcOrd="10" destOrd="0" presId="urn:microsoft.com/office/officeart/2005/8/layout/cycle6"/>
    <dgm:cxn modelId="{14E2D560-8A2A-424B-BA33-787C70A83548}" type="presParOf" srcId="{1C19BD5C-E73C-4BF0-BC53-D45AC63DC248}" destId="{69A76AA4-DE91-45F6-B637-7AECF0159C49}" srcOrd="11" destOrd="0" presId="urn:microsoft.com/office/officeart/2005/8/layout/cycle6"/>
    <dgm:cxn modelId="{82E14FFA-637E-4E91-9BF1-39F7D1F4A117}" type="presParOf" srcId="{1C19BD5C-E73C-4BF0-BC53-D45AC63DC248}" destId="{BF38BAD3-AFBF-4FF1-B08A-0DD2BB75DF0F}" srcOrd="12" destOrd="0" presId="urn:microsoft.com/office/officeart/2005/8/layout/cycle6"/>
    <dgm:cxn modelId="{A7AD3676-E444-46C7-8997-C478D4CFE359}" type="presParOf" srcId="{1C19BD5C-E73C-4BF0-BC53-D45AC63DC248}" destId="{94E2F338-AD4F-464C-B2A6-6DD2EE1FC6BC}" srcOrd="13" destOrd="0" presId="urn:microsoft.com/office/officeart/2005/8/layout/cycle6"/>
    <dgm:cxn modelId="{12D50A04-78EB-4F7B-994B-1DFC288D0298}" type="presParOf" srcId="{1C19BD5C-E73C-4BF0-BC53-D45AC63DC248}" destId="{251F07C2-910D-455E-B9D7-F82A4F1513E3}" srcOrd="14" destOrd="0" presId="urn:microsoft.com/office/officeart/2005/8/layout/cycle6"/>
    <dgm:cxn modelId="{A0082B75-2186-4DC5-99AE-AA4689B5C768}" type="presParOf" srcId="{1C19BD5C-E73C-4BF0-BC53-D45AC63DC248}" destId="{6040B1D9-F011-4512-A1A2-E15598FB3088}" srcOrd="15" destOrd="0" presId="urn:microsoft.com/office/officeart/2005/8/layout/cycle6"/>
    <dgm:cxn modelId="{A754D85C-780A-4728-9F00-935855C874A3}" type="presParOf" srcId="{1C19BD5C-E73C-4BF0-BC53-D45AC63DC248}" destId="{830877FD-0013-4C05-B608-0CBB1AEFE7E0}" srcOrd="16" destOrd="0" presId="urn:microsoft.com/office/officeart/2005/8/layout/cycle6"/>
    <dgm:cxn modelId="{A9793197-D49D-4669-920E-1846ACF29F3F}"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Смычно-взрывной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Заднеязычный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Звонкий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66406E0B-2B4C-4CE9-95F8-57A7A51F1DB1}" type="presOf" srcId="{5939B6AF-DCC2-460F-9028-D3ADB8214D42}" destId="{41765C28-3846-4E6C-B894-4EA455688558}" srcOrd="0" destOrd="0" presId="urn:microsoft.com/office/officeart/2005/8/layout/cycle6"/>
    <dgm:cxn modelId="{7A4FD410-5038-40B3-A32D-D939D3FFD70B}" type="presOf" srcId="{A7CDD651-5CB4-47DB-B277-3AC90BB3A5C5}" destId="{795ACDE0-A1A1-4199-8BF1-66EF33033EB9}" srcOrd="0" destOrd="0" presId="urn:microsoft.com/office/officeart/2005/8/layout/cycle6"/>
    <dgm:cxn modelId="{71E13D1A-3608-492F-8B43-B744306FF43B}" type="presOf" srcId="{A623FDF7-9395-4BB5-8E0A-25284C27388E}" destId="{6040B1D9-F011-4512-A1A2-E15598FB3088}" srcOrd="0" destOrd="0" presId="urn:microsoft.com/office/officeart/2005/8/layout/cycle6"/>
    <dgm:cxn modelId="{82C9341B-48A0-41C4-A5F6-CA5E93C2FB59}" type="presOf" srcId="{A9F5BD15-EBFC-4172-AB4A-98F6BA54B3D9}" destId="{6E7E79C4-7C20-4DF7-AE55-2A37B88A428A}" srcOrd="0" destOrd="0" presId="urn:microsoft.com/office/officeart/2005/8/layout/cycle6"/>
    <dgm:cxn modelId="{291CBF5B-7D0B-4CEB-8209-1D87CC899FE0}" type="presOf" srcId="{9F8250FF-199B-4865-AD77-667CCBB4BFE0}" destId="{BF38BAD3-AFBF-4FF1-B08A-0DD2BB75DF0F}"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0E49BF65-8784-4E90-B771-47232908EB48}" type="presOf" srcId="{559F916B-7B3E-4380-847D-190CE1405C91}" destId="{5CBE085B-6F62-4DC3-AB17-6A60B94CDA75}" srcOrd="0" destOrd="0" presId="urn:microsoft.com/office/officeart/2005/8/layout/cycle6"/>
    <dgm:cxn modelId="{14509366-5E55-47F8-AB83-A0E02A31440F}" type="presOf" srcId="{064B2CBD-B857-4692-9C26-C28AD4BB4B37}" destId="{C9705F83-46AF-48EE-B1DE-EB92C58E4C4F}"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7921C97A-3F80-4607-A6AC-35D71BE6027D}" type="presOf" srcId="{69561956-021F-42B4-AE16-10B754B427F8}" destId="{69A76AA4-DE91-45F6-B637-7AECF0159C49}" srcOrd="0" destOrd="0" presId="urn:microsoft.com/office/officeart/2005/8/layout/cycle6"/>
    <dgm:cxn modelId="{3D278C7D-4AC6-4FB0-8EB6-00CF91A46E1D}" srcId="{FD68C329-A1AC-4A0C-BEFC-0249E3B360BE}" destId="{559F916B-7B3E-4380-847D-190CE1405C91}" srcOrd="3" destOrd="0" parTransId="{47E8D874-ABBD-40B4-8C12-1EAED199C936}" sibTransId="{69561956-021F-42B4-AE16-10B754B427F8}"/>
    <dgm:cxn modelId="{0142278C-8D99-418D-B84A-0DB960F3027C}" type="presOf" srcId="{4BBEFA01-186D-49BC-99F6-624027EA7BC7}" destId="{67DC7D61-3B14-4C9C-BA30-A72EC529FE07}"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BE69EBA0-3052-477F-92F1-3214D420E939}" type="presOf" srcId="{FD68C329-A1AC-4A0C-BEFC-0249E3B360BE}" destId="{1C19BD5C-E73C-4BF0-BC53-D45AC63DC248}" srcOrd="0" destOrd="0" presId="urn:microsoft.com/office/officeart/2005/8/layout/cycle6"/>
    <dgm:cxn modelId="{87104DBE-68D0-4DB7-A3F1-B59449670ACA}" type="presOf" srcId="{71C9D8C4-B914-43F5-AA9D-0F9D8DC48AD6}" destId="{25EA131D-3444-43D9-8402-64BE4D7C62FA}" srcOrd="0" destOrd="0" presId="urn:microsoft.com/office/officeart/2005/8/layout/cycle6"/>
    <dgm:cxn modelId="{A694F9C5-CE71-4B01-8E5F-FFDA08A6E9FB}" type="presOf" srcId="{7F42C1B1-5BF5-499A-91A2-95090DFF4DCB}" destId="{251F07C2-910D-455E-B9D7-F82A4F1513E3}" srcOrd="0" destOrd="0" presId="urn:microsoft.com/office/officeart/2005/8/layout/cycle6"/>
    <dgm:cxn modelId="{35AF9AD5-27C4-40A4-973A-234A9881551C}" type="presOf" srcId="{792FFBDA-FE08-4A2D-9ABF-3E4BE6ACE661}" destId="{B0D364AC-A01F-41D3-8AA4-5745CAB4A156}" srcOrd="0" destOrd="0" presId="urn:microsoft.com/office/officeart/2005/8/layout/cycle6"/>
    <dgm:cxn modelId="{4A04B2C8-3306-4DC7-AD89-408EFFB8A349}" type="presParOf" srcId="{1C19BD5C-E73C-4BF0-BC53-D45AC63DC248}" destId="{795ACDE0-A1A1-4199-8BF1-66EF33033EB9}" srcOrd="0" destOrd="0" presId="urn:microsoft.com/office/officeart/2005/8/layout/cycle6"/>
    <dgm:cxn modelId="{1F9BE897-E7FC-4054-9EB7-0D54830BECDC}" type="presParOf" srcId="{1C19BD5C-E73C-4BF0-BC53-D45AC63DC248}" destId="{5002951A-1043-4725-858B-21AFF5FF78C4}" srcOrd="1" destOrd="0" presId="urn:microsoft.com/office/officeart/2005/8/layout/cycle6"/>
    <dgm:cxn modelId="{83D0960E-BD49-4991-8B84-4C4235BA09FE}" type="presParOf" srcId="{1C19BD5C-E73C-4BF0-BC53-D45AC63DC248}" destId="{41765C28-3846-4E6C-B894-4EA455688558}" srcOrd="2" destOrd="0" presId="urn:microsoft.com/office/officeart/2005/8/layout/cycle6"/>
    <dgm:cxn modelId="{497E89C0-82E0-4996-8831-536CF07B8709}" type="presParOf" srcId="{1C19BD5C-E73C-4BF0-BC53-D45AC63DC248}" destId="{67DC7D61-3B14-4C9C-BA30-A72EC529FE07}" srcOrd="3" destOrd="0" presId="urn:microsoft.com/office/officeart/2005/8/layout/cycle6"/>
    <dgm:cxn modelId="{D3D6D85D-805B-476C-A429-289B9CA1C78B}" type="presParOf" srcId="{1C19BD5C-E73C-4BF0-BC53-D45AC63DC248}" destId="{FB3AF9F3-F302-4838-A625-386F70FD0A76}" srcOrd="4" destOrd="0" presId="urn:microsoft.com/office/officeart/2005/8/layout/cycle6"/>
    <dgm:cxn modelId="{A0217661-EDCE-49A3-95E7-B4046625D3BD}" type="presParOf" srcId="{1C19BD5C-E73C-4BF0-BC53-D45AC63DC248}" destId="{25EA131D-3444-43D9-8402-64BE4D7C62FA}" srcOrd="5" destOrd="0" presId="urn:microsoft.com/office/officeart/2005/8/layout/cycle6"/>
    <dgm:cxn modelId="{18ADEDC3-2E6D-4B40-9EB3-FDAD842F2AE3}" type="presParOf" srcId="{1C19BD5C-E73C-4BF0-BC53-D45AC63DC248}" destId="{6E7E79C4-7C20-4DF7-AE55-2A37B88A428A}" srcOrd="6" destOrd="0" presId="urn:microsoft.com/office/officeart/2005/8/layout/cycle6"/>
    <dgm:cxn modelId="{717FD5FA-EB16-4214-8557-28DBFC21D9BB}" type="presParOf" srcId="{1C19BD5C-E73C-4BF0-BC53-D45AC63DC248}" destId="{C45870FE-A887-43E9-93E4-83B2B672A683}" srcOrd="7" destOrd="0" presId="urn:microsoft.com/office/officeart/2005/8/layout/cycle6"/>
    <dgm:cxn modelId="{BD207240-53DE-49D9-B3C5-31137887CCFF}" type="presParOf" srcId="{1C19BD5C-E73C-4BF0-BC53-D45AC63DC248}" destId="{B0D364AC-A01F-41D3-8AA4-5745CAB4A156}" srcOrd="8" destOrd="0" presId="urn:microsoft.com/office/officeart/2005/8/layout/cycle6"/>
    <dgm:cxn modelId="{F2F01E44-935B-4549-B661-7B96B306A30D}" type="presParOf" srcId="{1C19BD5C-E73C-4BF0-BC53-D45AC63DC248}" destId="{5CBE085B-6F62-4DC3-AB17-6A60B94CDA75}" srcOrd="9" destOrd="0" presId="urn:microsoft.com/office/officeart/2005/8/layout/cycle6"/>
    <dgm:cxn modelId="{6D5055C0-B70F-423D-8B73-F1825CC886E1}" type="presParOf" srcId="{1C19BD5C-E73C-4BF0-BC53-D45AC63DC248}" destId="{25923D3C-72E3-4DEB-8F21-9FFCA2708DA1}" srcOrd="10" destOrd="0" presId="urn:microsoft.com/office/officeart/2005/8/layout/cycle6"/>
    <dgm:cxn modelId="{CC09737A-E397-4470-9591-43A0ADC168AF}" type="presParOf" srcId="{1C19BD5C-E73C-4BF0-BC53-D45AC63DC248}" destId="{69A76AA4-DE91-45F6-B637-7AECF0159C49}" srcOrd="11" destOrd="0" presId="urn:microsoft.com/office/officeart/2005/8/layout/cycle6"/>
    <dgm:cxn modelId="{059080A8-AE7A-4D5D-B152-1A25B52AD9F1}" type="presParOf" srcId="{1C19BD5C-E73C-4BF0-BC53-D45AC63DC248}" destId="{BF38BAD3-AFBF-4FF1-B08A-0DD2BB75DF0F}" srcOrd="12" destOrd="0" presId="urn:microsoft.com/office/officeart/2005/8/layout/cycle6"/>
    <dgm:cxn modelId="{0B38A626-9AE4-402C-8F0A-28048E7D374E}" type="presParOf" srcId="{1C19BD5C-E73C-4BF0-BC53-D45AC63DC248}" destId="{94E2F338-AD4F-464C-B2A6-6DD2EE1FC6BC}" srcOrd="13" destOrd="0" presId="urn:microsoft.com/office/officeart/2005/8/layout/cycle6"/>
    <dgm:cxn modelId="{73EB80AA-DBC6-44BF-8B7B-4CF12D67E8D6}" type="presParOf" srcId="{1C19BD5C-E73C-4BF0-BC53-D45AC63DC248}" destId="{251F07C2-910D-455E-B9D7-F82A4F1513E3}" srcOrd="14" destOrd="0" presId="urn:microsoft.com/office/officeart/2005/8/layout/cycle6"/>
    <dgm:cxn modelId="{2A871E7B-FF55-4177-ABDF-5A1F5A3CCFCA}" type="presParOf" srcId="{1C19BD5C-E73C-4BF0-BC53-D45AC63DC248}" destId="{6040B1D9-F011-4512-A1A2-E15598FB3088}" srcOrd="15" destOrd="0" presId="urn:microsoft.com/office/officeart/2005/8/layout/cycle6"/>
    <dgm:cxn modelId="{577193BF-F5DB-4931-85A4-89EC56B735AA}" type="presParOf" srcId="{1C19BD5C-E73C-4BF0-BC53-D45AC63DC248}" destId="{830877FD-0013-4C05-B608-0CBB1AEFE7E0}" srcOrd="16" destOrd="0" presId="urn:microsoft.com/office/officeart/2005/8/layout/cycle6"/>
    <dgm:cxn modelId="{C9B0DA3F-C395-4649-A6B4-0F206F805718}"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Смычно-взрывной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Заднеязычный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Твердый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Глухой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636B9325-ED41-4119-8E57-F6AA34248266}" type="presOf" srcId="{9F8250FF-199B-4865-AD77-667CCBB4BFE0}" destId="{BF38BAD3-AFBF-4FF1-B08A-0DD2BB75DF0F}" srcOrd="0" destOrd="0" presId="urn:microsoft.com/office/officeart/2005/8/layout/cycle6"/>
    <dgm:cxn modelId="{14CEB22F-A487-4B72-AECF-D136985C00ED}" type="presOf" srcId="{A7CDD651-5CB4-47DB-B277-3AC90BB3A5C5}" destId="{795ACDE0-A1A1-4199-8BF1-66EF33033EB9}" srcOrd="0" destOrd="0" presId="urn:microsoft.com/office/officeart/2005/8/layout/cycle6"/>
    <dgm:cxn modelId="{5292553D-DCB4-49D3-84DA-615CFC4CB30A}" type="presOf" srcId="{A9F5BD15-EBFC-4172-AB4A-98F6BA54B3D9}" destId="{6E7E79C4-7C20-4DF7-AE55-2A37B88A428A}"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94462C42-95F4-4EE9-A64C-124D440BBC82}" type="presOf" srcId="{69561956-021F-42B4-AE16-10B754B427F8}" destId="{69A76AA4-DE91-45F6-B637-7AECF0159C49}" srcOrd="0" destOrd="0" presId="urn:microsoft.com/office/officeart/2005/8/layout/cycle6"/>
    <dgm:cxn modelId="{374C9D63-C4A0-4913-B073-302320F88E36}" type="presOf" srcId="{559F916B-7B3E-4380-847D-190CE1405C91}" destId="{5CBE085B-6F62-4DC3-AB17-6A60B94CDA75}" srcOrd="0" destOrd="0" presId="urn:microsoft.com/office/officeart/2005/8/layout/cycle6"/>
    <dgm:cxn modelId="{70811064-AAEE-49B7-9367-AF768CD41447}" type="presOf" srcId="{7F42C1B1-5BF5-499A-91A2-95090DFF4DCB}" destId="{251F07C2-910D-455E-B9D7-F82A4F1513E3}"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F6EF5854-648D-4446-A1B1-7988B7851684}" type="presOf" srcId="{FD68C329-A1AC-4A0C-BEFC-0249E3B360BE}" destId="{1C19BD5C-E73C-4BF0-BC53-D45AC63DC248}" srcOrd="0" destOrd="0" presId="urn:microsoft.com/office/officeart/2005/8/layout/cycle6"/>
    <dgm:cxn modelId="{A527637A-0F5F-4DBD-A82C-3520B0E82E48}" srcId="{FD68C329-A1AC-4A0C-BEFC-0249E3B360BE}" destId="{A7CDD651-5CB4-47DB-B277-3AC90BB3A5C5}" srcOrd="0" destOrd="0" parTransId="{1131EB2C-10D8-4CDE-BB02-E4D3D1240387}" sibTransId="{5939B6AF-DCC2-460F-9028-D3ADB8214D42}"/>
    <dgm:cxn modelId="{3527C17A-D9FE-4430-B7E8-A479D1891CA2}" type="presOf" srcId="{A623FDF7-9395-4BB5-8E0A-25284C27388E}" destId="{6040B1D9-F011-4512-A1A2-E15598FB3088}" srcOrd="0" destOrd="0" presId="urn:microsoft.com/office/officeart/2005/8/layout/cycle6"/>
    <dgm:cxn modelId="{3D278C7D-4AC6-4FB0-8EB6-00CF91A46E1D}" srcId="{FD68C329-A1AC-4A0C-BEFC-0249E3B360BE}" destId="{559F916B-7B3E-4380-847D-190CE1405C91}" srcOrd="3" destOrd="0" parTransId="{47E8D874-ABBD-40B4-8C12-1EAED199C936}" sibTransId="{69561956-021F-42B4-AE16-10B754B427F8}"/>
    <dgm:cxn modelId="{DB6A338C-9180-4770-A7D8-B39159E803A3}" type="presOf" srcId="{5939B6AF-DCC2-460F-9028-D3ADB8214D42}" destId="{41765C28-3846-4E6C-B894-4EA455688558}"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4B6059AA-B0FE-4700-AB26-8BD93AD04B3E}" type="presOf" srcId="{792FFBDA-FE08-4A2D-9ABF-3E4BE6ACE661}" destId="{B0D364AC-A01F-41D3-8AA4-5745CAB4A156}" srcOrd="0" destOrd="0" presId="urn:microsoft.com/office/officeart/2005/8/layout/cycle6"/>
    <dgm:cxn modelId="{2252B6AF-9984-469E-B87B-B1D5105E009A}" type="presOf" srcId="{4BBEFA01-186D-49BC-99F6-624027EA7BC7}" destId="{67DC7D61-3B14-4C9C-BA30-A72EC529FE07}" srcOrd="0" destOrd="0" presId="urn:microsoft.com/office/officeart/2005/8/layout/cycle6"/>
    <dgm:cxn modelId="{E4A101C9-2603-4A15-9460-07325B7BB9D0}" type="presOf" srcId="{71C9D8C4-B914-43F5-AA9D-0F9D8DC48AD6}" destId="{25EA131D-3444-43D9-8402-64BE4D7C62FA}" srcOrd="0" destOrd="0" presId="urn:microsoft.com/office/officeart/2005/8/layout/cycle6"/>
    <dgm:cxn modelId="{F37383D7-7855-4780-962C-62DA6D91B897}" type="presOf" srcId="{064B2CBD-B857-4692-9C26-C28AD4BB4B37}" destId="{C9705F83-46AF-48EE-B1DE-EB92C58E4C4F}" srcOrd="0" destOrd="0" presId="urn:microsoft.com/office/officeart/2005/8/layout/cycle6"/>
    <dgm:cxn modelId="{FBB552FC-ADFF-44D5-9491-3FA5971B1FF6}" type="presParOf" srcId="{1C19BD5C-E73C-4BF0-BC53-D45AC63DC248}" destId="{795ACDE0-A1A1-4199-8BF1-66EF33033EB9}" srcOrd="0" destOrd="0" presId="urn:microsoft.com/office/officeart/2005/8/layout/cycle6"/>
    <dgm:cxn modelId="{D3C9322B-656C-48E7-9348-7FDE12B526B6}" type="presParOf" srcId="{1C19BD5C-E73C-4BF0-BC53-D45AC63DC248}" destId="{5002951A-1043-4725-858B-21AFF5FF78C4}" srcOrd="1" destOrd="0" presId="urn:microsoft.com/office/officeart/2005/8/layout/cycle6"/>
    <dgm:cxn modelId="{94C7B974-0ECE-4D2F-BB1B-3B29C02838F6}" type="presParOf" srcId="{1C19BD5C-E73C-4BF0-BC53-D45AC63DC248}" destId="{41765C28-3846-4E6C-B894-4EA455688558}" srcOrd="2" destOrd="0" presId="urn:microsoft.com/office/officeart/2005/8/layout/cycle6"/>
    <dgm:cxn modelId="{4271B2EB-1A1F-4EA1-BFFF-1148B2019F9B}" type="presParOf" srcId="{1C19BD5C-E73C-4BF0-BC53-D45AC63DC248}" destId="{67DC7D61-3B14-4C9C-BA30-A72EC529FE07}" srcOrd="3" destOrd="0" presId="urn:microsoft.com/office/officeart/2005/8/layout/cycle6"/>
    <dgm:cxn modelId="{2477B0DE-DC81-4277-9940-11034D14C4E5}" type="presParOf" srcId="{1C19BD5C-E73C-4BF0-BC53-D45AC63DC248}" destId="{FB3AF9F3-F302-4838-A625-386F70FD0A76}" srcOrd="4" destOrd="0" presId="urn:microsoft.com/office/officeart/2005/8/layout/cycle6"/>
    <dgm:cxn modelId="{77116D77-23CB-445C-8E27-AB8457979B51}" type="presParOf" srcId="{1C19BD5C-E73C-4BF0-BC53-D45AC63DC248}" destId="{25EA131D-3444-43D9-8402-64BE4D7C62FA}" srcOrd="5" destOrd="0" presId="urn:microsoft.com/office/officeart/2005/8/layout/cycle6"/>
    <dgm:cxn modelId="{739D0303-7234-4569-8876-BAFEA7DB7218}" type="presParOf" srcId="{1C19BD5C-E73C-4BF0-BC53-D45AC63DC248}" destId="{6E7E79C4-7C20-4DF7-AE55-2A37B88A428A}" srcOrd="6" destOrd="0" presId="urn:microsoft.com/office/officeart/2005/8/layout/cycle6"/>
    <dgm:cxn modelId="{39F902EE-43AE-4C9A-B0C7-6290D612C4A8}" type="presParOf" srcId="{1C19BD5C-E73C-4BF0-BC53-D45AC63DC248}" destId="{C45870FE-A887-43E9-93E4-83B2B672A683}" srcOrd="7" destOrd="0" presId="urn:microsoft.com/office/officeart/2005/8/layout/cycle6"/>
    <dgm:cxn modelId="{277CFE78-668F-474F-B3B1-75A8D62DA422}" type="presParOf" srcId="{1C19BD5C-E73C-4BF0-BC53-D45AC63DC248}" destId="{B0D364AC-A01F-41D3-8AA4-5745CAB4A156}" srcOrd="8" destOrd="0" presId="urn:microsoft.com/office/officeart/2005/8/layout/cycle6"/>
    <dgm:cxn modelId="{4B210B13-4802-47ED-B062-A465C92324B2}" type="presParOf" srcId="{1C19BD5C-E73C-4BF0-BC53-D45AC63DC248}" destId="{5CBE085B-6F62-4DC3-AB17-6A60B94CDA75}" srcOrd="9" destOrd="0" presId="urn:microsoft.com/office/officeart/2005/8/layout/cycle6"/>
    <dgm:cxn modelId="{3491BC3E-F79B-4DF6-A376-987E3372D43D}" type="presParOf" srcId="{1C19BD5C-E73C-4BF0-BC53-D45AC63DC248}" destId="{25923D3C-72E3-4DEB-8F21-9FFCA2708DA1}" srcOrd="10" destOrd="0" presId="urn:microsoft.com/office/officeart/2005/8/layout/cycle6"/>
    <dgm:cxn modelId="{E7E0BB05-04E5-4727-A3B5-EF1B55BBD871}" type="presParOf" srcId="{1C19BD5C-E73C-4BF0-BC53-D45AC63DC248}" destId="{69A76AA4-DE91-45F6-B637-7AECF0159C49}" srcOrd="11" destOrd="0" presId="urn:microsoft.com/office/officeart/2005/8/layout/cycle6"/>
    <dgm:cxn modelId="{8FCAA455-F3D2-468A-A422-655A6A40D80D}" type="presParOf" srcId="{1C19BD5C-E73C-4BF0-BC53-D45AC63DC248}" destId="{BF38BAD3-AFBF-4FF1-B08A-0DD2BB75DF0F}" srcOrd="12" destOrd="0" presId="urn:microsoft.com/office/officeart/2005/8/layout/cycle6"/>
    <dgm:cxn modelId="{E8529FAC-F96D-4207-B488-3D3BD655B69F}" type="presParOf" srcId="{1C19BD5C-E73C-4BF0-BC53-D45AC63DC248}" destId="{94E2F338-AD4F-464C-B2A6-6DD2EE1FC6BC}" srcOrd="13" destOrd="0" presId="urn:microsoft.com/office/officeart/2005/8/layout/cycle6"/>
    <dgm:cxn modelId="{E7060B57-9B2B-47EB-BA0B-21219E080568}" type="presParOf" srcId="{1C19BD5C-E73C-4BF0-BC53-D45AC63DC248}" destId="{251F07C2-910D-455E-B9D7-F82A4F1513E3}" srcOrd="14" destOrd="0" presId="urn:microsoft.com/office/officeart/2005/8/layout/cycle6"/>
    <dgm:cxn modelId="{DB84FD77-A611-4C0A-9EC6-C4A86F9F2CE5}" type="presParOf" srcId="{1C19BD5C-E73C-4BF0-BC53-D45AC63DC248}" destId="{6040B1D9-F011-4512-A1A2-E15598FB3088}" srcOrd="15" destOrd="0" presId="urn:microsoft.com/office/officeart/2005/8/layout/cycle6"/>
    <dgm:cxn modelId="{F25D26EF-3272-4861-98ED-EF407E673C9B}" type="presParOf" srcId="{1C19BD5C-E73C-4BF0-BC53-D45AC63DC248}" destId="{830877FD-0013-4C05-B608-0CBB1AEFE7E0}" srcOrd="16" destOrd="0" presId="urn:microsoft.com/office/officeart/2005/8/layout/cycle6"/>
    <dgm:cxn modelId="{E07A7541-B58D-4E48-ADC3-B2CC9E41F957}"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Смычно-взрывной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Заднеязычный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Глухой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EA228F0D-D29E-4393-B77C-C0BF8FB2F4DB}" type="presOf" srcId="{A9F5BD15-EBFC-4172-AB4A-98F6BA54B3D9}" destId="{6E7E79C4-7C20-4DF7-AE55-2A37B88A428A}" srcOrd="0" destOrd="0" presId="urn:microsoft.com/office/officeart/2005/8/layout/cycle6"/>
    <dgm:cxn modelId="{A09B3A10-A739-457D-B11E-F0C7A7D34CF9}" type="presOf" srcId="{69561956-021F-42B4-AE16-10B754B427F8}" destId="{69A76AA4-DE91-45F6-B637-7AECF0159C49}" srcOrd="0" destOrd="0" presId="urn:microsoft.com/office/officeart/2005/8/layout/cycle6"/>
    <dgm:cxn modelId="{65D5CE2F-E922-4493-86D0-E7AA0E7C880B}" type="presOf" srcId="{5939B6AF-DCC2-460F-9028-D3ADB8214D42}" destId="{41765C28-3846-4E6C-B894-4EA455688558}" srcOrd="0" destOrd="0" presId="urn:microsoft.com/office/officeart/2005/8/layout/cycle6"/>
    <dgm:cxn modelId="{735CCE37-DAD2-4551-ABAF-B60B251E77CD}" type="presOf" srcId="{792FFBDA-FE08-4A2D-9ABF-3E4BE6ACE661}" destId="{B0D364AC-A01F-41D3-8AA4-5745CAB4A156}"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DE2DD468-4E73-4153-B9CF-6C20BC87CF88}" type="presOf" srcId="{9F8250FF-199B-4865-AD77-667CCBB4BFE0}" destId="{BF38BAD3-AFBF-4FF1-B08A-0DD2BB75DF0F}" srcOrd="0" destOrd="0" presId="urn:microsoft.com/office/officeart/2005/8/layout/cycle6"/>
    <dgm:cxn modelId="{7F51F24D-B5D9-4A4B-8F60-8C19BE94FFA2}" type="presOf" srcId="{A7CDD651-5CB4-47DB-B277-3AC90BB3A5C5}" destId="{795ACDE0-A1A1-4199-8BF1-66EF33033EB9}"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9F3EF77F-8C08-46C6-9A0B-54C4BC36E6A9}" type="presOf" srcId="{FD68C329-A1AC-4A0C-BEFC-0249E3B360BE}" destId="{1C19BD5C-E73C-4BF0-BC53-D45AC63DC248}"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1AAF1F9A-7ACB-4833-ACF2-2A8933844389}" type="presOf" srcId="{A623FDF7-9395-4BB5-8E0A-25284C27388E}" destId="{6040B1D9-F011-4512-A1A2-E15598FB3088}" srcOrd="0" destOrd="0" presId="urn:microsoft.com/office/officeart/2005/8/layout/cycle6"/>
    <dgm:cxn modelId="{592D359C-A8FE-4A3F-8D56-14711C9C5607}" type="presOf" srcId="{064B2CBD-B857-4692-9C26-C28AD4BB4B37}" destId="{C9705F83-46AF-48EE-B1DE-EB92C58E4C4F}" srcOrd="0" destOrd="0" presId="urn:microsoft.com/office/officeart/2005/8/layout/cycle6"/>
    <dgm:cxn modelId="{2A913FA9-C9E0-4F3B-B5C7-6E12BDDC9D57}" type="presOf" srcId="{559F916B-7B3E-4380-847D-190CE1405C91}" destId="{5CBE085B-6F62-4DC3-AB17-6A60B94CDA75}" srcOrd="0" destOrd="0" presId="urn:microsoft.com/office/officeart/2005/8/layout/cycle6"/>
    <dgm:cxn modelId="{D9F1ABC9-1501-4EAE-B25B-00FB9069CFCD}" type="presOf" srcId="{7F42C1B1-5BF5-499A-91A2-95090DFF4DCB}" destId="{251F07C2-910D-455E-B9D7-F82A4F1513E3}" srcOrd="0" destOrd="0" presId="urn:microsoft.com/office/officeart/2005/8/layout/cycle6"/>
    <dgm:cxn modelId="{586CD4F5-7FFA-4837-A1D7-E87B1F7A1EEB}" type="presOf" srcId="{4BBEFA01-186D-49BC-99F6-624027EA7BC7}" destId="{67DC7D61-3B14-4C9C-BA30-A72EC529FE07}" srcOrd="0" destOrd="0" presId="urn:microsoft.com/office/officeart/2005/8/layout/cycle6"/>
    <dgm:cxn modelId="{C06A0DFA-6159-428F-ADAC-AEEFB3C9D82A}" type="presOf" srcId="{71C9D8C4-B914-43F5-AA9D-0F9D8DC48AD6}" destId="{25EA131D-3444-43D9-8402-64BE4D7C62FA}" srcOrd="0" destOrd="0" presId="urn:microsoft.com/office/officeart/2005/8/layout/cycle6"/>
    <dgm:cxn modelId="{BD137E57-BC12-470E-B58A-C91C3426AB8D}" type="presParOf" srcId="{1C19BD5C-E73C-4BF0-BC53-D45AC63DC248}" destId="{795ACDE0-A1A1-4199-8BF1-66EF33033EB9}" srcOrd="0" destOrd="0" presId="urn:microsoft.com/office/officeart/2005/8/layout/cycle6"/>
    <dgm:cxn modelId="{8074FB27-1D5F-449F-9E89-D021BF284072}" type="presParOf" srcId="{1C19BD5C-E73C-4BF0-BC53-D45AC63DC248}" destId="{5002951A-1043-4725-858B-21AFF5FF78C4}" srcOrd="1" destOrd="0" presId="urn:microsoft.com/office/officeart/2005/8/layout/cycle6"/>
    <dgm:cxn modelId="{57701837-C33D-4036-81AF-51D8D0AE3CCB}" type="presParOf" srcId="{1C19BD5C-E73C-4BF0-BC53-D45AC63DC248}" destId="{41765C28-3846-4E6C-B894-4EA455688558}" srcOrd="2" destOrd="0" presId="urn:microsoft.com/office/officeart/2005/8/layout/cycle6"/>
    <dgm:cxn modelId="{D564CE07-BE46-41CB-9EF2-5E2F093BB8F5}" type="presParOf" srcId="{1C19BD5C-E73C-4BF0-BC53-D45AC63DC248}" destId="{67DC7D61-3B14-4C9C-BA30-A72EC529FE07}" srcOrd="3" destOrd="0" presId="urn:microsoft.com/office/officeart/2005/8/layout/cycle6"/>
    <dgm:cxn modelId="{742A7378-1392-417E-8E99-8A09A60C6FB9}" type="presParOf" srcId="{1C19BD5C-E73C-4BF0-BC53-D45AC63DC248}" destId="{FB3AF9F3-F302-4838-A625-386F70FD0A76}" srcOrd="4" destOrd="0" presId="urn:microsoft.com/office/officeart/2005/8/layout/cycle6"/>
    <dgm:cxn modelId="{122578BC-3302-4713-A98C-407ECCE3F111}" type="presParOf" srcId="{1C19BD5C-E73C-4BF0-BC53-D45AC63DC248}" destId="{25EA131D-3444-43D9-8402-64BE4D7C62FA}" srcOrd="5" destOrd="0" presId="urn:microsoft.com/office/officeart/2005/8/layout/cycle6"/>
    <dgm:cxn modelId="{F01A09D5-1027-4C72-A25A-C930DDF1E37D}" type="presParOf" srcId="{1C19BD5C-E73C-4BF0-BC53-D45AC63DC248}" destId="{6E7E79C4-7C20-4DF7-AE55-2A37B88A428A}" srcOrd="6" destOrd="0" presId="urn:microsoft.com/office/officeart/2005/8/layout/cycle6"/>
    <dgm:cxn modelId="{9C5DF1E5-F35C-4181-A980-F9B8B646314E}" type="presParOf" srcId="{1C19BD5C-E73C-4BF0-BC53-D45AC63DC248}" destId="{C45870FE-A887-43E9-93E4-83B2B672A683}" srcOrd="7" destOrd="0" presId="urn:microsoft.com/office/officeart/2005/8/layout/cycle6"/>
    <dgm:cxn modelId="{531D4BEC-EF15-4568-948F-DF364EF4E4CE}" type="presParOf" srcId="{1C19BD5C-E73C-4BF0-BC53-D45AC63DC248}" destId="{B0D364AC-A01F-41D3-8AA4-5745CAB4A156}" srcOrd="8" destOrd="0" presId="urn:microsoft.com/office/officeart/2005/8/layout/cycle6"/>
    <dgm:cxn modelId="{FABB26D3-3F81-44B7-A142-03DF61965B2D}" type="presParOf" srcId="{1C19BD5C-E73C-4BF0-BC53-D45AC63DC248}" destId="{5CBE085B-6F62-4DC3-AB17-6A60B94CDA75}" srcOrd="9" destOrd="0" presId="urn:microsoft.com/office/officeart/2005/8/layout/cycle6"/>
    <dgm:cxn modelId="{9B5ADC43-9A68-4273-9515-3018ADAD9B11}" type="presParOf" srcId="{1C19BD5C-E73C-4BF0-BC53-D45AC63DC248}" destId="{25923D3C-72E3-4DEB-8F21-9FFCA2708DA1}" srcOrd="10" destOrd="0" presId="urn:microsoft.com/office/officeart/2005/8/layout/cycle6"/>
    <dgm:cxn modelId="{08083636-6F02-49C5-9DDB-66FDAFE29293}" type="presParOf" srcId="{1C19BD5C-E73C-4BF0-BC53-D45AC63DC248}" destId="{69A76AA4-DE91-45F6-B637-7AECF0159C49}" srcOrd="11" destOrd="0" presId="urn:microsoft.com/office/officeart/2005/8/layout/cycle6"/>
    <dgm:cxn modelId="{10408519-9819-4F51-96D5-1D90778547CD}" type="presParOf" srcId="{1C19BD5C-E73C-4BF0-BC53-D45AC63DC248}" destId="{BF38BAD3-AFBF-4FF1-B08A-0DD2BB75DF0F}" srcOrd="12" destOrd="0" presId="urn:microsoft.com/office/officeart/2005/8/layout/cycle6"/>
    <dgm:cxn modelId="{1B9CA4C5-9611-4BF6-883C-2B4714DAC84F}" type="presParOf" srcId="{1C19BD5C-E73C-4BF0-BC53-D45AC63DC248}" destId="{94E2F338-AD4F-464C-B2A6-6DD2EE1FC6BC}" srcOrd="13" destOrd="0" presId="urn:microsoft.com/office/officeart/2005/8/layout/cycle6"/>
    <dgm:cxn modelId="{B65DAC9F-2F7E-4C38-B75E-9006EDF2DC3A}" type="presParOf" srcId="{1C19BD5C-E73C-4BF0-BC53-D45AC63DC248}" destId="{251F07C2-910D-455E-B9D7-F82A4F1513E3}" srcOrd="14" destOrd="0" presId="urn:microsoft.com/office/officeart/2005/8/layout/cycle6"/>
    <dgm:cxn modelId="{E5F82526-B977-492F-82D2-6C5C88A6CFF9}" type="presParOf" srcId="{1C19BD5C-E73C-4BF0-BC53-D45AC63DC248}" destId="{6040B1D9-F011-4512-A1A2-E15598FB3088}" srcOrd="15" destOrd="0" presId="urn:microsoft.com/office/officeart/2005/8/layout/cycle6"/>
    <dgm:cxn modelId="{FE1AF1C8-BD6A-4242-93D0-96807EA02BE0}" type="presParOf" srcId="{1C19BD5C-E73C-4BF0-BC53-D45AC63DC248}" destId="{830877FD-0013-4C05-B608-0CBB1AEFE7E0}" srcOrd="16" destOrd="0" presId="urn:microsoft.com/office/officeart/2005/8/layout/cycle6"/>
    <dgm:cxn modelId="{402B7DD7-C471-4719-8828-5510D7A0F6E5}"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Заднеязычный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Твердый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Глухой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EB811005-6D6E-4433-834F-E13B769063B8}" type="presOf" srcId="{4BBEFA01-186D-49BC-99F6-624027EA7BC7}" destId="{67DC7D61-3B14-4C9C-BA30-A72EC529FE07}" srcOrd="0" destOrd="0" presId="urn:microsoft.com/office/officeart/2005/8/layout/cycle6"/>
    <dgm:cxn modelId="{563B0E0A-5E04-429F-929A-1B8012AD362B}" type="presOf" srcId="{A623FDF7-9395-4BB5-8E0A-25284C27388E}" destId="{6040B1D9-F011-4512-A1A2-E15598FB3088}" srcOrd="0" destOrd="0" presId="urn:microsoft.com/office/officeart/2005/8/layout/cycle6"/>
    <dgm:cxn modelId="{AB42480F-CF49-40FA-941B-67305D084880}" type="presOf" srcId="{064B2CBD-B857-4692-9C26-C28AD4BB4B37}" destId="{C9705F83-46AF-48EE-B1DE-EB92C58E4C4F}" srcOrd="0" destOrd="0" presId="urn:microsoft.com/office/officeart/2005/8/layout/cycle6"/>
    <dgm:cxn modelId="{AF37401C-D1ED-4BE3-9C05-2E8C2C26C175}" type="presOf" srcId="{69561956-021F-42B4-AE16-10B754B427F8}" destId="{69A76AA4-DE91-45F6-B637-7AECF0159C49}" srcOrd="0" destOrd="0" presId="urn:microsoft.com/office/officeart/2005/8/layout/cycle6"/>
    <dgm:cxn modelId="{EEC7B55C-59D2-44F8-8E82-66D888D5EB89}" type="presOf" srcId="{559F916B-7B3E-4380-847D-190CE1405C91}" destId="{5CBE085B-6F62-4DC3-AB17-6A60B94CDA75}"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95B77345-D797-42BE-A43F-C54767C50482}" type="presOf" srcId="{A9F5BD15-EBFC-4172-AB4A-98F6BA54B3D9}" destId="{6E7E79C4-7C20-4DF7-AE55-2A37B88A428A}" srcOrd="0" destOrd="0" presId="urn:microsoft.com/office/officeart/2005/8/layout/cycle6"/>
    <dgm:cxn modelId="{102B926A-2CB9-4C1F-B6FD-FE00467B2D82}" type="presOf" srcId="{792FFBDA-FE08-4A2D-9ABF-3E4BE6ACE661}" destId="{B0D364AC-A01F-41D3-8AA4-5745CAB4A156}" srcOrd="0" destOrd="0" presId="urn:microsoft.com/office/officeart/2005/8/layout/cycle6"/>
    <dgm:cxn modelId="{7604A150-7ED1-438D-923F-A5015A72B8FD}" type="presOf" srcId="{7F42C1B1-5BF5-499A-91A2-95090DFF4DCB}" destId="{251F07C2-910D-455E-B9D7-F82A4F1513E3}"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A84C5783-6697-44B9-B9A7-559E06B3257A}" type="presOf" srcId="{FD68C329-A1AC-4A0C-BEFC-0249E3B360BE}" destId="{1C19BD5C-E73C-4BF0-BC53-D45AC63DC248}"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24C788DA-5ECB-45C3-BFD5-106A3D106035}" type="presOf" srcId="{9F8250FF-199B-4865-AD77-667CCBB4BFE0}" destId="{BF38BAD3-AFBF-4FF1-B08A-0DD2BB75DF0F}" srcOrd="0" destOrd="0" presId="urn:microsoft.com/office/officeart/2005/8/layout/cycle6"/>
    <dgm:cxn modelId="{183ACEE7-28DF-4588-9298-37290D3D51C4}" type="presOf" srcId="{A7CDD651-5CB4-47DB-B277-3AC90BB3A5C5}" destId="{795ACDE0-A1A1-4199-8BF1-66EF33033EB9}" srcOrd="0" destOrd="0" presId="urn:microsoft.com/office/officeart/2005/8/layout/cycle6"/>
    <dgm:cxn modelId="{6A356EF4-3D04-4978-A4F3-9A06B0ED90F3}" type="presOf" srcId="{5939B6AF-DCC2-460F-9028-D3ADB8214D42}" destId="{41765C28-3846-4E6C-B894-4EA455688558}" srcOrd="0" destOrd="0" presId="urn:microsoft.com/office/officeart/2005/8/layout/cycle6"/>
    <dgm:cxn modelId="{7E1F1CFA-90BB-48C9-BEB3-83AE3042CD38}" type="presOf" srcId="{71C9D8C4-B914-43F5-AA9D-0F9D8DC48AD6}" destId="{25EA131D-3444-43D9-8402-64BE4D7C62FA}" srcOrd="0" destOrd="0" presId="urn:microsoft.com/office/officeart/2005/8/layout/cycle6"/>
    <dgm:cxn modelId="{396E46CB-20CB-4F6F-8536-45FE9D601C10}" type="presParOf" srcId="{1C19BD5C-E73C-4BF0-BC53-D45AC63DC248}" destId="{795ACDE0-A1A1-4199-8BF1-66EF33033EB9}" srcOrd="0" destOrd="0" presId="urn:microsoft.com/office/officeart/2005/8/layout/cycle6"/>
    <dgm:cxn modelId="{F5E50115-C58C-425C-B926-D540337038E9}" type="presParOf" srcId="{1C19BD5C-E73C-4BF0-BC53-D45AC63DC248}" destId="{5002951A-1043-4725-858B-21AFF5FF78C4}" srcOrd="1" destOrd="0" presId="urn:microsoft.com/office/officeart/2005/8/layout/cycle6"/>
    <dgm:cxn modelId="{8701FDC1-10BA-40F4-98AB-506100780401}" type="presParOf" srcId="{1C19BD5C-E73C-4BF0-BC53-D45AC63DC248}" destId="{41765C28-3846-4E6C-B894-4EA455688558}" srcOrd="2" destOrd="0" presId="urn:microsoft.com/office/officeart/2005/8/layout/cycle6"/>
    <dgm:cxn modelId="{391BD4FA-419B-4D39-9FE5-A3337D3CD4F5}" type="presParOf" srcId="{1C19BD5C-E73C-4BF0-BC53-D45AC63DC248}" destId="{67DC7D61-3B14-4C9C-BA30-A72EC529FE07}" srcOrd="3" destOrd="0" presId="urn:microsoft.com/office/officeart/2005/8/layout/cycle6"/>
    <dgm:cxn modelId="{63BA05F9-D38C-49B4-9F30-108E8FB99F51}" type="presParOf" srcId="{1C19BD5C-E73C-4BF0-BC53-D45AC63DC248}" destId="{FB3AF9F3-F302-4838-A625-386F70FD0A76}" srcOrd="4" destOrd="0" presId="urn:microsoft.com/office/officeart/2005/8/layout/cycle6"/>
    <dgm:cxn modelId="{89EE8804-0FFF-4221-A544-46F1246EB14F}" type="presParOf" srcId="{1C19BD5C-E73C-4BF0-BC53-D45AC63DC248}" destId="{25EA131D-3444-43D9-8402-64BE4D7C62FA}" srcOrd="5" destOrd="0" presId="urn:microsoft.com/office/officeart/2005/8/layout/cycle6"/>
    <dgm:cxn modelId="{365DC0B0-92CA-411D-8D17-38EB38ACF348}" type="presParOf" srcId="{1C19BD5C-E73C-4BF0-BC53-D45AC63DC248}" destId="{6E7E79C4-7C20-4DF7-AE55-2A37B88A428A}" srcOrd="6" destOrd="0" presId="urn:microsoft.com/office/officeart/2005/8/layout/cycle6"/>
    <dgm:cxn modelId="{779C41A8-CAE0-4DEE-B97D-73812C3D2A0F}" type="presParOf" srcId="{1C19BD5C-E73C-4BF0-BC53-D45AC63DC248}" destId="{C45870FE-A887-43E9-93E4-83B2B672A683}" srcOrd="7" destOrd="0" presId="urn:microsoft.com/office/officeart/2005/8/layout/cycle6"/>
    <dgm:cxn modelId="{3573C29E-5181-4CC7-AA2D-2A806A0E2DC1}" type="presParOf" srcId="{1C19BD5C-E73C-4BF0-BC53-D45AC63DC248}" destId="{B0D364AC-A01F-41D3-8AA4-5745CAB4A156}" srcOrd="8" destOrd="0" presId="urn:microsoft.com/office/officeart/2005/8/layout/cycle6"/>
    <dgm:cxn modelId="{B00C2008-748C-48EE-B977-8C84DB511025}" type="presParOf" srcId="{1C19BD5C-E73C-4BF0-BC53-D45AC63DC248}" destId="{5CBE085B-6F62-4DC3-AB17-6A60B94CDA75}" srcOrd="9" destOrd="0" presId="urn:microsoft.com/office/officeart/2005/8/layout/cycle6"/>
    <dgm:cxn modelId="{664E7A5C-2ADF-4946-A64C-4C10D162BA05}" type="presParOf" srcId="{1C19BD5C-E73C-4BF0-BC53-D45AC63DC248}" destId="{25923D3C-72E3-4DEB-8F21-9FFCA2708DA1}" srcOrd="10" destOrd="0" presId="urn:microsoft.com/office/officeart/2005/8/layout/cycle6"/>
    <dgm:cxn modelId="{8B615614-5A1E-4DCA-B3C5-0E97E85919E6}" type="presParOf" srcId="{1C19BD5C-E73C-4BF0-BC53-D45AC63DC248}" destId="{69A76AA4-DE91-45F6-B637-7AECF0159C49}" srcOrd="11" destOrd="0" presId="urn:microsoft.com/office/officeart/2005/8/layout/cycle6"/>
    <dgm:cxn modelId="{DE633DDF-9627-414A-AC88-CB87DEB50E7C}" type="presParOf" srcId="{1C19BD5C-E73C-4BF0-BC53-D45AC63DC248}" destId="{BF38BAD3-AFBF-4FF1-B08A-0DD2BB75DF0F}" srcOrd="12" destOrd="0" presId="urn:microsoft.com/office/officeart/2005/8/layout/cycle6"/>
    <dgm:cxn modelId="{2B141201-0CAB-45FE-AD11-C1639C44850C}" type="presParOf" srcId="{1C19BD5C-E73C-4BF0-BC53-D45AC63DC248}" destId="{94E2F338-AD4F-464C-B2A6-6DD2EE1FC6BC}" srcOrd="13" destOrd="0" presId="urn:microsoft.com/office/officeart/2005/8/layout/cycle6"/>
    <dgm:cxn modelId="{B5D4DA54-55C6-4E5A-A093-FAB4D326D0EA}" type="presParOf" srcId="{1C19BD5C-E73C-4BF0-BC53-D45AC63DC248}" destId="{251F07C2-910D-455E-B9D7-F82A4F1513E3}" srcOrd="14" destOrd="0" presId="urn:microsoft.com/office/officeart/2005/8/layout/cycle6"/>
    <dgm:cxn modelId="{F95D9A91-3515-4CF1-9B64-9DB2FB9496BD}" type="presParOf" srcId="{1C19BD5C-E73C-4BF0-BC53-D45AC63DC248}" destId="{6040B1D9-F011-4512-A1A2-E15598FB3088}" srcOrd="15" destOrd="0" presId="urn:microsoft.com/office/officeart/2005/8/layout/cycle6"/>
    <dgm:cxn modelId="{F62E50BF-7DF3-4AB2-9FC4-970C66FF1A99}" type="presParOf" srcId="{1C19BD5C-E73C-4BF0-BC53-D45AC63DC248}" destId="{830877FD-0013-4C05-B608-0CBB1AEFE7E0}" srcOrd="16" destOrd="0" presId="urn:microsoft.com/office/officeart/2005/8/layout/cycle6"/>
    <dgm:cxn modelId="{FFB96D42-0750-477E-AD13-22AFE2A63AED}"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Сонорный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Дрожащий</a:t>
          </a:r>
        </a:p>
      </dgm:t>
    </dgm:pt>
    <dgm:pt modelId="{06C85DFA-5F25-4B53-A608-859A6D4DABE0}" type="parTrans" cxnId="{261BB791-4131-45B6-A01B-7347601897A1}">
      <dgm:prSet/>
      <dgm:spPr/>
      <dgm:t>
        <a:bodyPr/>
        <a:lstStyle/>
        <a:p>
          <a:endParaRPr lang="ru-RU"/>
        </a:p>
      </dgm:t>
    </dgm:pt>
    <dgm:pt modelId="{064B2CBD-B857-4692-9C26-C28AD4BB4B37}" type="sibTrans" cxnId="{261BB791-4131-45B6-A01B-7347601897A1}">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97AE7E03-BDCE-4DE1-B06B-1C4C16C57E3D}" type="presOf" srcId="{69561956-021F-42B4-AE16-10B754B427F8}" destId="{69A76AA4-DE91-45F6-B637-7AECF0159C49}" srcOrd="0" destOrd="0" presId="urn:microsoft.com/office/officeart/2005/8/layout/cycle6"/>
    <dgm:cxn modelId="{B37C1F18-11C6-4D13-9EA0-5644E9DB59B4}" type="presOf" srcId="{559F916B-7B3E-4380-847D-190CE1405C91}" destId="{5CBE085B-6F62-4DC3-AB17-6A60B94CDA75}" srcOrd="0" destOrd="0" presId="urn:microsoft.com/office/officeart/2005/8/layout/cycle6"/>
    <dgm:cxn modelId="{4B6ECC38-CB8C-4B5D-90F1-99FE97B03621}" type="presOf" srcId="{9F8250FF-199B-4865-AD77-667CCBB4BFE0}" destId="{BF38BAD3-AFBF-4FF1-B08A-0DD2BB75DF0F}" srcOrd="0" destOrd="0" presId="urn:microsoft.com/office/officeart/2005/8/layout/cycle6"/>
    <dgm:cxn modelId="{DDC7E83F-3FC9-4312-BFC3-65406F545B5D}" type="presOf" srcId="{7F42C1B1-5BF5-499A-91A2-95090DFF4DCB}" destId="{251F07C2-910D-455E-B9D7-F82A4F1513E3}"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38E45D41-6FC7-4FF0-922E-32AD0A11BB49}" type="presOf" srcId="{792FFBDA-FE08-4A2D-9ABF-3E4BE6ACE661}" destId="{B0D364AC-A01F-41D3-8AA4-5745CAB4A156}" srcOrd="0" destOrd="0" presId="urn:microsoft.com/office/officeart/2005/8/layout/cycle6"/>
    <dgm:cxn modelId="{1098B667-E5E1-4178-8574-B291016D4B1A}" type="presOf" srcId="{A623FDF7-9395-4BB5-8E0A-25284C27388E}" destId="{6040B1D9-F011-4512-A1A2-E15598FB3088}" srcOrd="0" destOrd="0" presId="urn:microsoft.com/office/officeart/2005/8/layout/cycle6"/>
    <dgm:cxn modelId="{4510AB50-381E-43A4-93D1-975CC3BE9884}" type="presOf" srcId="{064B2CBD-B857-4692-9C26-C28AD4BB4B37}" destId="{C9705F83-46AF-48EE-B1DE-EB92C58E4C4F}"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B1B0A957-5F37-4FA0-9A6C-407BA3AC4FF4}" type="presOf" srcId="{A7CDD651-5CB4-47DB-B277-3AC90BB3A5C5}" destId="{795ACDE0-A1A1-4199-8BF1-66EF33033EB9}" srcOrd="0" destOrd="0" presId="urn:microsoft.com/office/officeart/2005/8/layout/cycle6"/>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C6BF058E-D14A-4006-B4F0-0147209F7325}" type="presOf" srcId="{5939B6AF-DCC2-460F-9028-D3ADB8214D42}" destId="{41765C28-3846-4E6C-B894-4EA455688558}"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0606FE9D-C0CB-4708-B35A-33E241FA7C5D}" type="presOf" srcId="{4BBEFA01-186D-49BC-99F6-624027EA7BC7}" destId="{67DC7D61-3B14-4C9C-BA30-A72EC529FE07}" srcOrd="0" destOrd="0" presId="urn:microsoft.com/office/officeart/2005/8/layout/cycle6"/>
    <dgm:cxn modelId="{C4FDC8AF-02CE-4C43-BBBE-C9C392B83E29}" type="presOf" srcId="{A9F5BD15-EBFC-4172-AB4A-98F6BA54B3D9}" destId="{6E7E79C4-7C20-4DF7-AE55-2A37B88A428A}" srcOrd="0" destOrd="0" presId="urn:microsoft.com/office/officeart/2005/8/layout/cycle6"/>
    <dgm:cxn modelId="{8A772DBF-1D2F-44AD-9249-6B582080AA17}" type="presOf" srcId="{FD68C329-A1AC-4A0C-BEFC-0249E3B360BE}" destId="{1C19BD5C-E73C-4BF0-BC53-D45AC63DC248}" srcOrd="0" destOrd="0" presId="urn:microsoft.com/office/officeart/2005/8/layout/cycle6"/>
    <dgm:cxn modelId="{EE14FBF9-196B-4941-BAE7-66404E5A2D32}" type="presOf" srcId="{71C9D8C4-B914-43F5-AA9D-0F9D8DC48AD6}" destId="{25EA131D-3444-43D9-8402-64BE4D7C62FA}" srcOrd="0" destOrd="0" presId="urn:microsoft.com/office/officeart/2005/8/layout/cycle6"/>
    <dgm:cxn modelId="{3C64E86B-2314-4CF3-AD3A-5C8D33B46642}" type="presParOf" srcId="{1C19BD5C-E73C-4BF0-BC53-D45AC63DC248}" destId="{795ACDE0-A1A1-4199-8BF1-66EF33033EB9}" srcOrd="0" destOrd="0" presId="urn:microsoft.com/office/officeart/2005/8/layout/cycle6"/>
    <dgm:cxn modelId="{0809E5F0-C633-4909-93B1-93BB23325653}" type="presParOf" srcId="{1C19BD5C-E73C-4BF0-BC53-D45AC63DC248}" destId="{5002951A-1043-4725-858B-21AFF5FF78C4}" srcOrd="1" destOrd="0" presId="urn:microsoft.com/office/officeart/2005/8/layout/cycle6"/>
    <dgm:cxn modelId="{4AE7381C-1A04-4EAF-B034-3607D7908742}" type="presParOf" srcId="{1C19BD5C-E73C-4BF0-BC53-D45AC63DC248}" destId="{41765C28-3846-4E6C-B894-4EA455688558}" srcOrd="2" destOrd="0" presId="urn:microsoft.com/office/officeart/2005/8/layout/cycle6"/>
    <dgm:cxn modelId="{948E99DB-EA7D-4694-8F4D-B3F23E399BC3}" type="presParOf" srcId="{1C19BD5C-E73C-4BF0-BC53-D45AC63DC248}" destId="{67DC7D61-3B14-4C9C-BA30-A72EC529FE07}" srcOrd="3" destOrd="0" presId="urn:microsoft.com/office/officeart/2005/8/layout/cycle6"/>
    <dgm:cxn modelId="{777E029C-6D2E-4FFF-BFD7-26F0FB75FA0A}" type="presParOf" srcId="{1C19BD5C-E73C-4BF0-BC53-D45AC63DC248}" destId="{FB3AF9F3-F302-4838-A625-386F70FD0A76}" srcOrd="4" destOrd="0" presId="urn:microsoft.com/office/officeart/2005/8/layout/cycle6"/>
    <dgm:cxn modelId="{4A82FC9C-1537-4FF5-8BB0-D9B6F5A3E0BD}" type="presParOf" srcId="{1C19BD5C-E73C-4BF0-BC53-D45AC63DC248}" destId="{25EA131D-3444-43D9-8402-64BE4D7C62FA}" srcOrd="5" destOrd="0" presId="urn:microsoft.com/office/officeart/2005/8/layout/cycle6"/>
    <dgm:cxn modelId="{418E61E0-0955-49DE-81CC-F5D4800BE636}" type="presParOf" srcId="{1C19BD5C-E73C-4BF0-BC53-D45AC63DC248}" destId="{6E7E79C4-7C20-4DF7-AE55-2A37B88A428A}" srcOrd="6" destOrd="0" presId="urn:microsoft.com/office/officeart/2005/8/layout/cycle6"/>
    <dgm:cxn modelId="{30203341-07EA-4EDD-9397-8FBA730F6186}" type="presParOf" srcId="{1C19BD5C-E73C-4BF0-BC53-D45AC63DC248}" destId="{C45870FE-A887-43E9-93E4-83B2B672A683}" srcOrd="7" destOrd="0" presId="urn:microsoft.com/office/officeart/2005/8/layout/cycle6"/>
    <dgm:cxn modelId="{81503510-3ED8-4964-8F57-2E99C686A3DB}" type="presParOf" srcId="{1C19BD5C-E73C-4BF0-BC53-D45AC63DC248}" destId="{B0D364AC-A01F-41D3-8AA4-5745CAB4A156}" srcOrd="8" destOrd="0" presId="urn:microsoft.com/office/officeart/2005/8/layout/cycle6"/>
    <dgm:cxn modelId="{EC274359-5173-48BE-8218-65CDEE043E39}" type="presParOf" srcId="{1C19BD5C-E73C-4BF0-BC53-D45AC63DC248}" destId="{5CBE085B-6F62-4DC3-AB17-6A60B94CDA75}" srcOrd="9" destOrd="0" presId="urn:microsoft.com/office/officeart/2005/8/layout/cycle6"/>
    <dgm:cxn modelId="{0B3958CE-7939-41A9-B86A-59C552BCB222}" type="presParOf" srcId="{1C19BD5C-E73C-4BF0-BC53-D45AC63DC248}" destId="{25923D3C-72E3-4DEB-8F21-9FFCA2708DA1}" srcOrd="10" destOrd="0" presId="urn:microsoft.com/office/officeart/2005/8/layout/cycle6"/>
    <dgm:cxn modelId="{41014B34-5A84-46D8-A369-0F871B7DFDD8}" type="presParOf" srcId="{1C19BD5C-E73C-4BF0-BC53-D45AC63DC248}" destId="{69A76AA4-DE91-45F6-B637-7AECF0159C49}" srcOrd="11" destOrd="0" presId="urn:microsoft.com/office/officeart/2005/8/layout/cycle6"/>
    <dgm:cxn modelId="{DF228258-0862-4616-9490-8DD467403D7F}" type="presParOf" srcId="{1C19BD5C-E73C-4BF0-BC53-D45AC63DC248}" destId="{BF38BAD3-AFBF-4FF1-B08A-0DD2BB75DF0F}" srcOrd="12" destOrd="0" presId="urn:microsoft.com/office/officeart/2005/8/layout/cycle6"/>
    <dgm:cxn modelId="{EE3B60BE-A019-4A9C-B42C-6CDC91EA4A33}" type="presParOf" srcId="{1C19BD5C-E73C-4BF0-BC53-D45AC63DC248}" destId="{94E2F338-AD4F-464C-B2A6-6DD2EE1FC6BC}" srcOrd="13" destOrd="0" presId="urn:microsoft.com/office/officeart/2005/8/layout/cycle6"/>
    <dgm:cxn modelId="{56C97898-7ABB-4EB2-8647-E3C84F95BBDB}" type="presParOf" srcId="{1C19BD5C-E73C-4BF0-BC53-D45AC63DC248}" destId="{251F07C2-910D-455E-B9D7-F82A4F1513E3}" srcOrd="14" destOrd="0" presId="urn:microsoft.com/office/officeart/2005/8/layout/cycle6"/>
    <dgm:cxn modelId="{69BD40AE-AC4D-4CCD-84B0-2FD1D1D6B64C}" type="presParOf" srcId="{1C19BD5C-E73C-4BF0-BC53-D45AC63DC248}" destId="{6040B1D9-F011-4512-A1A2-E15598FB3088}" srcOrd="15" destOrd="0" presId="urn:microsoft.com/office/officeart/2005/8/layout/cycle6"/>
    <dgm:cxn modelId="{11EA3431-F1EA-4E80-8772-F21A4EF7F102}" type="presParOf" srcId="{1C19BD5C-E73C-4BF0-BC53-D45AC63DC248}" destId="{830877FD-0013-4C05-B608-0CBB1AEFE7E0}" srcOrd="16" destOrd="0" presId="urn:microsoft.com/office/officeart/2005/8/layout/cycle6"/>
    <dgm:cxn modelId="{326F9591-163D-4F84-A8D2-1B1439BB26B6}"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Смычно-проходной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Твердый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Сонорный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54DAB901-D8A2-47B1-BBE9-7319B2EF587C}" type="presOf" srcId="{FD68C329-A1AC-4A0C-BEFC-0249E3B360BE}" destId="{1C19BD5C-E73C-4BF0-BC53-D45AC63DC248}" srcOrd="0" destOrd="0" presId="urn:microsoft.com/office/officeart/2005/8/layout/cycle6"/>
    <dgm:cxn modelId="{42E4CE01-CC3D-475E-8C27-F4991F618F62}" srcId="{FD68C329-A1AC-4A0C-BEFC-0249E3B360BE}" destId="{4BBEFA01-186D-49BC-99F6-624027EA7BC7}" srcOrd="1" destOrd="0" parTransId="{F784B7AB-8AB4-426D-BCCC-E3CB247A28FD}" sibTransId="{71C9D8C4-B914-43F5-AA9D-0F9D8DC48AD6}"/>
    <dgm:cxn modelId="{E397D611-5CDD-423C-9F36-D8CE7C47C3A0}" type="presOf" srcId="{4BBEFA01-186D-49BC-99F6-624027EA7BC7}" destId="{67DC7D61-3B14-4C9C-BA30-A72EC529FE07}" srcOrd="0" destOrd="0" presId="urn:microsoft.com/office/officeart/2005/8/layout/cycle6"/>
    <dgm:cxn modelId="{326CEC12-4230-49D6-8077-56A2ABA2ADE2}" type="presOf" srcId="{792FFBDA-FE08-4A2D-9ABF-3E4BE6ACE661}" destId="{B0D364AC-A01F-41D3-8AA4-5745CAB4A156}" srcOrd="0" destOrd="0" presId="urn:microsoft.com/office/officeart/2005/8/layout/cycle6"/>
    <dgm:cxn modelId="{6939B518-91AA-47EA-B2CC-FEA647784C5F}" type="presOf" srcId="{A9F5BD15-EBFC-4172-AB4A-98F6BA54B3D9}" destId="{6E7E79C4-7C20-4DF7-AE55-2A37B88A428A}" srcOrd="0" destOrd="0" presId="urn:microsoft.com/office/officeart/2005/8/layout/cycle6"/>
    <dgm:cxn modelId="{0D0F5F1D-E3AC-49C7-9F6C-B11D6CAABFF9}" type="presOf" srcId="{9F8250FF-199B-4865-AD77-667CCBB4BFE0}" destId="{BF38BAD3-AFBF-4FF1-B08A-0DD2BB75DF0F}" srcOrd="0" destOrd="0" presId="urn:microsoft.com/office/officeart/2005/8/layout/cycle6"/>
    <dgm:cxn modelId="{D2E96E25-22AD-4B23-9EAF-401419EF206D}" type="presOf" srcId="{69561956-021F-42B4-AE16-10B754B427F8}" destId="{69A76AA4-DE91-45F6-B637-7AECF0159C49}" srcOrd="0" destOrd="0" presId="urn:microsoft.com/office/officeart/2005/8/layout/cycle6"/>
    <dgm:cxn modelId="{46C88139-871D-4D7F-BA10-5C1927B48995}" type="presOf" srcId="{A7CDD651-5CB4-47DB-B277-3AC90BB3A5C5}" destId="{795ACDE0-A1A1-4199-8BF1-66EF33033EB9}" srcOrd="0" destOrd="0" presId="urn:microsoft.com/office/officeart/2005/8/layout/cycle6"/>
    <dgm:cxn modelId="{0711EF5C-BE7A-4330-95D9-BCB347B543E7}" type="presOf" srcId="{A623FDF7-9395-4BB5-8E0A-25284C27388E}" destId="{6040B1D9-F011-4512-A1A2-E15598FB3088}"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884CF46D-F652-49FB-9232-614D6E5FD6FC}" type="presOf" srcId="{7F42C1B1-5BF5-499A-91A2-95090DFF4DCB}" destId="{251F07C2-910D-455E-B9D7-F82A4F1513E3}"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261BB791-4131-45B6-A01B-7347601897A1}" srcId="{FD68C329-A1AC-4A0C-BEFC-0249E3B360BE}" destId="{A623FDF7-9395-4BB5-8E0A-25284C27388E}" srcOrd="5" destOrd="0" parTransId="{06C85DFA-5F25-4B53-A608-859A6D4DABE0}" sibTransId="{064B2CBD-B857-4692-9C26-C28AD4BB4B37}"/>
    <dgm:cxn modelId="{F83E68A3-493A-4252-938B-ADEE0B85647F}" type="presOf" srcId="{71C9D8C4-B914-43F5-AA9D-0F9D8DC48AD6}" destId="{25EA131D-3444-43D9-8402-64BE4D7C62FA}" srcOrd="0" destOrd="0" presId="urn:microsoft.com/office/officeart/2005/8/layout/cycle6"/>
    <dgm:cxn modelId="{F417D6AE-F9BC-4F19-A805-EEAE86C06690}" type="presOf" srcId="{559F916B-7B3E-4380-847D-190CE1405C91}" destId="{5CBE085B-6F62-4DC3-AB17-6A60B94CDA75}" srcOrd="0" destOrd="0" presId="urn:microsoft.com/office/officeart/2005/8/layout/cycle6"/>
    <dgm:cxn modelId="{99B564B9-9B3D-4089-A54C-DA5AC705EA16}" type="presOf" srcId="{5939B6AF-DCC2-460F-9028-D3ADB8214D42}" destId="{41765C28-3846-4E6C-B894-4EA455688558}" srcOrd="0" destOrd="0" presId="urn:microsoft.com/office/officeart/2005/8/layout/cycle6"/>
    <dgm:cxn modelId="{4B2878BA-B7B3-48AA-9DFA-65BCEA225221}" type="presOf" srcId="{064B2CBD-B857-4692-9C26-C28AD4BB4B37}" destId="{C9705F83-46AF-48EE-B1DE-EB92C58E4C4F}" srcOrd="0" destOrd="0" presId="urn:microsoft.com/office/officeart/2005/8/layout/cycle6"/>
    <dgm:cxn modelId="{F71986F1-C7A0-42D8-9A60-FBC29567C546}" type="presParOf" srcId="{1C19BD5C-E73C-4BF0-BC53-D45AC63DC248}" destId="{795ACDE0-A1A1-4199-8BF1-66EF33033EB9}" srcOrd="0" destOrd="0" presId="urn:microsoft.com/office/officeart/2005/8/layout/cycle6"/>
    <dgm:cxn modelId="{6786476F-34B0-4710-8FCC-CB6973DAF56C}" type="presParOf" srcId="{1C19BD5C-E73C-4BF0-BC53-D45AC63DC248}" destId="{5002951A-1043-4725-858B-21AFF5FF78C4}" srcOrd="1" destOrd="0" presId="urn:microsoft.com/office/officeart/2005/8/layout/cycle6"/>
    <dgm:cxn modelId="{DEAF7EAD-9D94-4F12-ACD3-03C1453EDAE0}" type="presParOf" srcId="{1C19BD5C-E73C-4BF0-BC53-D45AC63DC248}" destId="{41765C28-3846-4E6C-B894-4EA455688558}" srcOrd="2" destOrd="0" presId="urn:microsoft.com/office/officeart/2005/8/layout/cycle6"/>
    <dgm:cxn modelId="{87CB5D20-9FCC-4B2F-BCCE-8114B71062E0}" type="presParOf" srcId="{1C19BD5C-E73C-4BF0-BC53-D45AC63DC248}" destId="{67DC7D61-3B14-4C9C-BA30-A72EC529FE07}" srcOrd="3" destOrd="0" presId="urn:microsoft.com/office/officeart/2005/8/layout/cycle6"/>
    <dgm:cxn modelId="{F9D1EEAC-247E-4512-861E-05CAAEE2BE26}" type="presParOf" srcId="{1C19BD5C-E73C-4BF0-BC53-D45AC63DC248}" destId="{FB3AF9F3-F302-4838-A625-386F70FD0A76}" srcOrd="4" destOrd="0" presId="urn:microsoft.com/office/officeart/2005/8/layout/cycle6"/>
    <dgm:cxn modelId="{3056C841-8E3C-4262-A7B0-5CCECBBDB73D}" type="presParOf" srcId="{1C19BD5C-E73C-4BF0-BC53-D45AC63DC248}" destId="{25EA131D-3444-43D9-8402-64BE4D7C62FA}" srcOrd="5" destOrd="0" presId="urn:microsoft.com/office/officeart/2005/8/layout/cycle6"/>
    <dgm:cxn modelId="{CF47F7E5-F72A-4D04-9361-EBDFFC8E4E11}" type="presParOf" srcId="{1C19BD5C-E73C-4BF0-BC53-D45AC63DC248}" destId="{6E7E79C4-7C20-4DF7-AE55-2A37B88A428A}" srcOrd="6" destOrd="0" presId="urn:microsoft.com/office/officeart/2005/8/layout/cycle6"/>
    <dgm:cxn modelId="{4FABB4C6-8BE3-4348-B87B-95A7B45D1E96}" type="presParOf" srcId="{1C19BD5C-E73C-4BF0-BC53-D45AC63DC248}" destId="{C45870FE-A887-43E9-93E4-83B2B672A683}" srcOrd="7" destOrd="0" presId="urn:microsoft.com/office/officeart/2005/8/layout/cycle6"/>
    <dgm:cxn modelId="{1A5DE4E8-99B9-4AEC-9697-A7BB7B119295}" type="presParOf" srcId="{1C19BD5C-E73C-4BF0-BC53-D45AC63DC248}" destId="{B0D364AC-A01F-41D3-8AA4-5745CAB4A156}" srcOrd="8" destOrd="0" presId="urn:microsoft.com/office/officeart/2005/8/layout/cycle6"/>
    <dgm:cxn modelId="{DFB1AA3C-4E22-4926-A74E-0283FAC75D74}" type="presParOf" srcId="{1C19BD5C-E73C-4BF0-BC53-D45AC63DC248}" destId="{5CBE085B-6F62-4DC3-AB17-6A60B94CDA75}" srcOrd="9" destOrd="0" presId="urn:microsoft.com/office/officeart/2005/8/layout/cycle6"/>
    <dgm:cxn modelId="{CC6D4BC0-0782-45C1-8A3B-F1CBA8ED60A2}" type="presParOf" srcId="{1C19BD5C-E73C-4BF0-BC53-D45AC63DC248}" destId="{25923D3C-72E3-4DEB-8F21-9FFCA2708DA1}" srcOrd="10" destOrd="0" presId="urn:microsoft.com/office/officeart/2005/8/layout/cycle6"/>
    <dgm:cxn modelId="{132521C1-3E87-4FC0-AE42-979E2A088A11}" type="presParOf" srcId="{1C19BD5C-E73C-4BF0-BC53-D45AC63DC248}" destId="{69A76AA4-DE91-45F6-B637-7AECF0159C49}" srcOrd="11" destOrd="0" presId="urn:microsoft.com/office/officeart/2005/8/layout/cycle6"/>
    <dgm:cxn modelId="{7DFE0E57-DEE9-40D6-863A-34617314711A}" type="presParOf" srcId="{1C19BD5C-E73C-4BF0-BC53-D45AC63DC248}" destId="{BF38BAD3-AFBF-4FF1-B08A-0DD2BB75DF0F}" srcOrd="12" destOrd="0" presId="urn:microsoft.com/office/officeart/2005/8/layout/cycle6"/>
    <dgm:cxn modelId="{03BC24A7-2949-438F-9AE9-6CF5D4820E23}" type="presParOf" srcId="{1C19BD5C-E73C-4BF0-BC53-D45AC63DC248}" destId="{94E2F338-AD4F-464C-B2A6-6DD2EE1FC6BC}" srcOrd="13" destOrd="0" presId="urn:microsoft.com/office/officeart/2005/8/layout/cycle6"/>
    <dgm:cxn modelId="{9E64D327-EBED-4A45-9F55-3CBFE6C887F5}" type="presParOf" srcId="{1C19BD5C-E73C-4BF0-BC53-D45AC63DC248}" destId="{251F07C2-910D-455E-B9D7-F82A4F1513E3}" srcOrd="14" destOrd="0" presId="urn:microsoft.com/office/officeart/2005/8/layout/cycle6"/>
    <dgm:cxn modelId="{B571515A-7803-4BC2-93A6-2FF913F68A45}" type="presParOf" srcId="{1C19BD5C-E73C-4BF0-BC53-D45AC63DC248}" destId="{6040B1D9-F011-4512-A1A2-E15598FB3088}" srcOrd="15" destOrd="0" presId="urn:microsoft.com/office/officeart/2005/8/layout/cycle6"/>
    <dgm:cxn modelId="{7BD7BF32-715F-4A59-A97C-B8ED71250FC5}" type="presParOf" srcId="{1C19BD5C-E73C-4BF0-BC53-D45AC63DC248}" destId="{830877FD-0013-4C05-B608-0CBB1AEFE7E0}" srcOrd="16" destOrd="0" presId="urn:microsoft.com/office/officeart/2005/8/layout/cycle6"/>
    <dgm:cxn modelId="{9A7D1C17-7FAB-4E27-B028-26887C01A4F5}"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Смычно-проходной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Сонорный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05339F03-0182-44CF-8634-7D1A7D7D0039}" type="presOf" srcId="{792FFBDA-FE08-4A2D-9ABF-3E4BE6ACE661}" destId="{B0D364AC-A01F-41D3-8AA4-5745CAB4A156}" srcOrd="0" destOrd="0" presId="urn:microsoft.com/office/officeart/2005/8/layout/cycle6"/>
    <dgm:cxn modelId="{84A85211-76D9-428F-AF8B-E3E99BB40F0B}" type="presOf" srcId="{A623FDF7-9395-4BB5-8E0A-25284C27388E}" destId="{6040B1D9-F011-4512-A1A2-E15598FB3088}" srcOrd="0" destOrd="0" presId="urn:microsoft.com/office/officeart/2005/8/layout/cycle6"/>
    <dgm:cxn modelId="{4843DD13-701F-426E-BB2E-B0D28A3850B3}" type="presOf" srcId="{A9F5BD15-EBFC-4172-AB4A-98F6BA54B3D9}" destId="{6E7E79C4-7C20-4DF7-AE55-2A37B88A428A}"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DFBF4C67-61A6-4FFE-9002-DBD2C11FCE7B}" type="presOf" srcId="{5939B6AF-DCC2-460F-9028-D3ADB8214D42}" destId="{41765C28-3846-4E6C-B894-4EA455688558}" srcOrd="0" destOrd="0" presId="urn:microsoft.com/office/officeart/2005/8/layout/cycle6"/>
    <dgm:cxn modelId="{4E399B67-AB04-4C5F-B69A-9F33CCA61C38}" type="presOf" srcId="{9F8250FF-199B-4865-AD77-667CCBB4BFE0}" destId="{BF38BAD3-AFBF-4FF1-B08A-0DD2BB75DF0F}" srcOrd="0" destOrd="0" presId="urn:microsoft.com/office/officeart/2005/8/layout/cycle6"/>
    <dgm:cxn modelId="{8B91DF47-8D7A-4E6E-90DE-8CBB332D8DFC}" type="presOf" srcId="{064B2CBD-B857-4692-9C26-C28AD4BB4B37}" destId="{C9705F83-46AF-48EE-B1DE-EB92C58E4C4F}" srcOrd="0" destOrd="0" presId="urn:microsoft.com/office/officeart/2005/8/layout/cycle6"/>
    <dgm:cxn modelId="{B334B16E-3044-4590-96D9-110BB3A1D1D4}" type="presOf" srcId="{69561956-021F-42B4-AE16-10B754B427F8}" destId="{69A76AA4-DE91-45F6-B637-7AECF0159C49}"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E6248D7E-0F37-4588-847F-B1100CFDA452}" type="presOf" srcId="{559F916B-7B3E-4380-847D-190CE1405C91}" destId="{5CBE085B-6F62-4DC3-AB17-6A60B94CDA75}"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2B924AC7-F1BF-417E-98A8-6FD7BD3AD709}" type="presOf" srcId="{4BBEFA01-186D-49BC-99F6-624027EA7BC7}" destId="{67DC7D61-3B14-4C9C-BA30-A72EC529FE07}" srcOrd="0" destOrd="0" presId="urn:microsoft.com/office/officeart/2005/8/layout/cycle6"/>
    <dgm:cxn modelId="{8DC850C9-A739-4FFC-828C-F4C060DD079D}" type="presOf" srcId="{A7CDD651-5CB4-47DB-B277-3AC90BB3A5C5}" destId="{795ACDE0-A1A1-4199-8BF1-66EF33033EB9}" srcOrd="0" destOrd="0" presId="urn:microsoft.com/office/officeart/2005/8/layout/cycle6"/>
    <dgm:cxn modelId="{83E47ECD-B962-4631-AE8B-68473D5A47A3}" type="presOf" srcId="{FD68C329-A1AC-4A0C-BEFC-0249E3B360BE}" destId="{1C19BD5C-E73C-4BF0-BC53-D45AC63DC248}" srcOrd="0" destOrd="0" presId="urn:microsoft.com/office/officeart/2005/8/layout/cycle6"/>
    <dgm:cxn modelId="{9E28E9D4-533C-4304-8BFF-A7BBFB8BE765}" type="presOf" srcId="{7F42C1B1-5BF5-499A-91A2-95090DFF4DCB}" destId="{251F07C2-910D-455E-B9D7-F82A4F1513E3}" srcOrd="0" destOrd="0" presId="urn:microsoft.com/office/officeart/2005/8/layout/cycle6"/>
    <dgm:cxn modelId="{D014FBD9-9AFA-4040-B04D-EC250337A181}" type="presOf" srcId="{71C9D8C4-B914-43F5-AA9D-0F9D8DC48AD6}" destId="{25EA131D-3444-43D9-8402-64BE4D7C62FA}" srcOrd="0" destOrd="0" presId="urn:microsoft.com/office/officeart/2005/8/layout/cycle6"/>
    <dgm:cxn modelId="{23565782-7874-4B39-8993-85AE1E4F355C}" type="presParOf" srcId="{1C19BD5C-E73C-4BF0-BC53-D45AC63DC248}" destId="{795ACDE0-A1A1-4199-8BF1-66EF33033EB9}" srcOrd="0" destOrd="0" presId="urn:microsoft.com/office/officeart/2005/8/layout/cycle6"/>
    <dgm:cxn modelId="{909ACABA-40E1-498C-A04E-7807C0B4C5B0}" type="presParOf" srcId="{1C19BD5C-E73C-4BF0-BC53-D45AC63DC248}" destId="{5002951A-1043-4725-858B-21AFF5FF78C4}" srcOrd="1" destOrd="0" presId="urn:microsoft.com/office/officeart/2005/8/layout/cycle6"/>
    <dgm:cxn modelId="{49ECB69E-F261-4ED4-861B-A9906AE4C6EC}" type="presParOf" srcId="{1C19BD5C-E73C-4BF0-BC53-D45AC63DC248}" destId="{41765C28-3846-4E6C-B894-4EA455688558}" srcOrd="2" destOrd="0" presId="urn:microsoft.com/office/officeart/2005/8/layout/cycle6"/>
    <dgm:cxn modelId="{481C5038-D4FF-4F00-BF3A-52534D8787C1}" type="presParOf" srcId="{1C19BD5C-E73C-4BF0-BC53-D45AC63DC248}" destId="{67DC7D61-3B14-4C9C-BA30-A72EC529FE07}" srcOrd="3" destOrd="0" presId="urn:microsoft.com/office/officeart/2005/8/layout/cycle6"/>
    <dgm:cxn modelId="{7DE1788E-EE61-4D04-87AA-A4B0CAD00707}" type="presParOf" srcId="{1C19BD5C-E73C-4BF0-BC53-D45AC63DC248}" destId="{FB3AF9F3-F302-4838-A625-386F70FD0A76}" srcOrd="4" destOrd="0" presId="urn:microsoft.com/office/officeart/2005/8/layout/cycle6"/>
    <dgm:cxn modelId="{036C877D-64EC-4653-B878-93DA8987F118}" type="presParOf" srcId="{1C19BD5C-E73C-4BF0-BC53-D45AC63DC248}" destId="{25EA131D-3444-43D9-8402-64BE4D7C62FA}" srcOrd="5" destOrd="0" presId="urn:microsoft.com/office/officeart/2005/8/layout/cycle6"/>
    <dgm:cxn modelId="{ED5F5418-6C6D-4FAA-8C83-EFEB350BFE33}" type="presParOf" srcId="{1C19BD5C-E73C-4BF0-BC53-D45AC63DC248}" destId="{6E7E79C4-7C20-4DF7-AE55-2A37B88A428A}" srcOrd="6" destOrd="0" presId="urn:microsoft.com/office/officeart/2005/8/layout/cycle6"/>
    <dgm:cxn modelId="{775386E0-F151-4E86-868E-09E11967A6CF}" type="presParOf" srcId="{1C19BD5C-E73C-4BF0-BC53-D45AC63DC248}" destId="{C45870FE-A887-43E9-93E4-83B2B672A683}" srcOrd="7" destOrd="0" presId="urn:microsoft.com/office/officeart/2005/8/layout/cycle6"/>
    <dgm:cxn modelId="{73F95641-1098-424C-BC60-29D6A71A4943}" type="presParOf" srcId="{1C19BD5C-E73C-4BF0-BC53-D45AC63DC248}" destId="{B0D364AC-A01F-41D3-8AA4-5745CAB4A156}" srcOrd="8" destOrd="0" presId="urn:microsoft.com/office/officeart/2005/8/layout/cycle6"/>
    <dgm:cxn modelId="{B56CEA37-DA4A-4316-81E6-49D7178EAF41}" type="presParOf" srcId="{1C19BD5C-E73C-4BF0-BC53-D45AC63DC248}" destId="{5CBE085B-6F62-4DC3-AB17-6A60B94CDA75}" srcOrd="9" destOrd="0" presId="urn:microsoft.com/office/officeart/2005/8/layout/cycle6"/>
    <dgm:cxn modelId="{FC3F9692-E074-438B-BC6D-6CC41CDADAAE}" type="presParOf" srcId="{1C19BD5C-E73C-4BF0-BC53-D45AC63DC248}" destId="{25923D3C-72E3-4DEB-8F21-9FFCA2708DA1}" srcOrd="10" destOrd="0" presId="urn:microsoft.com/office/officeart/2005/8/layout/cycle6"/>
    <dgm:cxn modelId="{DBB87A21-C2CA-4624-B2DE-9D3B10D57D51}" type="presParOf" srcId="{1C19BD5C-E73C-4BF0-BC53-D45AC63DC248}" destId="{69A76AA4-DE91-45F6-B637-7AECF0159C49}" srcOrd="11" destOrd="0" presId="urn:microsoft.com/office/officeart/2005/8/layout/cycle6"/>
    <dgm:cxn modelId="{74C54C80-6A50-45E0-87FF-F52436FF9534}" type="presParOf" srcId="{1C19BD5C-E73C-4BF0-BC53-D45AC63DC248}" destId="{BF38BAD3-AFBF-4FF1-B08A-0DD2BB75DF0F}" srcOrd="12" destOrd="0" presId="urn:microsoft.com/office/officeart/2005/8/layout/cycle6"/>
    <dgm:cxn modelId="{5CBC13B6-BC63-40F8-BBB9-5AF0DDD8E674}" type="presParOf" srcId="{1C19BD5C-E73C-4BF0-BC53-D45AC63DC248}" destId="{94E2F338-AD4F-464C-B2A6-6DD2EE1FC6BC}" srcOrd="13" destOrd="0" presId="urn:microsoft.com/office/officeart/2005/8/layout/cycle6"/>
    <dgm:cxn modelId="{CA107D71-BE29-4C05-80AA-B5B093C3E769}" type="presParOf" srcId="{1C19BD5C-E73C-4BF0-BC53-D45AC63DC248}" destId="{251F07C2-910D-455E-B9D7-F82A4F1513E3}" srcOrd="14" destOrd="0" presId="urn:microsoft.com/office/officeart/2005/8/layout/cycle6"/>
    <dgm:cxn modelId="{8F4DE235-6663-4EF7-B299-EF1F1254960E}" type="presParOf" srcId="{1C19BD5C-E73C-4BF0-BC53-D45AC63DC248}" destId="{6040B1D9-F011-4512-A1A2-E15598FB3088}" srcOrd="15" destOrd="0" presId="urn:microsoft.com/office/officeart/2005/8/layout/cycle6"/>
    <dgm:cxn modelId="{F1265B7B-C8E4-496E-95DE-8B15C81FB2B9}" type="presParOf" srcId="{1C19BD5C-E73C-4BF0-BC53-D45AC63DC248}" destId="{830877FD-0013-4C05-B608-0CBB1AEFE7E0}" srcOrd="16" destOrd="0" presId="urn:microsoft.com/office/officeart/2005/8/layout/cycle6"/>
    <dgm:cxn modelId="{33FCC236-014C-4D0F-B59D-C51ACDFFE8E5}"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Твердый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Глухой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8DED7019-ED29-4EC7-8E37-A0C6F79F10F7}" type="presOf" srcId="{71C9D8C4-B914-43F5-AA9D-0F9D8DC48AD6}" destId="{25EA131D-3444-43D9-8402-64BE4D7C62FA}" srcOrd="0" destOrd="0" presId="urn:microsoft.com/office/officeart/2005/8/layout/cycle6"/>
    <dgm:cxn modelId="{0EB8F41F-75AB-4EA4-AE62-C2108A632F99}" type="presOf" srcId="{7F42C1B1-5BF5-499A-91A2-95090DFF4DCB}" destId="{251F07C2-910D-455E-B9D7-F82A4F1513E3}" srcOrd="0" destOrd="0" presId="urn:microsoft.com/office/officeart/2005/8/layout/cycle6"/>
    <dgm:cxn modelId="{DEB4FB21-F6F5-452A-8F0C-56E7AC082556}" type="presOf" srcId="{559F916B-7B3E-4380-847D-190CE1405C91}" destId="{5CBE085B-6F62-4DC3-AB17-6A60B94CDA75}" srcOrd="0" destOrd="0" presId="urn:microsoft.com/office/officeart/2005/8/layout/cycle6"/>
    <dgm:cxn modelId="{844F903D-81EE-46D5-A7D9-9D9B04F2E31F}" type="presOf" srcId="{A9F5BD15-EBFC-4172-AB4A-98F6BA54B3D9}" destId="{6E7E79C4-7C20-4DF7-AE55-2A37B88A428A}"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F6E52A43-A9C9-4D95-BEEA-DDA653DA0829}" type="presOf" srcId="{9F8250FF-199B-4865-AD77-667CCBB4BFE0}" destId="{BF38BAD3-AFBF-4FF1-B08A-0DD2BB75DF0F}" srcOrd="0" destOrd="0" presId="urn:microsoft.com/office/officeart/2005/8/layout/cycle6"/>
    <dgm:cxn modelId="{1B96364D-F83B-4289-AA26-184AD66E8D51}" type="presOf" srcId="{064B2CBD-B857-4692-9C26-C28AD4BB4B37}" destId="{C9705F83-46AF-48EE-B1DE-EB92C58E4C4F}" srcOrd="0" destOrd="0" presId="urn:microsoft.com/office/officeart/2005/8/layout/cycle6"/>
    <dgm:cxn modelId="{F72DD04E-D1AA-4E67-824B-C69EAD8B47DA}" type="presOf" srcId="{A7CDD651-5CB4-47DB-B277-3AC90BB3A5C5}" destId="{795ACDE0-A1A1-4199-8BF1-66EF33033EB9}"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F2BC67A-6992-49A5-BE5A-0D3780D6FC0D}" type="presOf" srcId="{FD68C329-A1AC-4A0C-BEFC-0249E3B360BE}" destId="{1C19BD5C-E73C-4BF0-BC53-D45AC63DC248}" srcOrd="0" destOrd="0" presId="urn:microsoft.com/office/officeart/2005/8/layout/cycle6"/>
    <dgm:cxn modelId="{3D278C7D-4AC6-4FB0-8EB6-00CF91A46E1D}" srcId="{FD68C329-A1AC-4A0C-BEFC-0249E3B360BE}" destId="{559F916B-7B3E-4380-847D-190CE1405C91}" srcOrd="3" destOrd="0" parTransId="{47E8D874-ABBD-40B4-8C12-1EAED199C936}" sibTransId="{69561956-021F-42B4-AE16-10B754B427F8}"/>
    <dgm:cxn modelId="{261BB791-4131-45B6-A01B-7347601897A1}" srcId="{FD68C329-A1AC-4A0C-BEFC-0249E3B360BE}" destId="{A623FDF7-9395-4BB5-8E0A-25284C27388E}" srcOrd="5" destOrd="0" parTransId="{06C85DFA-5F25-4B53-A608-859A6D4DABE0}" sibTransId="{064B2CBD-B857-4692-9C26-C28AD4BB4B37}"/>
    <dgm:cxn modelId="{41320A92-AC5E-496E-9332-F5E0706BA191}" type="presOf" srcId="{792FFBDA-FE08-4A2D-9ABF-3E4BE6ACE661}" destId="{B0D364AC-A01F-41D3-8AA4-5745CAB4A156}" srcOrd="0" destOrd="0" presId="urn:microsoft.com/office/officeart/2005/8/layout/cycle6"/>
    <dgm:cxn modelId="{10096C98-109C-4A14-8F47-705798668D9B}" type="presOf" srcId="{69561956-021F-42B4-AE16-10B754B427F8}" destId="{69A76AA4-DE91-45F6-B637-7AECF0159C49}" srcOrd="0" destOrd="0" presId="urn:microsoft.com/office/officeart/2005/8/layout/cycle6"/>
    <dgm:cxn modelId="{A5B585B3-3E9C-4582-B965-5B0CD404F3D2}" type="presOf" srcId="{A623FDF7-9395-4BB5-8E0A-25284C27388E}" destId="{6040B1D9-F011-4512-A1A2-E15598FB3088}" srcOrd="0" destOrd="0" presId="urn:microsoft.com/office/officeart/2005/8/layout/cycle6"/>
    <dgm:cxn modelId="{8134E8D0-D68A-41E9-BDAB-A84E23962A8F}" type="presOf" srcId="{5939B6AF-DCC2-460F-9028-D3ADB8214D42}" destId="{41765C28-3846-4E6C-B894-4EA455688558}" srcOrd="0" destOrd="0" presId="urn:microsoft.com/office/officeart/2005/8/layout/cycle6"/>
    <dgm:cxn modelId="{19239DEF-D6B4-443A-9DA1-075988C756E5}" type="presOf" srcId="{4BBEFA01-186D-49BC-99F6-624027EA7BC7}" destId="{67DC7D61-3B14-4C9C-BA30-A72EC529FE07}" srcOrd="0" destOrd="0" presId="urn:microsoft.com/office/officeart/2005/8/layout/cycle6"/>
    <dgm:cxn modelId="{6BCB1F3C-F14F-42FA-AEF6-371345C64F26}" type="presParOf" srcId="{1C19BD5C-E73C-4BF0-BC53-D45AC63DC248}" destId="{795ACDE0-A1A1-4199-8BF1-66EF33033EB9}" srcOrd="0" destOrd="0" presId="urn:microsoft.com/office/officeart/2005/8/layout/cycle6"/>
    <dgm:cxn modelId="{7B7A7B2F-CDEB-41AC-9DBA-6CF7C2400938}" type="presParOf" srcId="{1C19BD5C-E73C-4BF0-BC53-D45AC63DC248}" destId="{5002951A-1043-4725-858B-21AFF5FF78C4}" srcOrd="1" destOrd="0" presId="urn:microsoft.com/office/officeart/2005/8/layout/cycle6"/>
    <dgm:cxn modelId="{39FC3A6C-9607-41C0-89D7-A67CEFD90F42}" type="presParOf" srcId="{1C19BD5C-E73C-4BF0-BC53-D45AC63DC248}" destId="{41765C28-3846-4E6C-B894-4EA455688558}" srcOrd="2" destOrd="0" presId="urn:microsoft.com/office/officeart/2005/8/layout/cycle6"/>
    <dgm:cxn modelId="{8C6C3484-7F71-4ED8-9133-5053A6D696AF}" type="presParOf" srcId="{1C19BD5C-E73C-4BF0-BC53-D45AC63DC248}" destId="{67DC7D61-3B14-4C9C-BA30-A72EC529FE07}" srcOrd="3" destOrd="0" presId="urn:microsoft.com/office/officeart/2005/8/layout/cycle6"/>
    <dgm:cxn modelId="{E93C6AE1-2967-4E4A-8B6B-12F92BED34CF}" type="presParOf" srcId="{1C19BD5C-E73C-4BF0-BC53-D45AC63DC248}" destId="{FB3AF9F3-F302-4838-A625-386F70FD0A76}" srcOrd="4" destOrd="0" presId="urn:microsoft.com/office/officeart/2005/8/layout/cycle6"/>
    <dgm:cxn modelId="{537A4CE8-5667-4FC6-AD39-540793EF3022}" type="presParOf" srcId="{1C19BD5C-E73C-4BF0-BC53-D45AC63DC248}" destId="{25EA131D-3444-43D9-8402-64BE4D7C62FA}" srcOrd="5" destOrd="0" presId="urn:microsoft.com/office/officeart/2005/8/layout/cycle6"/>
    <dgm:cxn modelId="{65C1A496-DD23-4FC3-8E57-FBB918024244}" type="presParOf" srcId="{1C19BD5C-E73C-4BF0-BC53-D45AC63DC248}" destId="{6E7E79C4-7C20-4DF7-AE55-2A37B88A428A}" srcOrd="6" destOrd="0" presId="urn:microsoft.com/office/officeart/2005/8/layout/cycle6"/>
    <dgm:cxn modelId="{06212642-5019-488F-97F5-822E566F87FF}" type="presParOf" srcId="{1C19BD5C-E73C-4BF0-BC53-D45AC63DC248}" destId="{C45870FE-A887-43E9-93E4-83B2B672A683}" srcOrd="7" destOrd="0" presId="urn:microsoft.com/office/officeart/2005/8/layout/cycle6"/>
    <dgm:cxn modelId="{F562ECAE-93F5-4D26-B88A-40783CA87A33}" type="presParOf" srcId="{1C19BD5C-E73C-4BF0-BC53-D45AC63DC248}" destId="{B0D364AC-A01F-41D3-8AA4-5745CAB4A156}" srcOrd="8" destOrd="0" presId="urn:microsoft.com/office/officeart/2005/8/layout/cycle6"/>
    <dgm:cxn modelId="{D4E6427D-BA87-4CD3-BFBC-81552CF258BF}" type="presParOf" srcId="{1C19BD5C-E73C-4BF0-BC53-D45AC63DC248}" destId="{5CBE085B-6F62-4DC3-AB17-6A60B94CDA75}" srcOrd="9" destOrd="0" presId="urn:microsoft.com/office/officeart/2005/8/layout/cycle6"/>
    <dgm:cxn modelId="{048A14F1-3572-4063-992F-FA488706ABC4}" type="presParOf" srcId="{1C19BD5C-E73C-4BF0-BC53-D45AC63DC248}" destId="{25923D3C-72E3-4DEB-8F21-9FFCA2708DA1}" srcOrd="10" destOrd="0" presId="urn:microsoft.com/office/officeart/2005/8/layout/cycle6"/>
    <dgm:cxn modelId="{A07BB692-4506-49AE-8712-64706B43242A}" type="presParOf" srcId="{1C19BD5C-E73C-4BF0-BC53-D45AC63DC248}" destId="{69A76AA4-DE91-45F6-B637-7AECF0159C49}" srcOrd="11" destOrd="0" presId="urn:microsoft.com/office/officeart/2005/8/layout/cycle6"/>
    <dgm:cxn modelId="{AB414213-A633-46F3-8294-039475FB2B09}" type="presParOf" srcId="{1C19BD5C-E73C-4BF0-BC53-D45AC63DC248}" destId="{BF38BAD3-AFBF-4FF1-B08A-0DD2BB75DF0F}" srcOrd="12" destOrd="0" presId="urn:microsoft.com/office/officeart/2005/8/layout/cycle6"/>
    <dgm:cxn modelId="{2F44FF24-A8A0-41DC-8215-395A79A03C46}" type="presParOf" srcId="{1C19BD5C-E73C-4BF0-BC53-D45AC63DC248}" destId="{94E2F338-AD4F-464C-B2A6-6DD2EE1FC6BC}" srcOrd="13" destOrd="0" presId="urn:microsoft.com/office/officeart/2005/8/layout/cycle6"/>
    <dgm:cxn modelId="{8CEB86C8-F05C-4BD4-9D1F-A41437214D00}" type="presParOf" srcId="{1C19BD5C-E73C-4BF0-BC53-D45AC63DC248}" destId="{251F07C2-910D-455E-B9D7-F82A4F1513E3}" srcOrd="14" destOrd="0" presId="urn:microsoft.com/office/officeart/2005/8/layout/cycle6"/>
    <dgm:cxn modelId="{897FC23C-4D68-45D7-9AF2-26C696779297}" type="presParOf" srcId="{1C19BD5C-E73C-4BF0-BC53-D45AC63DC248}" destId="{6040B1D9-F011-4512-A1A2-E15598FB3088}" srcOrd="15" destOrd="0" presId="urn:microsoft.com/office/officeart/2005/8/layout/cycle6"/>
    <dgm:cxn modelId="{150714C5-691C-4AF4-B547-2BB837008674}" type="presParOf" srcId="{1C19BD5C-E73C-4BF0-BC53-D45AC63DC248}" destId="{830877FD-0013-4C05-B608-0CBB1AEFE7E0}" srcOrd="16" destOrd="0" presId="urn:microsoft.com/office/officeart/2005/8/layout/cycle6"/>
    <dgm:cxn modelId="{D5D473DF-AA37-4DFD-80CF-F806833DA45A}"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Глухой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7268C600-CB28-4AED-9D3A-6C4506D3CB91}" type="presOf" srcId="{A7CDD651-5CB4-47DB-B277-3AC90BB3A5C5}" destId="{795ACDE0-A1A1-4199-8BF1-66EF33033EB9}" srcOrd="0" destOrd="0" presId="urn:microsoft.com/office/officeart/2005/8/layout/cycle6"/>
    <dgm:cxn modelId="{42E4CE01-CC3D-475E-8C27-F4991F618F62}" srcId="{FD68C329-A1AC-4A0C-BEFC-0249E3B360BE}" destId="{4BBEFA01-186D-49BC-99F6-624027EA7BC7}" srcOrd="1" destOrd="0" parTransId="{F784B7AB-8AB4-426D-BCCC-E3CB247A28FD}" sibTransId="{71C9D8C4-B914-43F5-AA9D-0F9D8DC48AD6}"/>
    <dgm:cxn modelId="{D1637212-6195-4ED3-88D3-0C78F95DF764}" type="presOf" srcId="{792FFBDA-FE08-4A2D-9ABF-3E4BE6ACE661}" destId="{B0D364AC-A01F-41D3-8AA4-5745CAB4A156}" srcOrd="0" destOrd="0" presId="urn:microsoft.com/office/officeart/2005/8/layout/cycle6"/>
    <dgm:cxn modelId="{557E411B-62BF-4217-A93D-19861C23ECCD}" type="presOf" srcId="{5939B6AF-DCC2-460F-9028-D3ADB8214D42}" destId="{41765C28-3846-4E6C-B894-4EA455688558}" srcOrd="0" destOrd="0" presId="urn:microsoft.com/office/officeart/2005/8/layout/cycle6"/>
    <dgm:cxn modelId="{1651CE2B-A6BD-4AF7-86E4-62C7C1FB8726}" type="presOf" srcId="{9F8250FF-199B-4865-AD77-667CCBB4BFE0}" destId="{BF38BAD3-AFBF-4FF1-B08A-0DD2BB75DF0F}"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C342CD69-1E7E-457A-B7D7-7352B8306AA0}" type="presOf" srcId="{064B2CBD-B857-4692-9C26-C28AD4BB4B37}" destId="{C9705F83-46AF-48EE-B1DE-EB92C58E4C4F}"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3C68FE82-80A4-4F66-BB4B-5828DEAD41B1}" type="presOf" srcId="{559F916B-7B3E-4380-847D-190CE1405C91}" destId="{5CBE085B-6F62-4DC3-AB17-6A60B94CDA75}"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E543EDB0-14E9-414F-B20A-66E08F3D7C1F}" type="presOf" srcId="{71C9D8C4-B914-43F5-AA9D-0F9D8DC48AD6}" destId="{25EA131D-3444-43D9-8402-64BE4D7C62FA}" srcOrd="0" destOrd="0" presId="urn:microsoft.com/office/officeart/2005/8/layout/cycle6"/>
    <dgm:cxn modelId="{CB9485BF-BFA7-4756-A9AC-026E6364ECD0}" type="presOf" srcId="{A9F5BD15-EBFC-4172-AB4A-98F6BA54B3D9}" destId="{6E7E79C4-7C20-4DF7-AE55-2A37B88A428A}" srcOrd="0" destOrd="0" presId="urn:microsoft.com/office/officeart/2005/8/layout/cycle6"/>
    <dgm:cxn modelId="{AB79AEC5-78E5-4506-911C-3C78C95126D0}" type="presOf" srcId="{FD68C329-A1AC-4A0C-BEFC-0249E3B360BE}" destId="{1C19BD5C-E73C-4BF0-BC53-D45AC63DC248}" srcOrd="0" destOrd="0" presId="urn:microsoft.com/office/officeart/2005/8/layout/cycle6"/>
    <dgm:cxn modelId="{23F713DB-344C-4048-B59C-60DFFF3C86AE}" type="presOf" srcId="{4BBEFA01-186D-49BC-99F6-624027EA7BC7}" destId="{67DC7D61-3B14-4C9C-BA30-A72EC529FE07}" srcOrd="0" destOrd="0" presId="urn:microsoft.com/office/officeart/2005/8/layout/cycle6"/>
    <dgm:cxn modelId="{A514F7DB-E1DF-4FCC-8317-72D8A8A10C26}" type="presOf" srcId="{69561956-021F-42B4-AE16-10B754B427F8}" destId="{69A76AA4-DE91-45F6-B637-7AECF0159C49}" srcOrd="0" destOrd="0" presId="urn:microsoft.com/office/officeart/2005/8/layout/cycle6"/>
    <dgm:cxn modelId="{84B6B6F5-F1F6-4362-9B3F-B94818E1AE56}" type="presOf" srcId="{A623FDF7-9395-4BB5-8E0A-25284C27388E}" destId="{6040B1D9-F011-4512-A1A2-E15598FB3088}" srcOrd="0" destOrd="0" presId="urn:microsoft.com/office/officeart/2005/8/layout/cycle6"/>
    <dgm:cxn modelId="{F6847DF9-0839-41B9-8528-45F339481C85}" type="presOf" srcId="{7F42C1B1-5BF5-499A-91A2-95090DFF4DCB}" destId="{251F07C2-910D-455E-B9D7-F82A4F1513E3}" srcOrd="0" destOrd="0" presId="urn:microsoft.com/office/officeart/2005/8/layout/cycle6"/>
    <dgm:cxn modelId="{70392A24-1BF3-4868-B6A5-63A210380963}" type="presParOf" srcId="{1C19BD5C-E73C-4BF0-BC53-D45AC63DC248}" destId="{795ACDE0-A1A1-4199-8BF1-66EF33033EB9}" srcOrd="0" destOrd="0" presId="urn:microsoft.com/office/officeart/2005/8/layout/cycle6"/>
    <dgm:cxn modelId="{F4F5C19D-5C7D-4D8B-AB60-C79A4E54E8C0}" type="presParOf" srcId="{1C19BD5C-E73C-4BF0-BC53-D45AC63DC248}" destId="{5002951A-1043-4725-858B-21AFF5FF78C4}" srcOrd="1" destOrd="0" presId="urn:microsoft.com/office/officeart/2005/8/layout/cycle6"/>
    <dgm:cxn modelId="{193048C6-F28A-4273-92BB-6937A1C02646}" type="presParOf" srcId="{1C19BD5C-E73C-4BF0-BC53-D45AC63DC248}" destId="{41765C28-3846-4E6C-B894-4EA455688558}" srcOrd="2" destOrd="0" presId="urn:microsoft.com/office/officeart/2005/8/layout/cycle6"/>
    <dgm:cxn modelId="{69442A13-3547-46B6-897C-7063CB68A9E9}" type="presParOf" srcId="{1C19BD5C-E73C-4BF0-BC53-D45AC63DC248}" destId="{67DC7D61-3B14-4C9C-BA30-A72EC529FE07}" srcOrd="3" destOrd="0" presId="urn:microsoft.com/office/officeart/2005/8/layout/cycle6"/>
    <dgm:cxn modelId="{46131BA6-65A0-4EB0-A2DB-F6F57ABA8A19}" type="presParOf" srcId="{1C19BD5C-E73C-4BF0-BC53-D45AC63DC248}" destId="{FB3AF9F3-F302-4838-A625-386F70FD0A76}" srcOrd="4" destOrd="0" presId="urn:microsoft.com/office/officeart/2005/8/layout/cycle6"/>
    <dgm:cxn modelId="{46BFB8DC-6CCF-4781-9A91-E76CCEBEA192}" type="presParOf" srcId="{1C19BD5C-E73C-4BF0-BC53-D45AC63DC248}" destId="{25EA131D-3444-43D9-8402-64BE4D7C62FA}" srcOrd="5" destOrd="0" presId="urn:microsoft.com/office/officeart/2005/8/layout/cycle6"/>
    <dgm:cxn modelId="{393AB63A-AC12-42DC-917B-A01020965565}" type="presParOf" srcId="{1C19BD5C-E73C-4BF0-BC53-D45AC63DC248}" destId="{6E7E79C4-7C20-4DF7-AE55-2A37B88A428A}" srcOrd="6" destOrd="0" presId="urn:microsoft.com/office/officeart/2005/8/layout/cycle6"/>
    <dgm:cxn modelId="{8C6D34DF-0D5B-45E4-846F-D8EA1907C7F1}" type="presParOf" srcId="{1C19BD5C-E73C-4BF0-BC53-D45AC63DC248}" destId="{C45870FE-A887-43E9-93E4-83B2B672A683}" srcOrd="7" destOrd="0" presId="urn:microsoft.com/office/officeart/2005/8/layout/cycle6"/>
    <dgm:cxn modelId="{77073172-54BB-4A98-A6DA-C8B22C27F33C}" type="presParOf" srcId="{1C19BD5C-E73C-4BF0-BC53-D45AC63DC248}" destId="{B0D364AC-A01F-41D3-8AA4-5745CAB4A156}" srcOrd="8" destOrd="0" presId="urn:microsoft.com/office/officeart/2005/8/layout/cycle6"/>
    <dgm:cxn modelId="{BBA8F35A-44FD-4883-96C5-D4B15B6AC53B}" type="presParOf" srcId="{1C19BD5C-E73C-4BF0-BC53-D45AC63DC248}" destId="{5CBE085B-6F62-4DC3-AB17-6A60B94CDA75}" srcOrd="9" destOrd="0" presId="urn:microsoft.com/office/officeart/2005/8/layout/cycle6"/>
    <dgm:cxn modelId="{474425A3-A725-40D3-8685-4CFFBDA17CB3}" type="presParOf" srcId="{1C19BD5C-E73C-4BF0-BC53-D45AC63DC248}" destId="{25923D3C-72E3-4DEB-8F21-9FFCA2708DA1}" srcOrd="10" destOrd="0" presId="urn:microsoft.com/office/officeart/2005/8/layout/cycle6"/>
    <dgm:cxn modelId="{6A632190-00D6-411A-9CE0-13033AE64676}" type="presParOf" srcId="{1C19BD5C-E73C-4BF0-BC53-D45AC63DC248}" destId="{69A76AA4-DE91-45F6-B637-7AECF0159C49}" srcOrd="11" destOrd="0" presId="urn:microsoft.com/office/officeart/2005/8/layout/cycle6"/>
    <dgm:cxn modelId="{ACC26746-5C64-4FDD-B864-65CC656059F5}" type="presParOf" srcId="{1C19BD5C-E73C-4BF0-BC53-D45AC63DC248}" destId="{BF38BAD3-AFBF-4FF1-B08A-0DD2BB75DF0F}" srcOrd="12" destOrd="0" presId="urn:microsoft.com/office/officeart/2005/8/layout/cycle6"/>
    <dgm:cxn modelId="{C99E3108-D457-465D-ACCF-1A31BE02D63D}" type="presParOf" srcId="{1C19BD5C-E73C-4BF0-BC53-D45AC63DC248}" destId="{94E2F338-AD4F-464C-B2A6-6DD2EE1FC6BC}" srcOrd="13" destOrd="0" presId="urn:microsoft.com/office/officeart/2005/8/layout/cycle6"/>
    <dgm:cxn modelId="{BCBCCB12-A463-4BA9-A7DD-F6DB44DC1774}" type="presParOf" srcId="{1C19BD5C-E73C-4BF0-BC53-D45AC63DC248}" destId="{251F07C2-910D-455E-B9D7-F82A4F1513E3}" srcOrd="14" destOrd="0" presId="urn:microsoft.com/office/officeart/2005/8/layout/cycle6"/>
    <dgm:cxn modelId="{8C69260D-D825-43C8-B8D9-ACD9CF2EC1CA}" type="presParOf" srcId="{1C19BD5C-E73C-4BF0-BC53-D45AC63DC248}" destId="{6040B1D9-F011-4512-A1A2-E15598FB3088}" srcOrd="15" destOrd="0" presId="urn:microsoft.com/office/officeart/2005/8/layout/cycle6"/>
    <dgm:cxn modelId="{8E27686B-452B-4DE8-B56B-470B1E3C8D2B}" type="presParOf" srcId="{1C19BD5C-E73C-4BF0-BC53-D45AC63DC248}" destId="{830877FD-0013-4C05-B608-0CBB1AEFE7E0}" srcOrd="16" destOrd="0" presId="urn:microsoft.com/office/officeart/2005/8/layout/cycle6"/>
    <dgm:cxn modelId="{FFA4AF8C-A905-4579-AB39-B0F44DACAD47}"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Твердый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Звонкий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A110440F-87DB-40AD-AC8E-AA29E413D117}" type="presOf" srcId="{559F916B-7B3E-4380-847D-190CE1405C91}" destId="{5CBE085B-6F62-4DC3-AB17-6A60B94CDA75}" srcOrd="0" destOrd="0" presId="urn:microsoft.com/office/officeart/2005/8/layout/cycle6"/>
    <dgm:cxn modelId="{8F367111-8744-4EC8-ACB1-97DF04BB1208}" type="presOf" srcId="{5939B6AF-DCC2-460F-9028-D3ADB8214D42}" destId="{41765C28-3846-4E6C-B894-4EA455688558}" srcOrd="0" destOrd="0" presId="urn:microsoft.com/office/officeart/2005/8/layout/cycle6"/>
    <dgm:cxn modelId="{BE7E0712-5183-4AB0-9A86-2C82B5AE4ACC}" type="presOf" srcId="{7F42C1B1-5BF5-499A-91A2-95090DFF4DCB}" destId="{251F07C2-910D-455E-B9D7-F82A4F1513E3}" srcOrd="0" destOrd="0" presId="urn:microsoft.com/office/officeart/2005/8/layout/cycle6"/>
    <dgm:cxn modelId="{F6FF5520-AD87-4C3B-8EC7-9A087B972F78}" type="presOf" srcId="{4BBEFA01-186D-49BC-99F6-624027EA7BC7}" destId="{67DC7D61-3B14-4C9C-BA30-A72EC529FE07}" srcOrd="0" destOrd="0" presId="urn:microsoft.com/office/officeart/2005/8/layout/cycle6"/>
    <dgm:cxn modelId="{4541033A-A774-4637-91E8-35440B1F00EB}" type="presOf" srcId="{71C9D8C4-B914-43F5-AA9D-0F9D8DC48AD6}" destId="{25EA131D-3444-43D9-8402-64BE4D7C62FA}"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1D1DFB44-C2C6-4B8C-BF17-DB06E28C4BA8}" type="presOf" srcId="{A7CDD651-5CB4-47DB-B277-3AC90BB3A5C5}" destId="{795ACDE0-A1A1-4199-8BF1-66EF33033EB9}" srcOrd="0" destOrd="0" presId="urn:microsoft.com/office/officeart/2005/8/layout/cycle6"/>
    <dgm:cxn modelId="{8C24284B-DD7F-4468-A2F0-8CC030F05DEF}" type="presOf" srcId="{FD68C329-A1AC-4A0C-BEFC-0249E3B360BE}" destId="{1C19BD5C-E73C-4BF0-BC53-D45AC63DC248}"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D698235A-9029-47CD-A5A5-C5F491300A78}" type="presOf" srcId="{9F8250FF-199B-4865-AD77-667CCBB4BFE0}" destId="{BF38BAD3-AFBF-4FF1-B08A-0DD2BB75DF0F}" srcOrd="0" destOrd="0" presId="urn:microsoft.com/office/officeart/2005/8/layout/cycle6"/>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261BB791-4131-45B6-A01B-7347601897A1}" srcId="{FD68C329-A1AC-4A0C-BEFC-0249E3B360BE}" destId="{A623FDF7-9395-4BB5-8E0A-25284C27388E}" srcOrd="5" destOrd="0" parTransId="{06C85DFA-5F25-4B53-A608-859A6D4DABE0}" sibTransId="{064B2CBD-B857-4692-9C26-C28AD4BB4B37}"/>
    <dgm:cxn modelId="{443110C2-68DD-402E-BF45-EB61B02474B8}" type="presOf" srcId="{792FFBDA-FE08-4A2D-9ABF-3E4BE6ACE661}" destId="{B0D364AC-A01F-41D3-8AA4-5745CAB4A156}" srcOrd="0" destOrd="0" presId="urn:microsoft.com/office/officeart/2005/8/layout/cycle6"/>
    <dgm:cxn modelId="{239F65D8-1FFD-44B4-9E54-0E44C55CB4D7}" type="presOf" srcId="{064B2CBD-B857-4692-9C26-C28AD4BB4B37}" destId="{C9705F83-46AF-48EE-B1DE-EB92C58E4C4F}" srcOrd="0" destOrd="0" presId="urn:microsoft.com/office/officeart/2005/8/layout/cycle6"/>
    <dgm:cxn modelId="{AC1249F3-F035-4457-9DDB-D8A9CD35CAEF}" type="presOf" srcId="{69561956-021F-42B4-AE16-10B754B427F8}" destId="{69A76AA4-DE91-45F6-B637-7AECF0159C49}" srcOrd="0" destOrd="0" presId="urn:microsoft.com/office/officeart/2005/8/layout/cycle6"/>
    <dgm:cxn modelId="{11C631FD-B76B-4FCA-B0F9-F952C5404DE4}" type="presOf" srcId="{A623FDF7-9395-4BB5-8E0A-25284C27388E}" destId="{6040B1D9-F011-4512-A1A2-E15598FB3088}" srcOrd="0" destOrd="0" presId="urn:microsoft.com/office/officeart/2005/8/layout/cycle6"/>
    <dgm:cxn modelId="{DAECA1FD-F5A4-4F42-A614-1E1CAB11778D}" type="presOf" srcId="{A9F5BD15-EBFC-4172-AB4A-98F6BA54B3D9}" destId="{6E7E79C4-7C20-4DF7-AE55-2A37B88A428A}" srcOrd="0" destOrd="0" presId="urn:microsoft.com/office/officeart/2005/8/layout/cycle6"/>
    <dgm:cxn modelId="{45DD7009-1A8B-48D9-942E-0B13344C454A}" type="presParOf" srcId="{1C19BD5C-E73C-4BF0-BC53-D45AC63DC248}" destId="{795ACDE0-A1A1-4199-8BF1-66EF33033EB9}" srcOrd="0" destOrd="0" presId="urn:microsoft.com/office/officeart/2005/8/layout/cycle6"/>
    <dgm:cxn modelId="{6EB95B1A-6129-41A5-A6A1-13B9082F687A}" type="presParOf" srcId="{1C19BD5C-E73C-4BF0-BC53-D45AC63DC248}" destId="{5002951A-1043-4725-858B-21AFF5FF78C4}" srcOrd="1" destOrd="0" presId="urn:microsoft.com/office/officeart/2005/8/layout/cycle6"/>
    <dgm:cxn modelId="{149F0FCC-25C2-43E9-A97C-D9C9194A2D9E}" type="presParOf" srcId="{1C19BD5C-E73C-4BF0-BC53-D45AC63DC248}" destId="{41765C28-3846-4E6C-B894-4EA455688558}" srcOrd="2" destOrd="0" presId="urn:microsoft.com/office/officeart/2005/8/layout/cycle6"/>
    <dgm:cxn modelId="{3BC6C742-2FA0-4341-A79E-8A07E55D4A91}" type="presParOf" srcId="{1C19BD5C-E73C-4BF0-BC53-D45AC63DC248}" destId="{67DC7D61-3B14-4C9C-BA30-A72EC529FE07}" srcOrd="3" destOrd="0" presId="urn:microsoft.com/office/officeart/2005/8/layout/cycle6"/>
    <dgm:cxn modelId="{D5033F19-BBF9-43E8-BF12-8C90D33C8ABD}" type="presParOf" srcId="{1C19BD5C-E73C-4BF0-BC53-D45AC63DC248}" destId="{FB3AF9F3-F302-4838-A625-386F70FD0A76}" srcOrd="4" destOrd="0" presId="urn:microsoft.com/office/officeart/2005/8/layout/cycle6"/>
    <dgm:cxn modelId="{78F6EC7C-9266-4B07-8143-9F5C046EA48D}" type="presParOf" srcId="{1C19BD5C-E73C-4BF0-BC53-D45AC63DC248}" destId="{25EA131D-3444-43D9-8402-64BE4D7C62FA}" srcOrd="5" destOrd="0" presId="urn:microsoft.com/office/officeart/2005/8/layout/cycle6"/>
    <dgm:cxn modelId="{93952584-6010-40BC-A45F-3CBC38A6DA7B}" type="presParOf" srcId="{1C19BD5C-E73C-4BF0-BC53-D45AC63DC248}" destId="{6E7E79C4-7C20-4DF7-AE55-2A37B88A428A}" srcOrd="6" destOrd="0" presId="urn:microsoft.com/office/officeart/2005/8/layout/cycle6"/>
    <dgm:cxn modelId="{EA060973-15FD-4070-9C6E-4476DA8FB424}" type="presParOf" srcId="{1C19BD5C-E73C-4BF0-BC53-D45AC63DC248}" destId="{C45870FE-A887-43E9-93E4-83B2B672A683}" srcOrd="7" destOrd="0" presId="urn:microsoft.com/office/officeart/2005/8/layout/cycle6"/>
    <dgm:cxn modelId="{78567DDF-7B5C-4C45-85C6-A3354D4F6313}" type="presParOf" srcId="{1C19BD5C-E73C-4BF0-BC53-D45AC63DC248}" destId="{B0D364AC-A01F-41D3-8AA4-5745CAB4A156}" srcOrd="8" destOrd="0" presId="urn:microsoft.com/office/officeart/2005/8/layout/cycle6"/>
    <dgm:cxn modelId="{204C2439-698B-4FBB-9A74-899E03880B18}" type="presParOf" srcId="{1C19BD5C-E73C-4BF0-BC53-D45AC63DC248}" destId="{5CBE085B-6F62-4DC3-AB17-6A60B94CDA75}" srcOrd="9" destOrd="0" presId="urn:microsoft.com/office/officeart/2005/8/layout/cycle6"/>
    <dgm:cxn modelId="{504494A4-3554-458C-B8C5-900082C65ED3}" type="presParOf" srcId="{1C19BD5C-E73C-4BF0-BC53-D45AC63DC248}" destId="{25923D3C-72E3-4DEB-8F21-9FFCA2708DA1}" srcOrd="10" destOrd="0" presId="urn:microsoft.com/office/officeart/2005/8/layout/cycle6"/>
    <dgm:cxn modelId="{70E4819F-400A-4B51-8286-F935C5DB7A24}" type="presParOf" srcId="{1C19BD5C-E73C-4BF0-BC53-D45AC63DC248}" destId="{69A76AA4-DE91-45F6-B637-7AECF0159C49}" srcOrd="11" destOrd="0" presId="urn:microsoft.com/office/officeart/2005/8/layout/cycle6"/>
    <dgm:cxn modelId="{CF33E045-34D8-4388-A3CE-71E85B7BEDDF}" type="presParOf" srcId="{1C19BD5C-E73C-4BF0-BC53-D45AC63DC248}" destId="{BF38BAD3-AFBF-4FF1-B08A-0DD2BB75DF0F}" srcOrd="12" destOrd="0" presId="urn:microsoft.com/office/officeart/2005/8/layout/cycle6"/>
    <dgm:cxn modelId="{3CAA6DBD-ED8E-4D66-A211-F0E872112DE1}" type="presParOf" srcId="{1C19BD5C-E73C-4BF0-BC53-D45AC63DC248}" destId="{94E2F338-AD4F-464C-B2A6-6DD2EE1FC6BC}" srcOrd="13" destOrd="0" presId="urn:microsoft.com/office/officeart/2005/8/layout/cycle6"/>
    <dgm:cxn modelId="{5E22DE0C-8F7A-4E22-9106-28DD0C7524F3}" type="presParOf" srcId="{1C19BD5C-E73C-4BF0-BC53-D45AC63DC248}" destId="{251F07C2-910D-455E-B9D7-F82A4F1513E3}" srcOrd="14" destOrd="0" presId="urn:microsoft.com/office/officeart/2005/8/layout/cycle6"/>
    <dgm:cxn modelId="{A20C2D69-CEB6-44BD-BC4F-34968C2CBC0B}" type="presParOf" srcId="{1C19BD5C-E73C-4BF0-BC53-D45AC63DC248}" destId="{6040B1D9-F011-4512-A1A2-E15598FB3088}" srcOrd="15" destOrd="0" presId="urn:microsoft.com/office/officeart/2005/8/layout/cycle6"/>
    <dgm:cxn modelId="{1A863C49-EBE2-4B34-9FB2-BFCFC29CBCEA}" type="presParOf" srcId="{1C19BD5C-E73C-4BF0-BC53-D45AC63DC248}" destId="{830877FD-0013-4C05-B608-0CBB1AEFE7E0}" srcOrd="16" destOrd="0" presId="urn:microsoft.com/office/officeart/2005/8/layout/cycle6"/>
    <dgm:cxn modelId="{10879253-96AF-45DA-BD87-C63D5B5145A6}"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Звонкий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97298B00-3DEC-4573-A23E-EF1FCE7526B5}" type="presOf" srcId="{559F916B-7B3E-4380-847D-190CE1405C91}" destId="{5CBE085B-6F62-4DC3-AB17-6A60B94CDA75}" srcOrd="0" destOrd="0" presId="urn:microsoft.com/office/officeart/2005/8/layout/cycle6"/>
    <dgm:cxn modelId="{42E4CE01-CC3D-475E-8C27-F4991F618F62}" srcId="{FD68C329-A1AC-4A0C-BEFC-0249E3B360BE}" destId="{4BBEFA01-186D-49BC-99F6-624027EA7BC7}" srcOrd="1" destOrd="0" parTransId="{F784B7AB-8AB4-426D-BCCC-E3CB247A28FD}" sibTransId="{71C9D8C4-B914-43F5-AA9D-0F9D8DC48AD6}"/>
    <dgm:cxn modelId="{F3FAEA0C-E6A6-4873-8B97-3EBEACAA8D75}" type="presOf" srcId="{FD68C329-A1AC-4A0C-BEFC-0249E3B360BE}" destId="{1C19BD5C-E73C-4BF0-BC53-D45AC63DC248}" srcOrd="0" destOrd="0" presId="urn:microsoft.com/office/officeart/2005/8/layout/cycle6"/>
    <dgm:cxn modelId="{C6F9D613-4639-4732-9DA3-20EC2CFBC70B}" type="presOf" srcId="{792FFBDA-FE08-4A2D-9ABF-3E4BE6ACE661}" destId="{B0D364AC-A01F-41D3-8AA4-5745CAB4A156}" srcOrd="0" destOrd="0" presId="urn:microsoft.com/office/officeart/2005/8/layout/cycle6"/>
    <dgm:cxn modelId="{7A109D1A-00C9-47E3-A6B7-ADCDD0F80E64}" type="presOf" srcId="{5939B6AF-DCC2-460F-9028-D3ADB8214D42}" destId="{41765C28-3846-4E6C-B894-4EA455688558}" srcOrd="0" destOrd="0" presId="urn:microsoft.com/office/officeart/2005/8/layout/cycle6"/>
    <dgm:cxn modelId="{6BD6C72B-2D93-4A17-A882-F26DA30CE96E}" type="presOf" srcId="{71C9D8C4-B914-43F5-AA9D-0F9D8DC48AD6}" destId="{25EA131D-3444-43D9-8402-64BE4D7C62FA}" srcOrd="0" destOrd="0" presId="urn:microsoft.com/office/officeart/2005/8/layout/cycle6"/>
    <dgm:cxn modelId="{568A263F-9FC0-46FE-9C90-7E850E4E8405}" type="presOf" srcId="{4BBEFA01-186D-49BC-99F6-624027EA7BC7}" destId="{67DC7D61-3B14-4C9C-BA30-A72EC529FE07}" srcOrd="0" destOrd="0" presId="urn:microsoft.com/office/officeart/2005/8/layout/cycle6"/>
    <dgm:cxn modelId="{FE3C273F-2AC6-41B6-90AB-2D6B1ADD322B}" type="presOf" srcId="{064B2CBD-B857-4692-9C26-C28AD4BB4B37}" destId="{C9705F83-46AF-48EE-B1DE-EB92C58E4C4F}"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33BE2874-6360-4083-92BD-546C3C4D52B2}" srcId="{FD68C329-A1AC-4A0C-BEFC-0249E3B360BE}" destId="{9F8250FF-199B-4865-AD77-667CCBB4BFE0}" srcOrd="4" destOrd="0" parTransId="{8AB534C8-BF44-49A2-BB95-3E95593695BE}" sibTransId="{7F42C1B1-5BF5-499A-91A2-95090DFF4DCB}"/>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68639784-C1D7-483C-AA55-C91CD3F9BDA6}" type="presOf" srcId="{A623FDF7-9395-4BB5-8E0A-25284C27388E}" destId="{6040B1D9-F011-4512-A1A2-E15598FB3088}"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1E2EEC98-5DB3-4D15-8E26-4D82665478FF}" type="presOf" srcId="{A7CDD651-5CB4-47DB-B277-3AC90BB3A5C5}" destId="{795ACDE0-A1A1-4199-8BF1-66EF33033EB9}" srcOrd="0" destOrd="0" presId="urn:microsoft.com/office/officeart/2005/8/layout/cycle6"/>
    <dgm:cxn modelId="{48BC9A9F-2F75-4FE5-B035-0A41B798917F}" type="presOf" srcId="{A9F5BD15-EBFC-4172-AB4A-98F6BA54B3D9}" destId="{6E7E79C4-7C20-4DF7-AE55-2A37B88A428A}" srcOrd="0" destOrd="0" presId="urn:microsoft.com/office/officeart/2005/8/layout/cycle6"/>
    <dgm:cxn modelId="{1EF190A4-3525-4EDB-BF8F-B47BA1664CEA}" type="presOf" srcId="{9F8250FF-199B-4865-AD77-667CCBB4BFE0}" destId="{BF38BAD3-AFBF-4FF1-B08A-0DD2BB75DF0F}" srcOrd="0" destOrd="0" presId="urn:microsoft.com/office/officeart/2005/8/layout/cycle6"/>
    <dgm:cxn modelId="{0F78B0B7-2D4B-456B-94B9-E4A26ADF492A}" type="presOf" srcId="{69561956-021F-42B4-AE16-10B754B427F8}" destId="{69A76AA4-DE91-45F6-B637-7AECF0159C49}" srcOrd="0" destOrd="0" presId="urn:microsoft.com/office/officeart/2005/8/layout/cycle6"/>
    <dgm:cxn modelId="{91B740EA-7E7B-41B1-AF62-CC8AAB27FEC7}" type="presOf" srcId="{7F42C1B1-5BF5-499A-91A2-95090DFF4DCB}" destId="{251F07C2-910D-455E-B9D7-F82A4F1513E3}" srcOrd="0" destOrd="0" presId="urn:microsoft.com/office/officeart/2005/8/layout/cycle6"/>
    <dgm:cxn modelId="{BB06CF88-38BD-4252-BD64-53C427999DE0}" type="presParOf" srcId="{1C19BD5C-E73C-4BF0-BC53-D45AC63DC248}" destId="{795ACDE0-A1A1-4199-8BF1-66EF33033EB9}" srcOrd="0" destOrd="0" presId="urn:microsoft.com/office/officeart/2005/8/layout/cycle6"/>
    <dgm:cxn modelId="{46AF075F-65EA-432F-81C9-4881A8567B42}" type="presParOf" srcId="{1C19BD5C-E73C-4BF0-BC53-D45AC63DC248}" destId="{5002951A-1043-4725-858B-21AFF5FF78C4}" srcOrd="1" destOrd="0" presId="urn:microsoft.com/office/officeart/2005/8/layout/cycle6"/>
    <dgm:cxn modelId="{15D6E23A-50C7-4F30-A742-5C732667B233}" type="presParOf" srcId="{1C19BD5C-E73C-4BF0-BC53-D45AC63DC248}" destId="{41765C28-3846-4E6C-B894-4EA455688558}" srcOrd="2" destOrd="0" presId="urn:microsoft.com/office/officeart/2005/8/layout/cycle6"/>
    <dgm:cxn modelId="{9E02833A-F5AC-4051-9DAB-890B3EE36303}" type="presParOf" srcId="{1C19BD5C-E73C-4BF0-BC53-D45AC63DC248}" destId="{67DC7D61-3B14-4C9C-BA30-A72EC529FE07}" srcOrd="3" destOrd="0" presId="urn:microsoft.com/office/officeart/2005/8/layout/cycle6"/>
    <dgm:cxn modelId="{4F929E9F-0869-4691-835C-ED74F1E14CB7}" type="presParOf" srcId="{1C19BD5C-E73C-4BF0-BC53-D45AC63DC248}" destId="{FB3AF9F3-F302-4838-A625-386F70FD0A76}" srcOrd="4" destOrd="0" presId="urn:microsoft.com/office/officeart/2005/8/layout/cycle6"/>
    <dgm:cxn modelId="{73E08C52-A5D1-4D38-8E0C-1D1E99ECD1ED}" type="presParOf" srcId="{1C19BD5C-E73C-4BF0-BC53-D45AC63DC248}" destId="{25EA131D-3444-43D9-8402-64BE4D7C62FA}" srcOrd="5" destOrd="0" presId="urn:microsoft.com/office/officeart/2005/8/layout/cycle6"/>
    <dgm:cxn modelId="{8371D2D0-4C7B-4B7E-AB9D-B4060ECAA9BF}" type="presParOf" srcId="{1C19BD5C-E73C-4BF0-BC53-D45AC63DC248}" destId="{6E7E79C4-7C20-4DF7-AE55-2A37B88A428A}" srcOrd="6" destOrd="0" presId="urn:microsoft.com/office/officeart/2005/8/layout/cycle6"/>
    <dgm:cxn modelId="{BF9A9D52-9A66-465B-8B23-E4098426C26B}" type="presParOf" srcId="{1C19BD5C-E73C-4BF0-BC53-D45AC63DC248}" destId="{C45870FE-A887-43E9-93E4-83B2B672A683}" srcOrd="7" destOrd="0" presId="urn:microsoft.com/office/officeart/2005/8/layout/cycle6"/>
    <dgm:cxn modelId="{FBA84B14-890D-4921-BBD5-B8668DA4238C}" type="presParOf" srcId="{1C19BD5C-E73C-4BF0-BC53-D45AC63DC248}" destId="{B0D364AC-A01F-41D3-8AA4-5745CAB4A156}" srcOrd="8" destOrd="0" presId="urn:microsoft.com/office/officeart/2005/8/layout/cycle6"/>
    <dgm:cxn modelId="{E2EF3F13-27DA-4DAC-B80E-F6891B0037D3}" type="presParOf" srcId="{1C19BD5C-E73C-4BF0-BC53-D45AC63DC248}" destId="{5CBE085B-6F62-4DC3-AB17-6A60B94CDA75}" srcOrd="9" destOrd="0" presId="urn:microsoft.com/office/officeart/2005/8/layout/cycle6"/>
    <dgm:cxn modelId="{2B8FDB14-BFEA-441F-BEE9-5A480686C3B7}" type="presParOf" srcId="{1C19BD5C-E73C-4BF0-BC53-D45AC63DC248}" destId="{25923D3C-72E3-4DEB-8F21-9FFCA2708DA1}" srcOrd="10" destOrd="0" presId="urn:microsoft.com/office/officeart/2005/8/layout/cycle6"/>
    <dgm:cxn modelId="{364E7093-6DC9-4F4A-9030-6A39C1D437C2}" type="presParOf" srcId="{1C19BD5C-E73C-4BF0-BC53-D45AC63DC248}" destId="{69A76AA4-DE91-45F6-B637-7AECF0159C49}" srcOrd="11" destOrd="0" presId="urn:microsoft.com/office/officeart/2005/8/layout/cycle6"/>
    <dgm:cxn modelId="{6ED1CABE-1E1F-4DE8-A570-AB8BD2E30133}" type="presParOf" srcId="{1C19BD5C-E73C-4BF0-BC53-D45AC63DC248}" destId="{BF38BAD3-AFBF-4FF1-B08A-0DD2BB75DF0F}" srcOrd="12" destOrd="0" presId="urn:microsoft.com/office/officeart/2005/8/layout/cycle6"/>
    <dgm:cxn modelId="{12CAA98F-3F1F-4146-AE76-C7F40B207D52}" type="presParOf" srcId="{1C19BD5C-E73C-4BF0-BC53-D45AC63DC248}" destId="{94E2F338-AD4F-464C-B2A6-6DD2EE1FC6BC}" srcOrd="13" destOrd="0" presId="urn:microsoft.com/office/officeart/2005/8/layout/cycle6"/>
    <dgm:cxn modelId="{DDA73D6D-EFF0-41D8-AFEF-BBBE26EEC657}" type="presParOf" srcId="{1C19BD5C-E73C-4BF0-BC53-D45AC63DC248}" destId="{251F07C2-910D-455E-B9D7-F82A4F1513E3}" srcOrd="14" destOrd="0" presId="urn:microsoft.com/office/officeart/2005/8/layout/cycle6"/>
    <dgm:cxn modelId="{D9D2DEBE-B15F-4AC8-B7EB-A1BFF5215981}" type="presParOf" srcId="{1C19BD5C-E73C-4BF0-BC53-D45AC63DC248}" destId="{6040B1D9-F011-4512-A1A2-E15598FB3088}" srcOrd="15" destOrd="0" presId="urn:microsoft.com/office/officeart/2005/8/layout/cycle6"/>
    <dgm:cxn modelId="{A23B5DA9-69CA-46B0-ABAF-9B49885F6AE9}" type="presParOf" srcId="{1C19BD5C-E73C-4BF0-BC53-D45AC63DC248}" destId="{830877FD-0013-4C05-B608-0CBB1AEFE7E0}" srcOrd="16" destOrd="0" presId="urn:microsoft.com/office/officeart/2005/8/layout/cycle6"/>
    <dgm:cxn modelId="{9F21AF02-EF5D-43FC-B6FE-36E6EDB9F12B}"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D68C329-A1AC-4A0C-BEFC-0249E3B360BE}"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ru-RU"/>
        </a:p>
      </dgm:t>
    </dgm:pt>
    <dgm:pt modelId="{A7CDD651-5CB4-47DB-B277-3AC90BB3A5C5}">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Согласный</a:t>
          </a:r>
        </a:p>
      </dgm:t>
    </dgm:pt>
    <dgm:pt modelId="{1131EB2C-10D8-4CDE-BB02-E4D3D1240387}" type="parTrans" cxnId="{A527637A-0F5F-4DBD-A82C-3520B0E82E48}">
      <dgm:prSet/>
      <dgm:spPr/>
      <dgm:t>
        <a:bodyPr/>
        <a:lstStyle/>
        <a:p>
          <a:endParaRPr lang="ru-RU"/>
        </a:p>
      </dgm:t>
    </dgm:pt>
    <dgm:pt modelId="{5939B6AF-DCC2-460F-9028-D3ADB8214D42}" type="sibTrans" cxnId="{A527637A-0F5F-4DBD-A82C-3520B0E82E48}">
      <dgm:prSet/>
      <dgm:spPr/>
      <dgm:t>
        <a:bodyPr/>
        <a:lstStyle/>
        <a:p>
          <a:endParaRPr lang="ru-RU"/>
        </a:p>
      </dgm:t>
    </dgm:pt>
    <dgm:pt modelId="{A9F5BD15-EBFC-4172-AB4A-98F6BA54B3D9}">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Фрикативный</a:t>
          </a:r>
        </a:p>
      </dgm:t>
    </dgm:pt>
    <dgm:pt modelId="{411B9446-DBE6-4EAD-80FC-F9069AD61316}" type="parTrans" cxnId="{FD56735E-57EE-4A47-BF26-C2886C5C11E1}">
      <dgm:prSet/>
      <dgm:spPr/>
      <dgm:t>
        <a:bodyPr/>
        <a:lstStyle/>
        <a:p>
          <a:endParaRPr lang="ru-RU"/>
        </a:p>
      </dgm:t>
    </dgm:pt>
    <dgm:pt modelId="{792FFBDA-FE08-4A2D-9ABF-3E4BE6ACE661}" type="sibTrans" cxnId="{FD56735E-57EE-4A47-BF26-C2886C5C11E1}">
      <dgm:prSet/>
      <dgm:spPr/>
      <dgm:t>
        <a:bodyPr/>
        <a:lstStyle/>
        <a:p>
          <a:endParaRPr lang="ru-RU"/>
        </a:p>
      </dgm:t>
    </dgm:pt>
    <dgm:pt modelId="{559F916B-7B3E-4380-847D-190CE1405C91}">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Переднеязычный</a:t>
          </a:r>
        </a:p>
      </dgm:t>
    </dgm:pt>
    <dgm:pt modelId="{47E8D874-ABBD-40B4-8C12-1EAED199C936}" type="parTrans" cxnId="{3D278C7D-4AC6-4FB0-8EB6-00CF91A46E1D}">
      <dgm:prSet/>
      <dgm:spPr/>
      <dgm:t>
        <a:bodyPr/>
        <a:lstStyle/>
        <a:p>
          <a:endParaRPr lang="ru-RU"/>
        </a:p>
      </dgm:t>
    </dgm:pt>
    <dgm:pt modelId="{69561956-021F-42B4-AE16-10B754B427F8}" type="sibTrans" cxnId="{3D278C7D-4AC6-4FB0-8EB6-00CF91A46E1D}">
      <dgm:prSet/>
      <dgm:spPr/>
      <dgm:t>
        <a:bodyPr/>
        <a:lstStyle/>
        <a:p>
          <a:endParaRPr lang="ru-RU"/>
        </a:p>
      </dgm:t>
    </dgm:pt>
    <dgm:pt modelId="{9F8250FF-199B-4865-AD77-667CCBB4BFE0}">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Мягкий</a:t>
          </a:r>
        </a:p>
      </dgm:t>
    </dgm:pt>
    <dgm:pt modelId="{8AB534C8-BF44-49A2-BB95-3E95593695BE}" type="parTrans" cxnId="{33BE2874-6360-4083-92BD-546C3C4D52B2}">
      <dgm:prSet/>
      <dgm:spPr/>
      <dgm:t>
        <a:bodyPr/>
        <a:lstStyle/>
        <a:p>
          <a:endParaRPr lang="ru-RU"/>
        </a:p>
      </dgm:t>
    </dgm:pt>
    <dgm:pt modelId="{7F42C1B1-5BF5-499A-91A2-95090DFF4DCB}" type="sibTrans" cxnId="{33BE2874-6360-4083-92BD-546C3C4D52B2}">
      <dgm:prSet/>
      <dgm:spPr/>
      <dgm:t>
        <a:bodyPr/>
        <a:lstStyle/>
        <a:p>
          <a:endParaRPr lang="ru-RU"/>
        </a:p>
      </dgm:t>
    </dgm:pt>
    <dgm:pt modelId="{4BBEFA01-186D-49BC-99F6-624027EA7BC7}">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Ротовой</a:t>
          </a:r>
        </a:p>
      </dgm:t>
    </dgm:pt>
    <dgm:pt modelId="{F784B7AB-8AB4-426D-BCCC-E3CB247A28FD}" type="parTrans" cxnId="{42E4CE01-CC3D-475E-8C27-F4991F618F62}">
      <dgm:prSet/>
      <dgm:spPr/>
      <dgm:t>
        <a:bodyPr/>
        <a:lstStyle/>
        <a:p>
          <a:endParaRPr lang="ru-RU"/>
        </a:p>
      </dgm:t>
    </dgm:pt>
    <dgm:pt modelId="{71C9D8C4-B914-43F5-AA9D-0F9D8DC48AD6}" type="sibTrans" cxnId="{42E4CE01-CC3D-475E-8C27-F4991F618F62}">
      <dgm:prSet/>
      <dgm:spPr/>
      <dgm:t>
        <a:bodyPr/>
        <a:lstStyle/>
        <a:p>
          <a:endParaRPr lang="ru-RU"/>
        </a:p>
      </dgm:t>
    </dgm:pt>
    <dgm:pt modelId="{A623FDF7-9395-4BB5-8E0A-25284C27388E}">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lang="ru-RU" sz="1600" b="1" dirty="0"/>
            <a:t>Глухой</a:t>
          </a:r>
        </a:p>
      </dgm:t>
    </dgm:pt>
    <dgm:pt modelId="{064B2CBD-B857-4692-9C26-C28AD4BB4B37}" type="sibTrans" cxnId="{261BB791-4131-45B6-A01B-7347601897A1}">
      <dgm:prSet/>
      <dgm:spPr/>
      <dgm:t>
        <a:bodyPr/>
        <a:lstStyle/>
        <a:p>
          <a:endParaRPr lang="ru-RU"/>
        </a:p>
      </dgm:t>
    </dgm:pt>
    <dgm:pt modelId="{06C85DFA-5F25-4B53-A608-859A6D4DABE0}" type="parTrans" cxnId="{261BB791-4131-45B6-A01B-7347601897A1}">
      <dgm:prSet/>
      <dgm:spPr/>
      <dgm:t>
        <a:bodyPr/>
        <a:lstStyle/>
        <a:p>
          <a:endParaRPr lang="ru-RU"/>
        </a:p>
      </dgm:t>
    </dgm:pt>
    <dgm:pt modelId="{1C19BD5C-E73C-4BF0-BC53-D45AC63DC248}" type="pres">
      <dgm:prSet presAssocID="{FD68C329-A1AC-4A0C-BEFC-0249E3B360BE}" presName="cycle" presStyleCnt="0">
        <dgm:presLayoutVars>
          <dgm:dir/>
          <dgm:resizeHandles val="exact"/>
        </dgm:presLayoutVars>
      </dgm:prSet>
      <dgm:spPr/>
    </dgm:pt>
    <dgm:pt modelId="{795ACDE0-A1A1-4199-8BF1-66EF33033EB9}" type="pres">
      <dgm:prSet presAssocID="{A7CDD651-5CB4-47DB-B277-3AC90BB3A5C5}" presName="node" presStyleLbl="node1" presStyleIdx="0" presStyleCnt="6">
        <dgm:presLayoutVars>
          <dgm:bulletEnabled val="1"/>
        </dgm:presLayoutVars>
      </dgm:prSet>
      <dgm:spPr/>
    </dgm:pt>
    <dgm:pt modelId="{5002951A-1043-4725-858B-21AFF5FF78C4}" type="pres">
      <dgm:prSet presAssocID="{A7CDD651-5CB4-47DB-B277-3AC90BB3A5C5}" presName="spNode" presStyleCnt="0"/>
      <dgm:spPr/>
    </dgm:pt>
    <dgm:pt modelId="{41765C28-3846-4E6C-B894-4EA455688558}" type="pres">
      <dgm:prSet presAssocID="{5939B6AF-DCC2-460F-9028-D3ADB8214D42}" presName="sibTrans" presStyleLbl="sibTrans1D1" presStyleIdx="0" presStyleCnt="6"/>
      <dgm:spPr/>
    </dgm:pt>
    <dgm:pt modelId="{67DC7D61-3B14-4C9C-BA30-A72EC529FE07}" type="pres">
      <dgm:prSet presAssocID="{4BBEFA01-186D-49BC-99F6-624027EA7BC7}" presName="node" presStyleLbl="node1" presStyleIdx="1" presStyleCnt="6">
        <dgm:presLayoutVars>
          <dgm:bulletEnabled val="1"/>
        </dgm:presLayoutVars>
      </dgm:prSet>
      <dgm:spPr/>
    </dgm:pt>
    <dgm:pt modelId="{FB3AF9F3-F302-4838-A625-386F70FD0A76}" type="pres">
      <dgm:prSet presAssocID="{4BBEFA01-186D-49BC-99F6-624027EA7BC7}" presName="spNode" presStyleCnt="0"/>
      <dgm:spPr/>
    </dgm:pt>
    <dgm:pt modelId="{25EA131D-3444-43D9-8402-64BE4D7C62FA}" type="pres">
      <dgm:prSet presAssocID="{71C9D8C4-B914-43F5-AA9D-0F9D8DC48AD6}" presName="sibTrans" presStyleLbl="sibTrans1D1" presStyleIdx="1" presStyleCnt="6"/>
      <dgm:spPr/>
    </dgm:pt>
    <dgm:pt modelId="{6E7E79C4-7C20-4DF7-AE55-2A37B88A428A}" type="pres">
      <dgm:prSet presAssocID="{A9F5BD15-EBFC-4172-AB4A-98F6BA54B3D9}" presName="node" presStyleLbl="node1" presStyleIdx="2" presStyleCnt="6" custScaleX="112423">
        <dgm:presLayoutVars>
          <dgm:bulletEnabled val="1"/>
        </dgm:presLayoutVars>
      </dgm:prSet>
      <dgm:spPr/>
    </dgm:pt>
    <dgm:pt modelId="{C45870FE-A887-43E9-93E4-83B2B672A683}" type="pres">
      <dgm:prSet presAssocID="{A9F5BD15-EBFC-4172-AB4A-98F6BA54B3D9}" presName="spNode" presStyleCnt="0"/>
      <dgm:spPr/>
    </dgm:pt>
    <dgm:pt modelId="{B0D364AC-A01F-41D3-8AA4-5745CAB4A156}" type="pres">
      <dgm:prSet presAssocID="{792FFBDA-FE08-4A2D-9ABF-3E4BE6ACE661}" presName="sibTrans" presStyleLbl="sibTrans1D1" presStyleIdx="2" presStyleCnt="6"/>
      <dgm:spPr/>
    </dgm:pt>
    <dgm:pt modelId="{5CBE085B-6F62-4DC3-AB17-6A60B94CDA75}" type="pres">
      <dgm:prSet presAssocID="{559F916B-7B3E-4380-847D-190CE1405C91}" presName="node" presStyleLbl="node1" presStyleIdx="3" presStyleCnt="6" custScaleX="131626">
        <dgm:presLayoutVars>
          <dgm:bulletEnabled val="1"/>
        </dgm:presLayoutVars>
      </dgm:prSet>
      <dgm:spPr/>
    </dgm:pt>
    <dgm:pt modelId="{25923D3C-72E3-4DEB-8F21-9FFCA2708DA1}" type="pres">
      <dgm:prSet presAssocID="{559F916B-7B3E-4380-847D-190CE1405C91}" presName="spNode" presStyleCnt="0"/>
      <dgm:spPr/>
    </dgm:pt>
    <dgm:pt modelId="{69A76AA4-DE91-45F6-B637-7AECF0159C49}" type="pres">
      <dgm:prSet presAssocID="{69561956-021F-42B4-AE16-10B754B427F8}" presName="sibTrans" presStyleLbl="sibTrans1D1" presStyleIdx="3" presStyleCnt="6"/>
      <dgm:spPr/>
    </dgm:pt>
    <dgm:pt modelId="{BF38BAD3-AFBF-4FF1-B08A-0DD2BB75DF0F}" type="pres">
      <dgm:prSet presAssocID="{9F8250FF-199B-4865-AD77-667CCBB4BFE0}" presName="node" presStyleLbl="node1" presStyleIdx="4" presStyleCnt="6">
        <dgm:presLayoutVars>
          <dgm:bulletEnabled val="1"/>
        </dgm:presLayoutVars>
      </dgm:prSet>
      <dgm:spPr/>
    </dgm:pt>
    <dgm:pt modelId="{94E2F338-AD4F-464C-B2A6-6DD2EE1FC6BC}" type="pres">
      <dgm:prSet presAssocID="{9F8250FF-199B-4865-AD77-667CCBB4BFE0}" presName="spNode" presStyleCnt="0"/>
      <dgm:spPr/>
    </dgm:pt>
    <dgm:pt modelId="{251F07C2-910D-455E-B9D7-F82A4F1513E3}" type="pres">
      <dgm:prSet presAssocID="{7F42C1B1-5BF5-499A-91A2-95090DFF4DCB}" presName="sibTrans" presStyleLbl="sibTrans1D1" presStyleIdx="4" presStyleCnt="6"/>
      <dgm:spPr/>
    </dgm:pt>
    <dgm:pt modelId="{6040B1D9-F011-4512-A1A2-E15598FB3088}" type="pres">
      <dgm:prSet presAssocID="{A623FDF7-9395-4BB5-8E0A-25284C27388E}" presName="node" presStyleLbl="node1" presStyleIdx="5" presStyleCnt="6">
        <dgm:presLayoutVars>
          <dgm:bulletEnabled val="1"/>
        </dgm:presLayoutVars>
      </dgm:prSet>
      <dgm:spPr/>
    </dgm:pt>
    <dgm:pt modelId="{830877FD-0013-4C05-B608-0CBB1AEFE7E0}" type="pres">
      <dgm:prSet presAssocID="{A623FDF7-9395-4BB5-8E0A-25284C27388E}" presName="spNode" presStyleCnt="0"/>
      <dgm:spPr/>
    </dgm:pt>
    <dgm:pt modelId="{C9705F83-46AF-48EE-B1DE-EB92C58E4C4F}" type="pres">
      <dgm:prSet presAssocID="{064B2CBD-B857-4692-9C26-C28AD4BB4B37}" presName="sibTrans" presStyleLbl="sibTrans1D1" presStyleIdx="5" presStyleCnt="6"/>
      <dgm:spPr/>
    </dgm:pt>
  </dgm:ptLst>
  <dgm:cxnLst>
    <dgm:cxn modelId="{42E4CE01-CC3D-475E-8C27-F4991F618F62}" srcId="{FD68C329-A1AC-4A0C-BEFC-0249E3B360BE}" destId="{4BBEFA01-186D-49BC-99F6-624027EA7BC7}" srcOrd="1" destOrd="0" parTransId="{F784B7AB-8AB4-426D-BCCC-E3CB247A28FD}" sibTransId="{71C9D8C4-B914-43F5-AA9D-0F9D8DC48AD6}"/>
    <dgm:cxn modelId="{4E029908-BBDB-430A-AA8C-D1CEAD20E0AC}" type="presOf" srcId="{A623FDF7-9395-4BB5-8E0A-25284C27388E}" destId="{6040B1D9-F011-4512-A1A2-E15598FB3088}" srcOrd="0" destOrd="0" presId="urn:microsoft.com/office/officeart/2005/8/layout/cycle6"/>
    <dgm:cxn modelId="{AF0C7C09-230D-4142-B77A-850A01385F9D}" type="presOf" srcId="{A7CDD651-5CB4-47DB-B277-3AC90BB3A5C5}" destId="{795ACDE0-A1A1-4199-8BF1-66EF33033EB9}" srcOrd="0" destOrd="0" presId="urn:microsoft.com/office/officeart/2005/8/layout/cycle6"/>
    <dgm:cxn modelId="{3F260F17-CCC4-4BA2-ACA8-9A85D8F239DC}" type="presOf" srcId="{7F42C1B1-5BF5-499A-91A2-95090DFF4DCB}" destId="{251F07C2-910D-455E-B9D7-F82A4F1513E3}" srcOrd="0" destOrd="0" presId="urn:microsoft.com/office/officeart/2005/8/layout/cycle6"/>
    <dgm:cxn modelId="{2395282C-F16A-4A87-8779-A207CD2B5E46}" type="presOf" srcId="{559F916B-7B3E-4380-847D-190CE1405C91}" destId="{5CBE085B-6F62-4DC3-AB17-6A60B94CDA75}" srcOrd="0" destOrd="0" presId="urn:microsoft.com/office/officeart/2005/8/layout/cycle6"/>
    <dgm:cxn modelId="{1A193B3D-CB3E-467B-9B19-EDB63AB07158}" type="presOf" srcId="{FD68C329-A1AC-4A0C-BEFC-0249E3B360BE}" destId="{1C19BD5C-E73C-4BF0-BC53-D45AC63DC248}" srcOrd="0" destOrd="0" presId="urn:microsoft.com/office/officeart/2005/8/layout/cycle6"/>
    <dgm:cxn modelId="{FD56735E-57EE-4A47-BF26-C2886C5C11E1}" srcId="{FD68C329-A1AC-4A0C-BEFC-0249E3B360BE}" destId="{A9F5BD15-EBFC-4172-AB4A-98F6BA54B3D9}" srcOrd="2" destOrd="0" parTransId="{411B9446-DBE6-4EAD-80FC-F9069AD61316}" sibTransId="{792FFBDA-FE08-4A2D-9ABF-3E4BE6ACE661}"/>
    <dgm:cxn modelId="{CA25155F-ACE6-40AB-9FB8-5C7723F83E9C}" type="presOf" srcId="{792FFBDA-FE08-4A2D-9ABF-3E4BE6ACE661}" destId="{B0D364AC-A01F-41D3-8AA4-5745CAB4A156}" srcOrd="0" destOrd="0" presId="urn:microsoft.com/office/officeart/2005/8/layout/cycle6"/>
    <dgm:cxn modelId="{33BE2874-6360-4083-92BD-546C3C4D52B2}" srcId="{FD68C329-A1AC-4A0C-BEFC-0249E3B360BE}" destId="{9F8250FF-199B-4865-AD77-667CCBB4BFE0}" srcOrd="4" destOrd="0" parTransId="{8AB534C8-BF44-49A2-BB95-3E95593695BE}" sibTransId="{7F42C1B1-5BF5-499A-91A2-95090DFF4DCB}"/>
    <dgm:cxn modelId="{3D7B1079-4E9A-4CFB-9E69-DB7F9AAED993}" type="presOf" srcId="{4BBEFA01-186D-49BC-99F6-624027EA7BC7}" destId="{67DC7D61-3B14-4C9C-BA30-A72EC529FE07}" srcOrd="0" destOrd="0" presId="urn:microsoft.com/office/officeart/2005/8/layout/cycle6"/>
    <dgm:cxn modelId="{A527637A-0F5F-4DBD-A82C-3520B0E82E48}" srcId="{FD68C329-A1AC-4A0C-BEFC-0249E3B360BE}" destId="{A7CDD651-5CB4-47DB-B277-3AC90BB3A5C5}" srcOrd="0" destOrd="0" parTransId="{1131EB2C-10D8-4CDE-BB02-E4D3D1240387}" sibTransId="{5939B6AF-DCC2-460F-9028-D3ADB8214D42}"/>
    <dgm:cxn modelId="{3D278C7D-4AC6-4FB0-8EB6-00CF91A46E1D}" srcId="{FD68C329-A1AC-4A0C-BEFC-0249E3B360BE}" destId="{559F916B-7B3E-4380-847D-190CE1405C91}" srcOrd="3" destOrd="0" parTransId="{47E8D874-ABBD-40B4-8C12-1EAED199C936}" sibTransId="{69561956-021F-42B4-AE16-10B754B427F8}"/>
    <dgm:cxn modelId="{98A8D37D-4F46-4A1C-9A20-5C8621350B9A}" type="presOf" srcId="{064B2CBD-B857-4692-9C26-C28AD4BB4B37}" destId="{C9705F83-46AF-48EE-B1DE-EB92C58E4C4F}" srcOrd="0" destOrd="0" presId="urn:microsoft.com/office/officeart/2005/8/layout/cycle6"/>
    <dgm:cxn modelId="{261BB791-4131-45B6-A01B-7347601897A1}" srcId="{FD68C329-A1AC-4A0C-BEFC-0249E3B360BE}" destId="{A623FDF7-9395-4BB5-8E0A-25284C27388E}" srcOrd="5" destOrd="0" parTransId="{06C85DFA-5F25-4B53-A608-859A6D4DABE0}" sibTransId="{064B2CBD-B857-4692-9C26-C28AD4BB4B37}"/>
    <dgm:cxn modelId="{B1AFF0C4-AF67-455B-9A2F-9ED6D7001557}" type="presOf" srcId="{5939B6AF-DCC2-460F-9028-D3ADB8214D42}" destId="{41765C28-3846-4E6C-B894-4EA455688558}" srcOrd="0" destOrd="0" presId="urn:microsoft.com/office/officeart/2005/8/layout/cycle6"/>
    <dgm:cxn modelId="{E317A6CD-ADC5-4A87-A009-09555366D46F}" type="presOf" srcId="{9F8250FF-199B-4865-AD77-667CCBB4BFE0}" destId="{BF38BAD3-AFBF-4FF1-B08A-0DD2BB75DF0F}" srcOrd="0" destOrd="0" presId="urn:microsoft.com/office/officeart/2005/8/layout/cycle6"/>
    <dgm:cxn modelId="{9111F4E9-D86C-4B3D-8CE1-E5C68356B2AA}" type="presOf" srcId="{69561956-021F-42B4-AE16-10B754B427F8}" destId="{69A76AA4-DE91-45F6-B637-7AECF0159C49}" srcOrd="0" destOrd="0" presId="urn:microsoft.com/office/officeart/2005/8/layout/cycle6"/>
    <dgm:cxn modelId="{2F768BEE-69BE-48A2-9BAE-7D0C692ACF1B}" type="presOf" srcId="{71C9D8C4-B914-43F5-AA9D-0F9D8DC48AD6}" destId="{25EA131D-3444-43D9-8402-64BE4D7C62FA}" srcOrd="0" destOrd="0" presId="urn:microsoft.com/office/officeart/2005/8/layout/cycle6"/>
    <dgm:cxn modelId="{FA4C4DF5-D70D-4405-A289-B8EE26D14ACC}" type="presOf" srcId="{A9F5BD15-EBFC-4172-AB4A-98F6BA54B3D9}" destId="{6E7E79C4-7C20-4DF7-AE55-2A37B88A428A}" srcOrd="0" destOrd="0" presId="urn:microsoft.com/office/officeart/2005/8/layout/cycle6"/>
    <dgm:cxn modelId="{2919817D-2A98-40D7-85D3-18AC634A1196}" type="presParOf" srcId="{1C19BD5C-E73C-4BF0-BC53-D45AC63DC248}" destId="{795ACDE0-A1A1-4199-8BF1-66EF33033EB9}" srcOrd="0" destOrd="0" presId="urn:microsoft.com/office/officeart/2005/8/layout/cycle6"/>
    <dgm:cxn modelId="{86638F28-4EBE-40B1-A707-6BB3BD6D5915}" type="presParOf" srcId="{1C19BD5C-E73C-4BF0-BC53-D45AC63DC248}" destId="{5002951A-1043-4725-858B-21AFF5FF78C4}" srcOrd="1" destOrd="0" presId="urn:microsoft.com/office/officeart/2005/8/layout/cycle6"/>
    <dgm:cxn modelId="{2D63787E-BEDE-42D3-96D7-3128D4FEA77C}" type="presParOf" srcId="{1C19BD5C-E73C-4BF0-BC53-D45AC63DC248}" destId="{41765C28-3846-4E6C-B894-4EA455688558}" srcOrd="2" destOrd="0" presId="urn:microsoft.com/office/officeart/2005/8/layout/cycle6"/>
    <dgm:cxn modelId="{9E817AFC-2666-43EC-9669-DE22B91BD921}" type="presParOf" srcId="{1C19BD5C-E73C-4BF0-BC53-D45AC63DC248}" destId="{67DC7D61-3B14-4C9C-BA30-A72EC529FE07}" srcOrd="3" destOrd="0" presId="urn:microsoft.com/office/officeart/2005/8/layout/cycle6"/>
    <dgm:cxn modelId="{F68226A5-AF67-4517-B94C-6140E7989323}" type="presParOf" srcId="{1C19BD5C-E73C-4BF0-BC53-D45AC63DC248}" destId="{FB3AF9F3-F302-4838-A625-386F70FD0A76}" srcOrd="4" destOrd="0" presId="urn:microsoft.com/office/officeart/2005/8/layout/cycle6"/>
    <dgm:cxn modelId="{35A04060-EEF0-4CD3-A08F-CE3F63E137B3}" type="presParOf" srcId="{1C19BD5C-E73C-4BF0-BC53-D45AC63DC248}" destId="{25EA131D-3444-43D9-8402-64BE4D7C62FA}" srcOrd="5" destOrd="0" presId="urn:microsoft.com/office/officeart/2005/8/layout/cycle6"/>
    <dgm:cxn modelId="{454391F3-04A2-42F4-A42E-20CDC03BF062}" type="presParOf" srcId="{1C19BD5C-E73C-4BF0-BC53-D45AC63DC248}" destId="{6E7E79C4-7C20-4DF7-AE55-2A37B88A428A}" srcOrd="6" destOrd="0" presId="urn:microsoft.com/office/officeart/2005/8/layout/cycle6"/>
    <dgm:cxn modelId="{5A4B0E96-DFCB-4FC4-B534-63EFC1F6574B}" type="presParOf" srcId="{1C19BD5C-E73C-4BF0-BC53-D45AC63DC248}" destId="{C45870FE-A887-43E9-93E4-83B2B672A683}" srcOrd="7" destOrd="0" presId="urn:microsoft.com/office/officeart/2005/8/layout/cycle6"/>
    <dgm:cxn modelId="{AD0C4F90-08FD-4B82-8244-79D58ACE17A8}" type="presParOf" srcId="{1C19BD5C-E73C-4BF0-BC53-D45AC63DC248}" destId="{B0D364AC-A01F-41D3-8AA4-5745CAB4A156}" srcOrd="8" destOrd="0" presId="urn:microsoft.com/office/officeart/2005/8/layout/cycle6"/>
    <dgm:cxn modelId="{20138D1C-CDE3-4981-A5FC-AC02D1647AA7}" type="presParOf" srcId="{1C19BD5C-E73C-4BF0-BC53-D45AC63DC248}" destId="{5CBE085B-6F62-4DC3-AB17-6A60B94CDA75}" srcOrd="9" destOrd="0" presId="urn:microsoft.com/office/officeart/2005/8/layout/cycle6"/>
    <dgm:cxn modelId="{B1CE5B52-C425-417A-9577-4D255DA5E9AD}" type="presParOf" srcId="{1C19BD5C-E73C-4BF0-BC53-D45AC63DC248}" destId="{25923D3C-72E3-4DEB-8F21-9FFCA2708DA1}" srcOrd="10" destOrd="0" presId="urn:microsoft.com/office/officeart/2005/8/layout/cycle6"/>
    <dgm:cxn modelId="{A62B6599-9C85-4299-B707-A6E5F56D44D6}" type="presParOf" srcId="{1C19BD5C-E73C-4BF0-BC53-D45AC63DC248}" destId="{69A76AA4-DE91-45F6-B637-7AECF0159C49}" srcOrd="11" destOrd="0" presId="urn:microsoft.com/office/officeart/2005/8/layout/cycle6"/>
    <dgm:cxn modelId="{29422D06-7E4D-4BFF-BD6B-4A3C1C96D723}" type="presParOf" srcId="{1C19BD5C-E73C-4BF0-BC53-D45AC63DC248}" destId="{BF38BAD3-AFBF-4FF1-B08A-0DD2BB75DF0F}" srcOrd="12" destOrd="0" presId="urn:microsoft.com/office/officeart/2005/8/layout/cycle6"/>
    <dgm:cxn modelId="{43CDEE72-73B4-4578-8EFF-365BF3E9B10F}" type="presParOf" srcId="{1C19BD5C-E73C-4BF0-BC53-D45AC63DC248}" destId="{94E2F338-AD4F-464C-B2A6-6DD2EE1FC6BC}" srcOrd="13" destOrd="0" presId="urn:microsoft.com/office/officeart/2005/8/layout/cycle6"/>
    <dgm:cxn modelId="{57F0589D-91CC-46A0-997B-680F673F1202}" type="presParOf" srcId="{1C19BD5C-E73C-4BF0-BC53-D45AC63DC248}" destId="{251F07C2-910D-455E-B9D7-F82A4F1513E3}" srcOrd="14" destOrd="0" presId="urn:microsoft.com/office/officeart/2005/8/layout/cycle6"/>
    <dgm:cxn modelId="{FC563A8F-4684-47A1-8C3D-42100FE0E86A}" type="presParOf" srcId="{1C19BD5C-E73C-4BF0-BC53-D45AC63DC248}" destId="{6040B1D9-F011-4512-A1A2-E15598FB3088}" srcOrd="15" destOrd="0" presId="urn:microsoft.com/office/officeart/2005/8/layout/cycle6"/>
    <dgm:cxn modelId="{D34CA0A4-D7C4-4F81-B201-72754314F404}" type="presParOf" srcId="{1C19BD5C-E73C-4BF0-BC53-D45AC63DC248}" destId="{830877FD-0013-4C05-B608-0CBB1AEFE7E0}" srcOrd="16" destOrd="0" presId="urn:microsoft.com/office/officeart/2005/8/layout/cycle6"/>
    <dgm:cxn modelId="{416E6295-BE05-4022-8130-E79B3FCCCDAE}" type="presParOf" srcId="{1C19BD5C-E73C-4BF0-BC53-D45AC63DC248}" destId="{C9705F83-46AF-48EE-B1DE-EB92C58E4C4F}"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2040414"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89145" y="62098"/>
        <a:ext cx="1438333" cy="900805"/>
      </dsp:txXfrm>
    </dsp:sp>
    <dsp:sp modelId="{41765C28-3846-4E6C-B894-4EA455688558}">
      <dsp:nvSpPr>
        <dsp:cNvPr id="0" name=""/>
        <dsp:cNvSpPr/>
      </dsp:nvSpPr>
      <dsp:spPr>
        <a:xfrm>
          <a:off x="454184"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79148"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127879" y="1239161"/>
        <a:ext cx="1438333" cy="900805"/>
      </dsp:txXfrm>
    </dsp:sp>
    <dsp:sp modelId="{25EA131D-3444-43D9-8402-64BE4D7C62FA}">
      <dsp:nvSpPr>
        <dsp:cNvPr id="0" name=""/>
        <dsp:cNvSpPr/>
      </dsp:nvSpPr>
      <dsp:spPr>
        <a:xfrm>
          <a:off x="454184"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4079148"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Сонорный</a:t>
          </a:r>
        </a:p>
      </dsp:txBody>
      <dsp:txXfrm>
        <a:off x="4127879" y="3593289"/>
        <a:ext cx="1438333" cy="900805"/>
      </dsp:txXfrm>
    </dsp:sp>
    <dsp:sp modelId="{B0D364AC-A01F-41D3-8AA4-5745CAB4A156}">
      <dsp:nvSpPr>
        <dsp:cNvPr id="0" name=""/>
        <dsp:cNvSpPr/>
      </dsp:nvSpPr>
      <dsp:spPr>
        <a:xfrm>
          <a:off x="454184"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97558"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846289" y="4770352"/>
        <a:ext cx="1924044" cy="900805"/>
      </dsp:txXfrm>
    </dsp:sp>
    <dsp:sp modelId="{69A76AA4-DE91-45F6-B637-7AECF0159C49}">
      <dsp:nvSpPr>
        <dsp:cNvPr id="0" name=""/>
        <dsp:cNvSpPr/>
      </dsp:nvSpPr>
      <dsp:spPr>
        <a:xfrm>
          <a:off x="454184"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1680"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Твердый</a:t>
          </a:r>
        </a:p>
      </dsp:txBody>
      <dsp:txXfrm>
        <a:off x="50411" y="3593289"/>
        <a:ext cx="1438333" cy="900805"/>
      </dsp:txXfrm>
    </dsp:sp>
    <dsp:sp modelId="{251F07C2-910D-455E-B9D7-F82A4F1513E3}">
      <dsp:nvSpPr>
        <dsp:cNvPr id="0" name=""/>
        <dsp:cNvSpPr/>
      </dsp:nvSpPr>
      <dsp:spPr>
        <a:xfrm>
          <a:off x="454184"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168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Дрожащий</a:t>
          </a:r>
        </a:p>
      </dsp:txBody>
      <dsp:txXfrm>
        <a:off x="50411" y="1239161"/>
        <a:ext cx="1438333" cy="900805"/>
      </dsp:txXfrm>
    </dsp:sp>
    <dsp:sp modelId="{C9705F83-46AF-48EE-B1DE-EB92C58E4C4F}">
      <dsp:nvSpPr>
        <dsp:cNvPr id="0" name=""/>
        <dsp:cNvSpPr/>
      </dsp:nvSpPr>
      <dsp:spPr>
        <a:xfrm>
          <a:off x="454184"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Твердый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Глухой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Твердый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Звонкий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Глухой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Аффриката</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Глухой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Звонкий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Смычно-взрывной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Заднеязычный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Твердый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Звонкий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Смычно-взрывной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Заднеязычный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Звонкий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Смычно-взрывной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Заднеязычный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Твердый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Глухой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Смычно-взрывной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Заднеязычный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Глухой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Заднеязычный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Твердый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Глухой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2040414"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89145" y="62098"/>
        <a:ext cx="1438333" cy="900805"/>
      </dsp:txXfrm>
    </dsp:sp>
    <dsp:sp modelId="{41765C28-3846-4E6C-B894-4EA455688558}">
      <dsp:nvSpPr>
        <dsp:cNvPr id="0" name=""/>
        <dsp:cNvSpPr/>
      </dsp:nvSpPr>
      <dsp:spPr>
        <a:xfrm>
          <a:off x="454184"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79148"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127879" y="1239161"/>
        <a:ext cx="1438333" cy="900805"/>
      </dsp:txXfrm>
    </dsp:sp>
    <dsp:sp modelId="{25EA131D-3444-43D9-8402-64BE4D7C62FA}">
      <dsp:nvSpPr>
        <dsp:cNvPr id="0" name=""/>
        <dsp:cNvSpPr/>
      </dsp:nvSpPr>
      <dsp:spPr>
        <a:xfrm>
          <a:off x="454184"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4079148"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Сонорный</a:t>
          </a:r>
        </a:p>
      </dsp:txBody>
      <dsp:txXfrm>
        <a:off x="4127879" y="3593289"/>
        <a:ext cx="1438333" cy="900805"/>
      </dsp:txXfrm>
    </dsp:sp>
    <dsp:sp modelId="{B0D364AC-A01F-41D3-8AA4-5745CAB4A156}">
      <dsp:nvSpPr>
        <dsp:cNvPr id="0" name=""/>
        <dsp:cNvSpPr/>
      </dsp:nvSpPr>
      <dsp:spPr>
        <a:xfrm>
          <a:off x="454184"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97558"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846289" y="4770352"/>
        <a:ext cx="1924044" cy="900805"/>
      </dsp:txXfrm>
    </dsp:sp>
    <dsp:sp modelId="{69A76AA4-DE91-45F6-B637-7AECF0159C49}">
      <dsp:nvSpPr>
        <dsp:cNvPr id="0" name=""/>
        <dsp:cNvSpPr/>
      </dsp:nvSpPr>
      <dsp:spPr>
        <a:xfrm>
          <a:off x="454184"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1680"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50411" y="3593289"/>
        <a:ext cx="1438333" cy="900805"/>
      </dsp:txXfrm>
    </dsp:sp>
    <dsp:sp modelId="{251F07C2-910D-455E-B9D7-F82A4F1513E3}">
      <dsp:nvSpPr>
        <dsp:cNvPr id="0" name=""/>
        <dsp:cNvSpPr/>
      </dsp:nvSpPr>
      <dsp:spPr>
        <a:xfrm>
          <a:off x="454184"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168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Дрожащий</a:t>
          </a:r>
        </a:p>
      </dsp:txBody>
      <dsp:txXfrm>
        <a:off x="50411" y="1239161"/>
        <a:ext cx="1438333" cy="900805"/>
      </dsp:txXfrm>
    </dsp:sp>
    <dsp:sp modelId="{C9705F83-46AF-48EE-B1DE-EB92C58E4C4F}">
      <dsp:nvSpPr>
        <dsp:cNvPr id="0" name=""/>
        <dsp:cNvSpPr/>
      </dsp:nvSpPr>
      <dsp:spPr>
        <a:xfrm>
          <a:off x="454184"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2040414"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89145" y="62098"/>
        <a:ext cx="1438333" cy="900805"/>
      </dsp:txXfrm>
    </dsp:sp>
    <dsp:sp modelId="{41765C28-3846-4E6C-B894-4EA455688558}">
      <dsp:nvSpPr>
        <dsp:cNvPr id="0" name=""/>
        <dsp:cNvSpPr/>
      </dsp:nvSpPr>
      <dsp:spPr>
        <a:xfrm>
          <a:off x="454184"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79148"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127879" y="1239161"/>
        <a:ext cx="1438333" cy="900805"/>
      </dsp:txXfrm>
    </dsp:sp>
    <dsp:sp modelId="{25EA131D-3444-43D9-8402-64BE4D7C62FA}">
      <dsp:nvSpPr>
        <dsp:cNvPr id="0" name=""/>
        <dsp:cNvSpPr/>
      </dsp:nvSpPr>
      <dsp:spPr>
        <a:xfrm>
          <a:off x="454184"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4079148"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Смычно-проходной</a:t>
          </a:r>
        </a:p>
      </dsp:txBody>
      <dsp:txXfrm>
        <a:off x="4127879" y="3593289"/>
        <a:ext cx="1438333" cy="900805"/>
      </dsp:txXfrm>
    </dsp:sp>
    <dsp:sp modelId="{B0D364AC-A01F-41D3-8AA4-5745CAB4A156}">
      <dsp:nvSpPr>
        <dsp:cNvPr id="0" name=""/>
        <dsp:cNvSpPr/>
      </dsp:nvSpPr>
      <dsp:spPr>
        <a:xfrm>
          <a:off x="454184"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97558"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846289" y="4770352"/>
        <a:ext cx="1924044" cy="900805"/>
      </dsp:txXfrm>
    </dsp:sp>
    <dsp:sp modelId="{69A76AA4-DE91-45F6-B637-7AECF0159C49}">
      <dsp:nvSpPr>
        <dsp:cNvPr id="0" name=""/>
        <dsp:cNvSpPr/>
      </dsp:nvSpPr>
      <dsp:spPr>
        <a:xfrm>
          <a:off x="454184"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1680"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Твердый</a:t>
          </a:r>
        </a:p>
      </dsp:txBody>
      <dsp:txXfrm>
        <a:off x="50411" y="3593289"/>
        <a:ext cx="1438333" cy="900805"/>
      </dsp:txXfrm>
    </dsp:sp>
    <dsp:sp modelId="{251F07C2-910D-455E-B9D7-F82A4F1513E3}">
      <dsp:nvSpPr>
        <dsp:cNvPr id="0" name=""/>
        <dsp:cNvSpPr/>
      </dsp:nvSpPr>
      <dsp:spPr>
        <a:xfrm>
          <a:off x="454184"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168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Сонорный</a:t>
          </a:r>
        </a:p>
      </dsp:txBody>
      <dsp:txXfrm>
        <a:off x="50411" y="1239161"/>
        <a:ext cx="1438333" cy="900805"/>
      </dsp:txXfrm>
    </dsp:sp>
    <dsp:sp modelId="{C9705F83-46AF-48EE-B1DE-EB92C58E4C4F}">
      <dsp:nvSpPr>
        <dsp:cNvPr id="0" name=""/>
        <dsp:cNvSpPr/>
      </dsp:nvSpPr>
      <dsp:spPr>
        <a:xfrm>
          <a:off x="454184"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2040414"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89145" y="62098"/>
        <a:ext cx="1438333" cy="900805"/>
      </dsp:txXfrm>
    </dsp:sp>
    <dsp:sp modelId="{41765C28-3846-4E6C-B894-4EA455688558}">
      <dsp:nvSpPr>
        <dsp:cNvPr id="0" name=""/>
        <dsp:cNvSpPr/>
      </dsp:nvSpPr>
      <dsp:spPr>
        <a:xfrm>
          <a:off x="454184"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79148"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127879" y="1239161"/>
        <a:ext cx="1438333" cy="900805"/>
      </dsp:txXfrm>
    </dsp:sp>
    <dsp:sp modelId="{25EA131D-3444-43D9-8402-64BE4D7C62FA}">
      <dsp:nvSpPr>
        <dsp:cNvPr id="0" name=""/>
        <dsp:cNvSpPr/>
      </dsp:nvSpPr>
      <dsp:spPr>
        <a:xfrm>
          <a:off x="454184"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4079148"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Смычно-проходной</a:t>
          </a:r>
        </a:p>
      </dsp:txBody>
      <dsp:txXfrm>
        <a:off x="4127879" y="3593289"/>
        <a:ext cx="1438333" cy="900805"/>
      </dsp:txXfrm>
    </dsp:sp>
    <dsp:sp modelId="{B0D364AC-A01F-41D3-8AA4-5745CAB4A156}">
      <dsp:nvSpPr>
        <dsp:cNvPr id="0" name=""/>
        <dsp:cNvSpPr/>
      </dsp:nvSpPr>
      <dsp:spPr>
        <a:xfrm>
          <a:off x="454184"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97558"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846289" y="4770352"/>
        <a:ext cx="1924044" cy="900805"/>
      </dsp:txXfrm>
    </dsp:sp>
    <dsp:sp modelId="{69A76AA4-DE91-45F6-B637-7AECF0159C49}">
      <dsp:nvSpPr>
        <dsp:cNvPr id="0" name=""/>
        <dsp:cNvSpPr/>
      </dsp:nvSpPr>
      <dsp:spPr>
        <a:xfrm>
          <a:off x="454184"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1680"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50411" y="3593289"/>
        <a:ext cx="1438333" cy="900805"/>
      </dsp:txXfrm>
    </dsp:sp>
    <dsp:sp modelId="{251F07C2-910D-455E-B9D7-F82A4F1513E3}">
      <dsp:nvSpPr>
        <dsp:cNvPr id="0" name=""/>
        <dsp:cNvSpPr/>
      </dsp:nvSpPr>
      <dsp:spPr>
        <a:xfrm>
          <a:off x="454184"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168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Сонорный</a:t>
          </a:r>
        </a:p>
      </dsp:txBody>
      <dsp:txXfrm>
        <a:off x="50411" y="1239161"/>
        <a:ext cx="1438333" cy="900805"/>
      </dsp:txXfrm>
    </dsp:sp>
    <dsp:sp modelId="{C9705F83-46AF-48EE-B1DE-EB92C58E4C4F}">
      <dsp:nvSpPr>
        <dsp:cNvPr id="0" name=""/>
        <dsp:cNvSpPr/>
      </dsp:nvSpPr>
      <dsp:spPr>
        <a:xfrm>
          <a:off x="454184"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Твердый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Глухой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Глухой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Твердый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Звонкий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Звонкий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5ACDE0-A1A1-4199-8BF1-66EF33033EB9}">
      <dsp:nvSpPr>
        <dsp:cNvPr id="0" name=""/>
        <dsp:cNvSpPr/>
      </dsp:nvSpPr>
      <dsp:spPr>
        <a:xfrm>
          <a:off x="1992716" y="13367"/>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Согласный</a:t>
          </a:r>
        </a:p>
      </dsp:txBody>
      <dsp:txXfrm>
        <a:off x="2041447" y="62098"/>
        <a:ext cx="1438333" cy="900805"/>
      </dsp:txXfrm>
    </dsp:sp>
    <dsp:sp modelId="{41765C28-3846-4E6C-B894-4EA455688558}">
      <dsp:nvSpPr>
        <dsp:cNvPr id="0" name=""/>
        <dsp:cNvSpPr/>
      </dsp:nvSpPr>
      <dsp:spPr>
        <a:xfrm>
          <a:off x="406486" y="512500"/>
          <a:ext cx="4708254" cy="4708254"/>
        </a:xfrm>
        <a:custGeom>
          <a:avLst/>
          <a:gdLst/>
          <a:ahLst/>
          <a:cxnLst/>
          <a:rect l="0" t="0" r="0" b="0"/>
          <a:pathLst>
            <a:path>
              <a:moveTo>
                <a:pt x="3131863" y="132181"/>
              </a:moveTo>
              <a:arcTo wR="2354127" hR="2354127" stAng="17357479"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7DC7D61-3B14-4C9C-BA30-A72EC529FE07}">
      <dsp:nvSpPr>
        <dsp:cNvPr id="0" name=""/>
        <dsp:cNvSpPr/>
      </dsp:nvSpPr>
      <dsp:spPr>
        <a:xfrm>
          <a:off x="4031450"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Ротовой</a:t>
          </a:r>
        </a:p>
      </dsp:txBody>
      <dsp:txXfrm>
        <a:off x="4080181" y="1239161"/>
        <a:ext cx="1438333" cy="900805"/>
      </dsp:txXfrm>
    </dsp:sp>
    <dsp:sp modelId="{25EA131D-3444-43D9-8402-64BE4D7C62FA}">
      <dsp:nvSpPr>
        <dsp:cNvPr id="0" name=""/>
        <dsp:cNvSpPr/>
      </dsp:nvSpPr>
      <dsp:spPr>
        <a:xfrm>
          <a:off x="406486" y="512500"/>
          <a:ext cx="4708254" cy="4708254"/>
        </a:xfrm>
        <a:custGeom>
          <a:avLst/>
          <a:gdLst/>
          <a:ahLst/>
          <a:cxnLst/>
          <a:rect l="0" t="0" r="0" b="0"/>
          <a:pathLst>
            <a:path>
              <a:moveTo>
                <a:pt x="4612396" y="1689192"/>
              </a:moveTo>
              <a:arcTo wR="2354127" hR="2354127" stAng="206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E7E79C4-7C20-4DF7-AE55-2A37B88A428A}">
      <dsp:nvSpPr>
        <dsp:cNvPr id="0" name=""/>
        <dsp:cNvSpPr/>
      </dsp:nvSpPr>
      <dsp:spPr>
        <a:xfrm>
          <a:off x="3936054" y="3544558"/>
          <a:ext cx="1726587"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Фрикативный</a:t>
          </a:r>
        </a:p>
      </dsp:txBody>
      <dsp:txXfrm>
        <a:off x="3984785" y="3593289"/>
        <a:ext cx="1629125" cy="900805"/>
      </dsp:txXfrm>
    </dsp:sp>
    <dsp:sp modelId="{B0D364AC-A01F-41D3-8AA4-5745CAB4A156}">
      <dsp:nvSpPr>
        <dsp:cNvPr id="0" name=""/>
        <dsp:cNvSpPr/>
      </dsp:nvSpPr>
      <dsp:spPr>
        <a:xfrm>
          <a:off x="406486" y="512500"/>
          <a:ext cx="4708254" cy="4708254"/>
        </a:xfrm>
        <a:custGeom>
          <a:avLst/>
          <a:gdLst/>
          <a:ahLst/>
          <a:cxnLst/>
          <a:rect l="0" t="0" r="0" b="0"/>
          <a:pathLst>
            <a:path>
              <a:moveTo>
                <a:pt x="4001495" y="4035821"/>
              </a:moveTo>
              <a:arcTo wR="2354127" hR="2354127" stAng="2735445"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CBE085B-6F62-4DC3-AB17-6A60B94CDA75}">
      <dsp:nvSpPr>
        <dsp:cNvPr id="0" name=""/>
        <dsp:cNvSpPr/>
      </dsp:nvSpPr>
      <dsp:spPr>
        <a:xfrm>
          <a:off x="1749860" y="4721621"/>
          <a:ext cx="2021506"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Переднеязычный</a:t>
          </a:r>
        </a:p>
      </dsp:txBody>
      <dsp:txXfrm>
        <a:off x="1798591" y="4770352"/>
        <a:ext cx="1924044" cy="900805"/>
      </dsp:txXfrm>
    </dsp:sp>
    <dsp:sp modelId="{69A76AA4-DE91-45F6-B637-7AECF0159C49}">
      <dsp:nvSpPr>
        <dsp:cNvPr id="0" name=""/>
        <dsp:cNvSpPr/>
      </dsp:nvSpPr>
      <dsp:spPr>
        <a:xfrm>
          <a:off x="406486" y="512500"/>
          <a:ext cx="4708254" cy="4708254"/>
        </a:xfrm>
        <a:custGeom>
          <a:avLst/>
          <a:gdLst/>
          <a:ahLst/>
          <a:cxnLst/>
          <a:rect l="0" t="0" r="0" b="0"/>
          <a:pathLst>
            <a:path>
              <a:moveTo>
                <a:pt x="1336298" y="4476847"/>
              </a:moveTo>
              <a:arcTo wR="2354127" hR="2354127" stAng="6937043" swAng="1127512"/>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38BAD3-AFBF-4FF1-B08A-0DD2BB75DF0F}">
      <dsp:nvSpPr>
        <dsp:cNvPr id="0" name=""/>
        <dsp:cNvSpPr/>
      </dsp:nvSpPr>
      <dsp:spPr>
        <a:xfrm>
          <a:off x="-46017" y="3544558"/>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Мягкий</a:t>
          </a:r>
        </a:p>
      </dsp:txBody>
      <dsp:txXfrm>
        <a:off x="2714" y="3593289"/>
        <a:ext cx="1438333" cy="900805"/>
      </dsp:txXfrm>
    </dsp:sp>
    <dsp:sp modelId="{251F07C2-910D-455E-B9D7-F82A4F1513E3}">
      <dsp:nvSpPr>
        <dsp:cNvPr id="0" name=""/>
        <dsp:cNvSpPr/>
      </dsp:nvSpPr>
      <dsp:spPr>
        <a:xfrm>
          <a:off x="406486" y="512500"/>
          <a:ext cx="4708254" cy="4708254"/>
        </a:xfrm>
        <a:custGeom>
          <a:avLst/>
          <a:gdLst/>
          <a:ahLst/>
          <a:cxnLst/>
          <a:rect l="0" t="0" r="0" b="0"/>
          <a:pathLst>
            <a:path>
              <a:moveTo>
                <a:pt x="95858" y="3019062"/>
              </a:moveTo>
              <a:arcTo wR="2354127" hR="2354127" stAng="9815594" swAng="1968813"/>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040B1D9-F011-4512-A1A2-E15598FB3088}">
      <dsp:nvSpPr>
        <dsp:cNvPr id="0" name=""/>
        <dsp:cNvSpPr/>
      </dsp:nvSpPr>
      <dsp:spPr>
        <a:xfrm>
          <a:off x="-46017" y="1190430"/>
          <a:ext cx="1535795" cy="998267"/>
        </a:xfrm>
        <a:prstGeom prst="roundRect">
          <a:avLst/>
        </a:prstGeom>
        <a:gradFill rotWithShape="1">
          <a:gsLst>
            <a:gs pos="28000">
              <a:schemeClr val="accent4">
                <a:tint val="18000"/>
                <a:satMod val="120000"/>
                <a:lumMod val="88000"/>
              </a:schemeClr>
            </a:gs>
            <a:gs pos="100000">
              <a:schemeClr val="accent4">
                <a:tint val="40000"/>
                <a:satMod val="100000"/>
                <a:lumMod val="78000"/>
              </a:schemeClr>
            </a:gs>
          </a:gsLst>
          <a:lin ang="5400000" scaled="0"/>
        </a:gradFill>
        <a:ln w="9525" cap="flat" cmpd="sng" algn="ctr">
          <a:solidFill>
            <a:schemeClr val="accent4"/>
          </a:solidFill>
          <a:prstDash val="solid"/>
        </a:ln>
        <a:effectLst>
          <a:outerShdw blurRad="63500" dist="50800" dir="5400000" sx="98000" sy="98000" rotWithShape="0">
            <a:srgbClr val="000000">
              <a:alpha val="20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ru-RU" sz="1600" b="1" kern="1200" dirty="0"/>
            <a:t>Глухой</a:t>
          </a:r>
        </a:p>
      </dsp:txBody>
      <dsp:txXfrm>
        <a:off x="2714" y="1239161"/>
        <a:ext cx="1438333" cy="900805"/>
      </dsp:txXfrm>
    </dsp:sp>
    <dsp:sp modelId="{C9705F83-46AF-48EE-B1DE-EB92C58E4C4F}">
      <dsp:nvSpPr>
        <dsp:cNvPr id="0" name=""/>
        <dsp:cNvSpPr/>
      </dsp:nvSpPr>
      <dsp:spPr>
        <a:xfrm>
          <a:off x="406486" y="512500"/>
          <a:ext cx="4708254" cy="4708254"/>
        </a:xfrm>
        <a:custGeom>
          <a:avLst/>
          <a:gdLst/>
          <a:ahLst/>
          <a:cxnLst/>
          <a:rect l="0" t="0" r="0" b="0"/>
          <a:pathLst>
            <a:path>
              <a:moveTo>
                <a:pt x="708599" y="670632"/>
              </a:moveTo>
              <a:arcTo wR="2354127" hR="2354127" stAng="13539205" swAng="1503316"/>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ACA38A-1183-4F7B-B165-CD01D66C80D4}" type="datetimeFigureOut">
              <a:rPr lang="ru-RU" smtClean="0"/>
              <a:pPr/>
              <a:t>08.01.2024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85AC19-2EFC-4C4D-99CA-D4C4C8770535}" type="slidenum">
              <a:rPr lang="ru-RU" smtClean="0"/>
              <a:pPr/>
              <a:t>‹#›</a:t>
            </a:fld>
            <a:endParaRPr lang="ru-RU"/>
          </a:p>
        </p:txBody>
      </p:sp>
    </p:spTree>
    <p:extLst>
      <p:ext uri="{BB962C8B-B14F-4D97-AF65-F5344CB8AC3E}">
        <p14:creationId xmlns:p14="http://schemas.microsoft.com/office/powerpoint/2010/main" val="2763853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Образ слайда 1"/>
          <p:cNvSpPr>
            <a:spLocks noGrp="1" noRot="1" noChangeAspect="1" noTextEdit="1"/>
          </p:cNvSpPr>
          <p:nvPr>
            <p:ph type="sldImg"/>
          </p:nvPr>
        </p:nvSpPr>
        <p:spPr bwMode="auto">
          <a:noFill/>
          <a:ln>
            <a:solidFill>
              <a:srgbClr val="000000"/>
            </a:solidFill>
            <a:miter lim="800000"/>
            <a:headEnd/>
            <a:tailEnd/>
          </a:ln>
        </p:spPr>
      </p:sp>
      <p:sp>
        <p:nvSpPr>
          <p:cNvPr id="7171" name="Заметки 2"/>
          <p:cNvSpPr>
            <a:spLocks noGrp="1"/>
          </p:cNvSpPr>
          <p:nvPr>
            <p:ph type="body" idx="1"/>
          </p:nvPr>
        </p:nvSpPr>
        <p:spPr bwMode="auto">
          <a:noFill/>
        </p:spPr>
        <p:txBody>
          <a:bodyPr wrap="square" numCol="1" anchor="t" anchorCtr="0" compatLnSpc="1">
            <a:prstTxWarp prst="textNoShape">
              <a:avLst/>
            </a:prstTxWarp>
          </a:bodyPr>
          <a:lstStyle/>
          <a:p>
            <a:endParaRPr lang="ru-RU" altLang="ru-RU"/>
          </a:p>
        </p:txBody>
      </p:sp>
      <p:sp>
        <p:nvSpPr>
          <p:cNvPr id="7172" name="Номер слайда 3"/>
          <p:cNvSpPr>
            <a:spLocks noGrp="1"/>
          </p:cNvSpPr>
          <p:nvPr>
            <p:ph type="sldNum" sz="quarter" idx="5"/>
          </p:nvPr>
        </p:nvSpPr>
        <p:spPr bwMode="auto">
          <a:noFill/>
          <a:ln>
            <a:miter lim="800000"/>
            <a:headEnd/>
            <a:tailEnd/>
          </a:ln>
        </p:spPr>
        <p:txBody>
          <a:bodyPr/>
          <a:lstStyle/>
          <a:p>
            <a:fld id="{CD235593-DE6B-4075-AB69-0784B920B58F}" type="slidenum">
              <a:rPr lang="ru-RU" altLang="ru-RU"/>
              <a:pPr/>
              <a:t>1</a:t>
            </a:fld>
            <a:endParaRPr lang="ru-RU" altLang="ru-RU"/>
          </a:p>
        </p:txBody>
      </p:sp>
    </p:spTree>
    <p:extLst>
      <p:ext uri="{BB962C8B-B14F-4D97-AF65-F5344CB8AC3E}">
        <p14:creationId xmlns:p14="http://schemas.microsoft.com/office/powerpoint/2010/main" val="41438183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
        <p:nvSpPr>
          <p:cNvPr id="10" name="Title 9"/>
          <p:cNvSpPr>
            <a:spLocks noGrp="1"/>
          </p:cNvSpPr>
          <p:nvPr>
            <p:ph type="title"/>
          </p:nvPr>
        </p:nvSpPr>
        <p:spPr/>
        <p:txBody>
          <a:bodyPr/>
          <a:lstStyle/>
          <a:p>
            <a:r>
              <a:rPr lang="ru-RU"/>
              <a:t>Образец заголовка</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08.01.2024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5B106E36-FD25-4E2D-B0AA-010F637433A0}" type="datetimeFigureOut">
              <a:rPr lang="ru-RU" smtClean="0"/>
              <a:pPr/>
              <a:t>08.01.2024</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4.jpe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5.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6.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7.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7.xml"/><Relationship Id="rId7" Type="http://schemas.openxmlformats.org/officeDocument/2006/relationships/image" Target="../media/image8.jpe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9.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0.jpe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11.jpe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46.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12.jpe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12.xml"/><Relationship Id="rId7" Type="http://schemas.openxmlformats.org/officeDocument/2006/relationships/image" Target="../media/image13.jpe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48.xml.rels><?xml version="1.0" encoding="UTF-8" standalone="yes"?>
<Relationships xmlns="http://schemas.openxmlformats.org/package/2006/relationships"><Relationship Id="rId3" Type="http://schemas.openxmlformats.org/officeDocument/2006/relationships/diagramLayout" Target="../diagrams/layout13.xml"/><Relationship Id="rId7" Type="http://schemas.openxmlformats.org/officeDocument/2006/relationships/image" Target="../media/image14.jpe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14.xml"/><Relationship Id="rId7" Type="http://schemas.openxmlformats.org/officeDocument/2006/relationships/image" Target="../media/image15.jpe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5.xml"/><Relationship Id="rId7" Type="http://schemas.openxmlformats.org/officeDocument/2006/relationships/image" Target="../media/image16.jpe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16.xml"/><Relationship Id="rId7" Type="http://schemas.openxmlformats.org/officeDocument/2006/relationships/image" Target="../media/image17.jpe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61.xml.rels><?xml version="1.0" encoding="UTF-8" standalone="yes"?>
<Relationships xmlns="http://schemas.openxmlformats.org/package/2006/relationships"><Relationship Id="rId3" Type="http://schemas.openxmlformats.org/officeDocument/2006/relationships/diagramLayout" Target="../diagrams/layout17.xml"/><Relationship Id="rId7" Type="http://schemas.openxmlformats.org/officeDocument/2006/relationships/image" Target="../media/image18.jpeg"/><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18.xml"/><Relationship Id="rId7" Type="http://schemas.openxmlformats.org/officeDocument/2006/relationships/image" Target="../media/image19.jpeg"/><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63.xml.rels><?xml version="1.0" encoding="UTF-8" standalone="yes"?>
<Relationships xmlns="http://schemas.openxmlformats.org/package/2006/relationships"><Relationship Id="rId3" Type="http://schemas.openxmlformats.org/officeDocument/2006/relationships/diagramLayout" Target="../diagrams/layout19.xml"/><Relationship Id="rId7" Type="http://schemas.openxmlformats.org/officeDocument/2006/relationships/image" Target="../media/image20.jpeg"/><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Прямоугольник 12"/>
          <p:cNvSpPr>
            <a:spLocks noChangeArrowheads="1"/>
          </p:cNvSpPr>
          <p:nvPr/>
        </p:nvSpPr>
        <p:spPr bwMode="auto">
          <a:xfrm>
            <a:off x="250825" y="251262"/>
            <a:ext cx="8642350" cy="2862322"/>
          </a:xfrm>
          <a:prstGeom prst="rect">
            <a:avLst/>
          </a:prstGeom>
          <a:noFill/>
          <a:ln w="9525">
            <a:noFill/>
            <a:miter lim="800000"/>
            <a:headEnd/>
            <a:tailEnd/>
          </a:ln>
        </p:spPr>
        <p:txBody>
          <a:bodyPr>
            <a:spAutoFit/>
          </a:bodyPr>
          <a:lstStyle/>
          <a:p>
            <a:pPr algn="ctr" eaLnBrk="1" hangingPunct="1"/>
            <a:endParaRPr lang="ru-RU" altLang="ru-RU" sz="3600" b="1" dirty="0">
              <a:solidFill>
                <a:srgbClr val="C00000"/>
              </a:solidFill>
            </a:endParaRPr>
          </a:p>
          <a:p>
            <a:pPr algn="ctr"/>
            <a:r>
              <a:rPr lang="ru-RU" sz="3600" b="1" dirty="0" err="1">
                <a:solidFill>
                  <a:srgbClr val="FF0000"/>
                </a:solidFill>
              </a:rPr>
              <a:t>Логопедагогика</a:t>
            </a:r>
            <a:r>
              <a:rPr lang="ru-RU" sz="3600" b="1" dirty="0">
                <a:solidFill>
                  <a:srgbClr val="FF0000"/>
                </a:solidFill>
              </a:rPr>
              <a:t>: особенности звукопроизношения у детей </a:t>
            </a:r>
          </a:p>
          <a:p>
            <a:pPr algn="ctr"/>
            <a:r>
              <a:rPr lang="ru-RU" sz="3600" b="1" dirty="0">
                <a:solidFill>
                  <a:srgbClr val="FF0000"/>
                </a:solidFill>
              </a:rPr>
              <a:t>с </a:t>
            </a:r>
            <a:r>
              <a:rPr lang="ru-RU" sz="3600" b="1" dirty="0" err="1">
                <a:solidFill>
                  <a:srgbClr val="FF0000"/>
                </a:solidFill>
              </a:rPr>
              <a:t>дислалией</a:t>
            </a:r>
            <a:endParaRPr lang="ru-RU" sz="3600" dirty="0">
              <a:solidFill>
                <a:srgbClr val="FF0000"/>
              </a:solidFill>
              <a:effectLst>
                <a:outerShdw blurRad="38100" dist="38100" dir="2700000" algn="tl">
                  <a:srgbClr val="000000">
                    <a:alpha val="43137"/>
                  </a:srgbClr>
                </a:outerShdw>
              </a:effectLst>
              <a:cs typeface="Times New Roman" pitchFamily="18" charset="0"/>
            </a:endParaRPr>
          </a:p>
          <a:p>
            <a:pPr algn="ctr" eaLnBrk="1" hangingPunct="1"/>
            <a:endParaRPr lang="ru-RU" altLang="ru-RU" sz="3600" b="1" dirty="0">
              <a:solidFill>
                <a:srgbClr val="C00000"/>
              </a:solidFill>
            </a:endParaRPr>
          </a:p>
        </p:txBody>
      </p:sp>
      <p:sp>
        <p:nvSpPr>
          <p:cNvPr id="15366" name="Прямоугольник 13"/>
          <p:cNvSpPr>
            <a:spLocks noChangeArrowheads="1"/>
          </p:cNvSpPr>
          <p:nvPr/>
        </p:nvSpPr>
        <p:spPr bwMode="auto">
          <a:xfrm>
            <a:off x="1044575" y="3627984"/>
            <a:ext cx="7848600" cy="1446550"/>
          </a:xfrm>
          <a:prstGeom prst="rect">
            <a:avLst/>
          </a:prstGeom>
          <a:noFill/>
          <a:ln w="9525">
            <a:noFill/>
            <a:miter lim="800000"/>
            <a:headEnd/>
            <a:tailEnd/>
          </a:ln>
        </p:spPr>
        <p:txBody>
          <a:bodyPr>
            <a:spAutoFit/>
          </a:bodyPr>
          <a:lstStyle/>
          <a:p>
            <a:pPr algn="r" eaLnBrk="1" hangingPunct="1">
              <a:defRPr/>
            </a:pPr>
            <a:r>
              <a:rPr lang="ru-RU" i="1" dirty="0">
                <a:solidFill>
                  <a:srgbClr val="000000"/>
                </a:solidFill>
                <a:latin typeface="Calibri" pitchFamily="34" charset="0"/>
              </a:rPr>
              <a:t>Подготовила: С.А. Коровина</a:t>
            </a:r>
          </a:p>
          <a:p>
            <a:pPr algn="r" eaLnBrk="1" hangingPunct="1">
              <a:defRPr/>
            </a:pPr>
            <a:r>
              <a:rPr lang="ru-RU" i="1" dirty="0">
                <a:solidFill>
                  <a:srgbClr val="000000"/>
                </a:solidFill>
                <a:latin typeface="Calibri" pitchFamily="34" charset="0"/>
              </a:rPr>
              <a:t>учитель-логопед</a:t>
            </a:r>
          </a:p>
          <a:p>
            <a:pPr algn="r" eaLnBrk="1" hangingPunct="1">
              <a:defRPr/>
            </a:pPr>
            <a:r>
              <a:rPr lang="ru-RU" i="1" dirty="0">
                <a:solidFill>
                  <a:srgbClr val="000000"/>
                </a:solidFill>
                <a:latin typeface="Calibri" pitchFamily="34" charset="0"/>
              </a:rPr>
              <a:t>МБОУ «Шиловская СОШ №1»</a:t>
            </a:r>
          </a:p>
          <a:p>
            <a:pPr algn="r" eaLnBrk="1" hangingPunct="1">
              <a:defRPr/>
            </a:pPr>
            <a:r>
              <a:rPr lang="ru-RU" i="1" dirty="0">
                <a:solidFill>
                  <a:srgbClr val="000000"/>
                </a:solidFill>
                <a:latin typeface="Calibri" pitchFamily="34" charset="0"/>
              </a:rPr>
              <a:t> </a:t>
            </a:r>
            <a:endParaRPr lang="en-US" i="1" dirty="0">
              <a:solidFill>
                <a:srgbClr val="000000"/>
              </a:solidFill>
              <a:latin typeface="Calibri" pitchFamily="34" charset="0"/>
            </a:endParaRPr>
          </a:p>
          <a:p>
            <a:pPr marL="285750" indent="-285750" eaLnBrk="1" hangingPunct="1">
              <a:buFont typeface="Arial" panose="020B0604020202020204" pitchFamily="34" charset="0"/>
              <a:buChar char="•"/>
              <a:defRPr/>
            </a:pPr>
            <a:endParaRPr lang="ru-RU" sz="1600" dirty="0"/>
          </a:p>
        </p:txBody>
      </p:sp>
    </p:spTree>
    <p:extLst>
      <p:ext uri="{BB962C8B-B14F-4D97-AF65-F5344CB8AC3E}">
        <p14:creationId xmlns:p14="http://schemas.microsoft.com/office/powerpoint/2010/main" val="1086639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03848" y="404664"/>
            <a:ext cx="3291094" cy="40011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r>
              <a:rPr lang="ru-RU" sz="2000" b="1" dirty="0">
                <a:solidFill>
                  <a:schemeClr val="tx1"/>
                </a:solidFill>
                <a:latin typeface="Times New Roman" pitchFamily="18" charset="0"/>
                <a:cs typeface="Times New Roman" pitchFamily="18" charset="0"/>
              </a:rPr>
              <a:t>Причины нарушения речи</a:t>
            </a:r>
          </a:p>
        </p:txBody>
      </p:sp>
      <p:sp>
        <p:nvSpPr>
          <p:cNvPr id="6" name="TextBox 5"/>
          <p:cNvSpPr txBox="1"/>
          <p:nvPr/>
        </p:nvSpPr>
        <p:spPr>
          <a:xfrm>
            <a:off x="1129016" y="1414568"/>
            <a:ext cx="3026534" cy="40011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rtlCol="0">
            <a:spAutoFit/>
          </a:bodyPr>
          <a:lstStyle/>
          <a:p>
            <a:r>
              <a:rPr lang="ru-RU" sz="2000" dirty="0">
                <a:solidFill>
                  <a:schemeClr val="tx1"/>
                </a:solidFill>
                <a:latin typeface="Times New Roman" pitchFamily="18" charset="0"/>
                <a:cs typeface="Times New Roman" pitchFamily="18" charset="0"/>
              </a:rPr>
              <a:t>Внутренние (эндогенные)</a:t>
            </a:r>
          </a:p>
        </p:txBody>
      </p:sp>
      <p:sp>
        <p:nvSpPr>
          <p:cNvPr id="7" name="Прямоугольник 6"/>
          <p:cNvSpPr/>
          <p:nvPr/>
        </p:nvSpPr>
        <p:spPr>
          <a:xfrm>
            <a:off x="5456584" y="1414568"/>
            <a:ext cx="2805320" cy="40011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a:spAutoFit/>
          </a:bodyPr>
          <a:lstStyle/>
          <a:p>
            <a:r>
              <a:rPr lang="ru-RU" sz="2000" dirty="0">
                <a:solidFill>
                  <a:schemeClr val="tx1"/>
                </a:solidFill>
                <a:latin typeface="Times New Roman" pitchFamily="18" charset="0"/>
                <a:cs typeface="Times New Roman" pitchFamily="18" charset="0"/>
              </a:rPr>
              <a:t>Внешние (</a:t>
            </a:r>
            <a:r>
              <a:rPr lang="ru-RU" sz="2000" dirty="0" err="1">
                <a:solidFill>
                  <a:schemeClr val="tx1"/>
                </a:solidFill>
                <a:latin typeface="Times New Roman" pitchFamily="18" charset="0"/>
                <a:cs typeface="Times New Roman" pitchFamily="18" charset="0"/>
              </a:rPr>
              <a:t>экзогенныце</a:t>
            </a:r>
            <a:r>
              <a:rPr lang="ru-RU" sz="2000" dirty="0">
                <a:solidFill>
                  <a:schemeClr val="tx1"/>
                </a:solidFill>
                <a:latin typeface="Times New Roman" pitchFamily="18" charset="0"/>
                <a:cs typeface="Times New Roman" pitchFamily="18" charset="0"/>
              </a:rPr>
              <a:t>)</a:t>
            </a:r>
          </a:p>
        </p:txBody>
      </p:sp>
      <p:sp>
        <p:nvSpPr>
          <p:cNvPr id="8" name="TextBox 7"/>
          <p:cNvSpPr txBox="1"/>
          <p:nvPr/>
        </p:nvSpPr>
        <p:spPr>
          <a:xfrm>
            <a:off x="1522946" y="2415356"/>
            <a:ext cx="1811265" cy="400110"/>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ru-RU" sz="2000" dirty="0">
                <a:solidFill>
                  <a:schemeClr val="tx1"/>
                </a:solidFill>
                <a:latin typeface="Times New Roman" pitchFamily="18" charset="0"/>
                <a:cs typeface="Times New Roman" pitchFamily="18" charset="0"/>
              </a:rPr>
              <a:t>Биологоческие</a:t>
            </a:r>
          </a:p>
        </p:txBody>
      </p:sp>
      <p:sp>
        <p:nvSpPr>
          <p:cNvPr id="9" name="Прямоугольник 8"/>
          <p:cNvSpPr/>
          <p:nvPr/>
        </p:nvSpPr>
        <p:spPr>
          <a:xfrm>
            <a:off x="5180147" y="2449322"/>
            <a:ext cx="3344505" cy="400110"/>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r>
              <a:rPr lang="ru-RU" sz="2000" dirty="0">
                <a:solidFill>
                  <a:schemeClr val="tx1"/>
                </a:solidFill>
                <a:latin typeface="Times New Roman" pitchFamily="18" charset="0"/>
                <a:cs typeface="Times New Roman" pitchFamily="18" charset="0"/>
              </a:rPr>
              <a:t>Социально-психологические</a:t>
            </a:r>
          </a:p>
        </p:txBody>
      </p:sp>
      <p:sp>
        <p:nvSpPr>
          <p:cNvPr id="10" name="TextBox 9"/>
          <p:cNvSpPr txBox="1"/>
          <p:nvPr/>
        </p:nvSpPr>
        <p:spPr>
          <a:xfrm>
            <a:off x="1547410" y="3347700"/>
            <a:ext cx="2105705" cy="400110"/>
          </a:xfrm>
          <a:prstGeom prst="rect">
            <a:avLst/>
          </a:prstGeom>
        </p:spPr>
        <p:style>
          <a:lnRef idx="1">
            <a:schemeClr val="accent4"/>
          </a:lnRef>
          <a:fillRef idx="3">
            <a:schemeClr val="accent4"/>
          </a:fillRef>
          <a:effectRef idx="2">
            <a:schemeClr val="accent4"/>
          </a:effectRef>
          <a:fontRef idx="minor">
            <a:schemeClr val="lt1"/>
          </a:fontRef>
        </p:style>
        <p:txBody>
          <a:bodyPr wrap="none" rtlCol="0">
            <a:spAutoFit/>
          </a:bodyPr>
          <a:lstStyle/>
          <a:p>
            <a:r>
              <a:rPr lang="ru-RU" sz="2000" dirty="0">
                <a:solidFill>
                  <a:schemeClr val="tx1"/>
                </a:solidFill>
                <a:latin typeface="Times New Roman" pitchFamily="18" charset="0"/>
                <a:cs typeface="Times New Roman" pitchFamily="18" charset="0"/>
              </a:rPr>
              <a:t>Функциональные</a:t>
            </a:r>
          </a:p>
        </p:txBody>
      </p:sp>
      <p:sp>
        <p:nvSpPr>
          <p:cNvPr id="11" name="Прямоугольник 10"/>
          <p:cNvSpPr/>
          <p:nvPr/>
        </p:nvSpPr>
        <p:spPr>
          <a:xfrm>
            <a:off x="1561996" y="5222230"/>
            <a:ext cx="2734723" cy="400110"/>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r>
              <a:rPr lang="ru-RU" sz="2000" dirty="0">
                <a:solidFill>
                  <a:schemeClr val="tx1"/>
                </a:solidFill>
                <a:latin typeface="Times New Roman" pitchFamily="18" charset="0"/>
                <a:cs typeface="Times New Roman" pitchFamily="18" charset="0"/>
              </a:rPr>
              <a:t>Психоневрологические</a:t>
            </a:r>
          </a:p>
        </p:txBody>
      </p:sp>
      <p:sp>
        <p:nvSpPr>
          <p:cNvPr id="12" name="Прямоугольник 11"/>
          <p:cNvSpPr/>
          <p:nvPr/>
        </p:nvSpPr>
        <p:spPr>
          <a:xfrm>
            <a:off x="1561996" y="4360422"/>
            <a:ext cx="1733167" cy="400110"/>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r>
              <a:rPr lang="ru-RU" sz="2000" dirty="0">
                <a:solidFill>
                  <a:schemeClr val="tx1"/>
                </a:solidFill>
                <a:latin typeface="Times New Roman" pitchFamily="18" charset="0"/>
                <a:cs typeface="Times New Roman" pitchFamily="18" charset="0"/>
              </a:rPr>
              <a:t>Органические</a:t>
            </a:r>
          </a:p>
        </p:txBody>
      </p:sp>
      <p:sp>
        <p:nvSpPr>
          <p:cNvPr id="13" name="TextBox 12"/>
          <p:cNvSpPr txBox="1"/>
          <p:nvPr/>
        </p:nvSpPr>
        <p:spPr>
          <a:xfrm>
            <a:off x="4849617" y="3826990"/>
            <a:ext cx="1716111" cy="400110"/>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ru-RU" sz="2000" dirty="0">
                <a:solidFill>
                  <a:schemeClr val="tx1"/>
                </a:solidFill>
                <a:latin typeface="Times New Roman" pitchFamily="18" charset="0"/>
                <a:cs typeface="Times New Roman" pitchFamily="18" charset="0"/>
              </a:rPr>
              <a:t>Центральные</a:t>
            </a:r>
            <a:r>
              <a:rPr lang="ru-RU" sz="2000" dirty="0">
                <a:latin typeface="Times New Roman" pitchFamily="18" charset="0"/>
                <a:cs typeface="Times New Roman" pitchFamily="18" charset="0"/>
              </a:rPr>
              <a:t> </a:t>
            </a:r>
          </a:p>
        </p:txBody>
      </p:sp>
      <p:sp>
        <p:nvSpPr>
          <p:cNvPr id="14" name="Прямоугольник 13"/>
          <p:cNvSpPr/>
          <p:nvPr/>
        </p:nvSpPr>
        <p:spPr>
          <a:xfrm>
            <a:off x="4873099" y="4760532"/>
            <a:ext cx="2036135" cy="400110"/>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r>
              <a:rPr lang="ru-RU" sz="2000" dirty="0">
                <a:solidFill>
                  <a:schemeClr val="tx1"/>
                </a:solidFill>
                <a:latin typeface="Times New Roman" pitchFamily="18" charset="0"/>
                <a:cs typeface="Times New Roman" pitchFamily="18" charset="0"/>
              </a:rPr>
              <a:t>Периферические</a:t>
            </a:r>
          </a:p>
        </p:txBody>
      </p:sp>
      <p:sp>
        <p:nvSpPr>
          <p:cNvPr id="15" name="Выгнутая влево стрелка 14"/>
          <p:cNvSpPr/>
          <p:nvPr/>
        </p:nvSpPr>
        <p:spPr>
          <a:xfrm>
            <a:off x="899592" y="2649377"/>
            <a:ext cx="432048" cy="1098433"/>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7" name="Выгнутая влево стрелка 16"/>
          <p:cNvSpPr/>
          <p:nvPr/>
        </p:nvSpPr>
        <p:spPr>
          <a:xfrm>
            <a:off x="763960" y="2564905"/>
            <a:ext cx="720080" cy="2952327"/>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8" name="Выгнутая влево стрелка 17"/>
          <p:cNvSpPr/>
          <p:nvPr/>
        </p:nvSpPr>
        <p:spPr>
          <a:xfrm>
            <a:off x="763960" y="2564905"/>
            <a:ext cx="720080" cy="221989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6" name="Стрелка вправо 15"/>
          <p:cNvSpPr/>
          <p:nvPr/>
        </p:nvSpPr>
        <p:spPr>
          <a:xfrm rot="774088">
            <a:off x="3308528" y="4764570"/>
            <a:ext cx="1530995" cy="185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право 19"/>
          <p:cNvSpPr/>
          <p:nvPr/>
        </p:nvSpPr>
        <p:spPr>
          <a:xfrm rot="20677335">
            <a:off x="3331353" y="4134529"/>
            <a:ext cx="1530995" cy="185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низ 18"/>
          <p:cNvSpPr/>
          <p:nvPr/>
        </p:nvSpPr>
        <p:spPr>
          <a:xfrm>
            <a:off x="2428579" y="1814678"/>
            <a:ext cx="171683" cy="4621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низ 21"/>
          <p:cNvSpPr/>
          <p:nvPr/>
        </p:nvSpPr>
        <p:spPr>
          <a:xfrm>
            <a:off x="7020272" y="1827793"/>
            <a:ext cx="171683" cy="4621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углом вверх 20"/>
          <p:cNvSpPr/>
          <p:nvPr/>
        </p:nvSpPr>
        <p:spPr>
          <a:xfrm rot="10800000">
            <a:off x="2813156" y="550472"/>
            <a:ext cx="390692" cy="86409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углом вверх 23"/>
          <p:cNvSpPr/>
          <p:nvPr/>
        </p:nvSpPr>
        <p:spPr>
          <a:xfrm rot="10800000" flipH="1">
            <a:off x="6494942" y="550471"/>
            <a:ext cx="390692" cy="86409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59172" y="980728"/>
            <a:ext cx="8424936" cy="255454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fontAlgn="base"/>
            <a:r>
              <a:rPr lang="ru-RU" sz="2000" dirty="0">
                <a:latin typeface="Times New Roman" pitchFamily="18" charset="0"/>
                <a:cs typeface="Times New Roman" pitchFamily="18" charset="0"/>
              </a:rPr>
              <a:t>При функциональной </a:t>
            </a:r>
            <a:r>
              <a:rPr lang="ru-RU" sz="2000" dirty="0" err="1">
                <a:latin typeface="Times New Roman" pitchFamily="18" charset="0"/>
                <a:cs typeface="Times New Roman" pitchFamily="18" charset="0"/>
              </a:rPr>
              <a:t>дислалии</a:t>
            </a:r>
            <a:r>
              <a:rPr lang="ru-RU" sz="2000" dirty="0">
                <a:latin typeface="Times New Roman" pitchFamily="18" charset="0"/>
                <a:cs typeface="Times New Roman" pitchFamily="18" charset="0"/>
              </a:rPr>
              <a:t> строение артикуляционного аппарата не изменено, т. е. отсутствует органическая основа для нарушения звукопроизношения. В этом случае причинами </a:t>
            </a:r>
            <a:r>
              <a:rPr lang="ru-RU" sz="2000" dirty="0" err="1">
                <a:latin typeface="Times New Roman" pitchFamily="18" charset="0"/>
                <a:cs typeface="Times New Roman" pitchFamily="18" charset="0"/>
              </a:rPr>
              <a:t>дислалии</a:t>
            </a:r>
            <a:r>
              <a:rPr lang="ru-RU" sz="2000" dirty="0">
                <a:latin typeface="Times New Roman" pitchFamily="18" charset="0"/>
                <a:cs typeface="Times New Roman" pitchFamily="18" charset="0"/>
              </a:rPr>
              <a:t> выступают социальные или биологические факторы. К числу неблагоприятных социальных факторов относят подражание детей неправильной речи взрослых (торопливой, косноязычной, диалектной), подражание взрослых детскому лепету («сюсюканье»), случаи билингвизма в семье, педагогическая </a:t>
            </a:r>
            <a:r>
              <a:rPr lang="ru-RU" sz="2000" dirty="0" err="1">
                <a:latin typeface="Times New Roman" pitchFamily="18" charset="0"/>
                <a:cs typeface="Times New Roman" pitchFamily="18" charset="0"/>
              </a:rPr>
              <a:t>запушенность</a:t>
            </a:r>
            <a:r>
              <a:rPr lang="ru-RU" sz="2000" dirty="0">
                <a:latin typeface="Times New Roman" pitchFamily="18" charset="0"/>
                <a:cs typeface="Times New Roman" pitchFamily="18" charset="0"/>
              </a:rPr>
              <a:t>.</a:t>
            </a:r>
          </a:p>
        </p:txBody>
      </p:sp>
      <p:sp>
        <p:nvSpPr>
          <p:cNvPr id="7" name="Прямоугольник 6"/>
          <p:cNvSpPr/>
          <p:nvPr/>
        </p:nvSpPr>
        <p:spPr>
          <a:xfrm>
            <a:off x="259172" y="3717032"/>
            <a:ext cx="8424936" cy="163121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sz="2000" dirty="0">
                <a:latin typeface="Times New Roman" pitchFamily="18" charset="0"/>
                <a:cs typeface="Times New Roman" pitchFamily="18" charset="0"/>
              </a:rPr>
              <a:t>К факторам биологической природы, вызывающим функциональную </a:t>
            </a:r>
            <a:r>
              <a:rPr lang="ru-RU" sz="2000" dirty="0" err="1">
                <a:latin typeface="Times New Roman" pitchFamily="18" charset="0"/>
                <a:cs typeface="Times New Roman" pitchFamily="18" charset="0"/>
              </a:rPr>
              <a:t>дислалию</a:t>
            </a:r>
            <a:r>
              <a:rPr lang="ru-RU" sz="2000" dirty="0">
                <a:latin typeface="Times New Roman" pitchFamily="18" charset="0"/>
                <a:cs typeface="Times New Roman" pitchFamily="18" charset="0"/>
              </a:rPr>
              <a:t>, причисляют общую физическую </a:t>
            </a:r>
            <a:r>
              <a:rPr lang="ru-RU" sz="2000" dirty="0" err="1">
                <a:latin typeface="Times New Roman" pitchFamily="18" charset="0"/>
                <a:cs typeface="Times New Roman" pitchFamily="18" charset="0"/>
              </a:rPr>
              <a:t>ослабленность</a:t>
            </a:r>
            <a:r>
              <a:rPr lang="ru-RU" sz="2000" dirty="0">
                <a:latin typeface="Times New Roman" pitchFamily="18" charset="0"/>
                <a:cs typeface="Times New Roman" pitchFamily="18" charset="0"/>
              </a:rPr>
              <a:t> у часто болеющих детей, минимальную мозговую дисфункцию, способствующую запаздыванию речевого развития, </a:t>
            </a:r>
            <a:r>
              <a:rPr lang="ru-RU" sz="2000" dirty="0" err="1">
                <a:latin typeface="Times New Roman" pitchFamily="18" charset="0"/>
                <a:cs typeface="Times New Roman" pitchFamily="18" charset="0"/>
              </a:rPr>
              <a:t>несформированности</a:t>
            </a:r>
            <a:r>
              <a:rPr lang="ru-RU" sz="2000" dirty="0">
                <a:latin typeface="Times New Roman" pitchFamily="18" charset="0"/>
                <a:cs typeface="Times New Roman" pitchFamily="18" charset="0"/>
              </a:rPr>
              <a:t> фонематического слуха, речевых укладов и их переключений.</a:t>
            </a:r>
            <a:endParaRPr lang="ru-RU"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88640"/>
            <a:ext cx="7920880" cy="646331"/>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ru-RU" b="1" dirty="0" err="1">
                <a:solidFill>
                  <a:schemeClr val="tx1"/>
                </a:solidFill>
                <a:latin typeface="Times New Roman" pitchFamily="18" charset="0"/>
                <a:cs typeface="Times New Roman" pitchFamily="18" charset="0"/>
              </a:rPr>
              <a:t>Пренатальные</a:t>
            </a:r>
            <a:r>
              <a:rPr lang="ru-RU" b="1" dirty="0">
                <a:solidFill>
                  <a:schemeClr val="tx1"/>
                </a:solidFill>
                <a:latin typeface="Times New Roman" pitchFamily="18" charset="0"/>
                <a:cs typeface="Times New Roman" pitchFamily="18" charset="0"/>
              </a:rPr>
              <a:t>, натальные и постнатальные причины</a:t>
            </a:r>
            <a:r>
              <a:rPr lang="ru-RU" dirty="0">
                <a:solidFill>
                  <a:schemeClr val="tx1"/>
                </a:solidFill>
                <a:latin typeface="Times New Roman" pitchFamily="18" charset="0"/>
                <a:cs typeface="Times New Roman" pitchFamily="18" charset="0"/>
              </a:rPr>
              <a:t>, </a:t>
            </a:r>
          </a:p>
          <a:p>
            <a:pPr algn="ctr"/>
            <a:r>
              <a:rPr lang="ru-RU" dirty="0">
                <a:solidFill>
                  <a:schemeClr val="tx1"/>
                </a:solidFill>
                <a:latin typeface="Times New Roman" pitchFamily="18" charset="0"/>
                <a:cs typeface="Times New Roman" pitchFamily="18" charset="0"/>
              </a:rPr>
              <a:t>влияющие на формирование речи.</a:t>
            </a:r>
          </a:p>
        </p:txBody>
      </p:sp>
      <p:sp>
        <p:nvSpPr>
          <p:cNvPr id="4" name="Прямоугольник 3"/>
          <p:cNvSpPr/>
          <p:nvPr/>
        </p:nvSpPr>
        <p:spPr>
          <a:xfrm>
            <a:off x="179512" y="1340768"/>
            <a:ext cx="22860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b="1" dirty="0" err="1"/>
              <a:t>Пренатальная</a:t>
            </a:r>
            <a:endParaRPr lang="ru-RU" dirty="0"/>
          </a:p>
          <a:p>
            <a:pPr algn="ctr"/>
            <a:r>
              <a:rPr lang="ru-RU" i="1" dirty="0"/>
              <a:t>(внутриутробная)</a:t>
            </a:r>
            <a:r>
              <a:rPr lang="ru-RU" b="1" dirty="0"/>
              <a:t> патология</a:t>
            </a:r>
            <a:endParaRPr lang="ru-RU" dirty="0"/>
          </a:p>
        </p:txBody>
      </p:sp>
      <p:sp>
        <p:nvSpPr>
          <p:cNvPr id="5" name="Прямоугольник 4"/>
          <p:cNvSpPr/>
          <p:nvPr/>
        </p:nvSpPr>
        <p:spPr>
          <a:xfrm>
            <a:off x="3356992" y="1327749"/>
            <a:ext cx="22860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b="1" dirty="0"/>
              <a:t>Натальная</a:t>
            </a:r>
            <a:endParaRPr lang="ru-RU" dirty="0"/>
          </a:p>
          <a:p>
            <a:pPr algn="ctr"/>
            <a:r>
              <a:rPr lang="ru-RU" i="1" dirty="0"/>
              <a:t>(во время родов)</a:t>
            </a:r>
            <a:r>
              <a:rPr lang="ru-RU" b="1" dirty="0"/>
              <a:t> патология</a:t>
            </a:r>
            <a:endParaRPr lang="ru-RU" dirty="0"/>
          </a:p>
        </p:txBody>
      </p:sp>
      <p:sp>
        <p:nvSpPr>
          <p:cNvPr id="6" name="Прямоугольник 5"/>
          <p:cNvSpPr/>
          <p:nvPr/>
        </p:nvSpPr>
        <p:spPr>
          <a:xfrm>
            <a:off x="6454535" y="1327749"/>
            <a:ext cx="2286000" cy="92333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b="1" dirty="0"/>
              <a:t>Постнатальная</a:t>
            </a:r>
            <a:endParaRPr lang="ru-RU" dirty="0"/>
          </a:p>
          <a:p>
            <a:pPr algn="ctr"/>
            <a:r>
              <a:rPr lang="ru-RU" i="1" dirty="0"/>
              <a:t>(после рождения)</a:t>
            </a:r>
            <a:r>
              <a:rPr lang="ru-RU" b="1" dirty="0"/>
              <a:t> патология</a:t>
            </a:r>
            <a:endParaRPr lang="ru-RU" dirty="0"/>
          </a:p>
        </p:txBody>
      </p:sp>
      <p:sp>
        <p:nvSpPr>
          <p:cNvPr id="7" name="Прямоугольник 6"/>
          <p:cNvSpPr/>
          <p:nvPr/>
        </p:nvSpPr>
        <p:spPr>
          <a:xfrm>
            <a:off x="73022" y="2694344"/>
            <a:ext cx="2752530" cy="397031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1200" dirty="0">
                <a:latin typeface="Times New Roman" pitchFamily="18" charset="0"/>
                <a:cs typeface="Times New Roman" pitchFamily="18" charset="0"/>
              </a:rPr>
              <a:t>Факторы: </a:t>
            </a:r>
          </a:p>
          <a:p>
            <a:pPr marL="171450" lvl="0" indent="-171450" algn="just">
              <a:buFont typeface="Arial" pitchFamily="34" charset="0"/>
              <a:buChar char="•"/>
            </a:pPr>
            <a:r>
              <a:rPr lang="ru-RU" sz="1200" dirty="0">
                <a:latin typeface="Times New Roman" pitchFamily="18" charset="0"/>
                <a:cs typeface="Times New Roman" pitchFamily="18" charset="0"/>
              </a:rPr>
              <a:t>Наследственные (генные и</a:t>
            </a:r>
          </a:p>
          <a:p>
            <a:pPr lvl="0" algn="just"/>
            <a:r>
              <a:rPr lang="ru-RU" sz="1200" dirty="0">
                <a:latin typeface="Times New Roman" pitchFamily="18" charset="0"/>
                <a:cs typeface="Times New Roman" pitchFamily="18" charset="0"/>
              </a:rPr>
              <a:t>хромосомные заболевания)</a:t>
            </a:r>
          </a:p>
          <a:p>
            <a:pPr marL="171450" lvl="0" indent="-171450" algn="just">
              <a:buFont typeface="Arial" pitchFamily="34" charset="0"/>
              <a:buChar char="•"/>
            </a:pPr>
            <a:r>
              <a:rPr lang="ru-RU" sz="1200" dirty="0">
                <a:latin typeface="Times New Roman" pitchFamily="18" charset="0"/>
                <a:cs typeface="Times New Roman" pitchFamily="18" charset="0"/>
              </a:rPr>
              <a:t>Гипоксические (внутриутробное</a:t>
            </a:r>
          </a:p>
          <a:p>
            <a:pPr lvl="0" algn="just"/>
            <a:r>
              <a:rPr lang="ru-RU" sz="1200" dirty="0">
                <a:latin typeface="Times New Roman" pitchFamily="18" charset="0"/>
                <a:cs typeface="Times New Roman" pitchFamily="18" charset="0"/>
              </a:rPr>
              <a:t>кислородное голодание)</a:t>
            </a:r>
          </a:p>
          <a:p>
            <a:pPr marL="171450" lvl="0" indent="-171450" algn="just">
              <a:buFont typeface="Arial" pitchFamily="34" charset="0"/>
              <a:buChar char="•"/>
            </a:pPr>
            <a:r>
              <a:rPr lang="ru-RU" sz="1200" dirty="0">
                <a:latin typeface="Times New Roman" pitchFamily="18" charset="0"/>
                <a:cs typeface="Times New Roman" pitchFamily="18" charset="0"/>
              </a:rPr>
              <a:t>Травматические</a:t>
            </a:r>
          </a:p>
          <a:p>
            <a:pPr lvl="0" algn="just"/>
            <a:r>
              <a:rPr lang="ru-RU" sz="1200" dirty="0">
                <a:latin typeface="Times New Roman" pitchFamily="18" charset="0"/>
                <a:cs typeface="Times New Roman" pitchFamily="18" charset="0"/>
              </a:rPr>
              <a:t>(внутричерепные кровоизлияния)</a:t>
            </a:r>
          </a:p>
          <a:p>
            <a:pPr marL="171450" lvl="0" indent="-171450" algn="just">
              <a:buFont typeface="Arial" pitchFamily="34" charset="0"/>
              <a:buChar char="•"/>
            </a:pPr>
            <a:r>
              <a:rPr lang="ru-RU" sz="1200" dirty="0">
                <a:latin typeface="Times New Roman" pitchFamily="18" charset="0"/>
                <a:cs typeface="Times New Roman" pitchFamily="18" charset="0"/>
              </a:rPr>
              <a:t>Биологические </a:t>
            </a:r>
          </a:p>
          <a:p>
            <a:pPr lvl="0" algn="just"/>
            <a:r>
              <a:rPr lang="ru-RU" sz="1200" dirty="0">
                <a:latin typeface="Times New Roman" pitchFamily="18" charset="0"/>
                <a:cs typeface="Times New Roman" pitchFamily="18" charset="0"/>
              </a:rPr>
              <a:t>(воздействия вирусов,)</a:t>
            </a:r>
          </a:p>
          <a:p>
            <a:pPr marL="171450" lvl="0" indent="-171450" algn="just">
              <a:buFont typeface="Arial" pitchFamily="34" charset="0"/>
              <a:buChar char="•"/>
            </a:pPr>
            <a:r>
              <a:rPr lang="ru-RU" sz="1200" dirty="0">
                <a:latin typeface="Times New Roman" pitchFamily="18" charset="0"/>
                <a:cs typeface="Times New Roman" pitchFamily="18" charset="0"/>
              </a:rPr>
              <a:t>Химические (лекарства,</a:t>
            </a:r>
          </a:p>
          <a:p>
            <a:pPr lvl="0" algn="just"/>
            <a:r>
              <a:rPr lang="ru-RU" sz="1200" dirty="0">
                <a:latin typeface="Times New Roman" pitchFamily="18" charset="0"/>
                <a:cs typeface="Times New Roman" pitchFamily="18" charset="0"/>
              </a:rPr>
              <a:t>никотин, алкоголь, наркотики, экология, авитаминозы)</a:t>
            </a:r>
          </a:p>
          <a:p>
            <a:pPr marL="171450" lvl="0" indent="-171450" algn="just">
              <a:buFont typeface="Arial" pitchFamily="34" charset="0"/>
              <a:buChar char="•"/>
            </a:pPr>
            <a:r>
              <a:rPr lang="ru-RU" sz="1200" dirty="0">
                <a:latin typeface="Times New Roman" pitchFamily="18" charset="0"/>
                <a:cs typeface="Times New Roman" pitchFamily="18" charset="0"/>
              </a:rPr>
              <a:t>Радиоактивные излучения</a:t>
            </a:r>
          </a:p>
          <a:p>
            <a:pPr lvl="0" algn="just"/>
            <a:r>
              <a:rPr lang="ru-RU" sz="1200" dirty="0">
                <a:latin typeface="Times New Roman" pitchFamily="18" charset="0"/>
                <a:cs typeface="Times New Roman" pitchFamily="18" charset="0"/>
              </a:rPr>
              <a:t>(облучения)</a:t>
            </a:r>
          </a:p>
          <a:p>
            <a:pPr marL="171450" lvl="0" indent="-171450" algn="just">
              <a:buFont typeface="Arial" pitchFamily="34" charset="0"/>
              <a:buChar char="•"/>
            </a:pPr>
            <a:r>
              <a:rPr lang="ru-RU" sz="1200" dirty="0">
                <a:latin typeface="Times New Roman" pitchFamily="18" charset="0"/>
                <a:cs typeface="Times New Roman" pitchFamily="18" charset="0"/>
              </a:rPr>
              <a:t>Иммунологические     </a:t>
            </a:r>
          </a:p>
          <a:p>
            <a:pPr lvl="0" algn="just"/>
            <a:r>
              <a:rPr lang="ru-RU" sz="1200" dirty="0">
                <a:latin typeface="Times New Roman" pitchFamily="18" charset="0"/>
                <a:cs typeface="Times New Roman" pitchFamily="18" charset="0"/>
              </a:rPr>
              <a:t>(</a:t>
            </a:r>
            <a:r>
              <a:rPr lang="en-US" sz="1200" dirty="0" err="1">
                <a:latin typeface="Times New Roman" pitchFamily="18" charset="0"/>
                <a:cs typeface="Times New Roman" pitchFamily="18" charset="0"/>
              </a:rPr>
              <a:t>Ph</a:t>
            </a:r>
            <a:r>
              <a:rPr lang="ru-RU" sz="1200" dirty="0">
                <a:latin typeface="Times New Roman" pitchFamily="18" charset="0"/>
                <a:cs typeface="Times New Roman" pitchFamily="18" charset="0"/>
              </a:rPr>
              <a:t> – несовместимость)</a:t>
            </a:r>
          </a:p>
          <a:p>
            <a:pPr marL="171450" lvl="0" indent="-171450" algn="just">
              <a:buFont typeface="Arial" pitchFamily="34" charset="0"/>
              <a:buChar char="•"/>
            </a:pPr>
            <a:r>
              <a:rPr lang="ru-RU" sz="1200" dirty="0">
                <a:latin typeface="Times New Roman" pitchFamily="18" charset="0"/>
                <a:cs typeface="Times New Roman" pitchFamily="18" charset="0"/>
              </a:rPr>
              <a:t>Социально-психологические</a:t>
            </a:r>
          </a:p>
          <a:p>
            <a:pPr lvl="0" algn="just"/>
            <a:r>
              <a:rPr lang="ru-RU" sz="1200" dirty="0">
                <a:latin typeface="Times New Roman" pitchFamily="18" charset="0"/>
                <a:cs typeface="Times New Roman" pitchFamily="18" charset="0"/>
              </a:rPr>
              <a:t>(стрессы, депрессии, страхи)</a:t>
            </a:r>
          </a:p>
          <a:p>
            <a:pPr marL="171450" lvl="0" indent="-171450" algn="just">
              <a:buFont typeface="Arial" pitchFamily="34" charset="0"/>
              <a:buChar char="•"/>
            </a:pPr>
            <a:r>
              <a:rPr lang="ru-RU" sz="1200" dirty="0">
                <a:latin typeface="Times New Roman" pitchFamily="18" charset="0"/>
                <a:cs typeface="Times New Roman" pitchFamily="18" charset="0"/>
              </a:rPr>
              <a:t>Заболевания матери во время</a:t>
            </a:r>
          </a:p>
          <a:p>
            <a:pPr lvl="0" algn="just"/>
            <a:r>
              <a:rPr lang="ru-RU" sz="1200" dirty="0">
                <a:latin typeface="Times New Roman" pitchFamily="18" charset="0"/>
                <a:cs typeface="Times New Roman" pitchFamily="18" charset="0"/>
              </a:rPr>
              <a:t>беременности (острые или хронические)</a:t>
            </a:r>
          </a:p>
        </p:txBody>
      </p:sp>
      <p:sp>
        <p:nvSpPr>
          <p:cNvPr id="8" name="Прямоугольник 7"/>
          <p:cNvSpPr/>
          <p:nvPr/>
        </p:nvSpPr>
        <p:spPr>
          <a:xfrm>
            <a:off x="3102373" y="2694344"/>
            <a:ext cx="2843808" cy="249299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1200" dirty="0">
                <a:latin typeface="Times New Roman" pitchFamily="18" charset="0"/>
                <a:cs typeface="Times New Roman" pitchFamily="18" charset="0"/>
              </a:rPr>
              <a:t>Факторы: </a:t>
            </a:r>
          </a:p>
          <a:p>
            <a:pPr marL="171450" lvl="0" indent="-171450">
              <a:buFont typeface="Arial" pitchFamily="34" charset="0"/>
              <a:buChar char="•"/>
            </a:pPr>
            <a:r>
              <a:rPr lang="ru-RU" sz="1200" dirty="0">
                <a:latin typeface="Times New Roman" pitchFamily="18" charset="0"/>
                <a:cs typeface="Times New Roman" pitchFamily="18" charset="0"/>
              </a:rPr>
              <a:t>Травматические:</a:t>
            </a:r>
          </a:p>
          <a:p>
            <a:pPr marL="171450" lvl="0" indent="-171450">
              <a:buFont typeface="Arial" pitchFamily="34" charset="0"/>
              <a:buChar char="•"/>
            </a:pPr>
            <a:r>
              <a:rPr lang="ru-RU" sz="1200" dirty="0">
                <a:latin typeface="Times New Roman" pitchFamily="18" charset="0"/>
                <a:cs typeface="Times New Roman" pitchFamily="18" charset="0"/>
              </a:rPr>
              <a:t>Родовая травма (повреждения</a:t>
            </a:r>
          </a:p>
          <a:p>
            <a:pPr lvl="0"/>
            <a:r>
              <a:rPr lang="ru-RU" sz="1200" dirty="0">
                <a:latin typeface="Times New Roman" pitchFamily="18" charset="0"/>
                <a:cs typeface="Times New Roman" pitchFamily="18" charset="0"/>
              </a:rPr>
              <a:t>головного или спинного мозга;</a:t>
            </a:r>
          </a:p>
          <a:p>
            <a:pPr marL="171450" indent="-171450">
              <a:buFont typeface="Arial" pitchFamily="34" charset="0"/>
              <a:buChar char="•"/>
            </a:pPr>
            <a:r>
              <a:rPr lang="ru-RU" sz="1200" dirty="0">
                <a:latin typeface="Times New Roman" pitchFamily="18" charset="0"/>
                <a:cs typeface="Times New Roman" pitchFamily="18" charset="0"/>
              </a:rPr>
              <a:t>Внутричерепные кровоизлияния;</a:t>
            </a:r>
          </a:p>
          <a:p>
            <a:pPr marL="171450" indent="-171450">
              <a:buFont typeface="Arial" pitchFamily="34" charset="0"/>
              <a:buChar char="•"/>
            </a:pPr>
            <a:r>
              <a:rPr lang="ru-RU" sz="1200" dirty="0">
                <a:latin typeface="Times New Roman" pitchFamily="18" charset="0"/>
                <a:cs typeface="Times New Roman" pitchFamily="18" charset="0"/>
              </a:rPr>
              <a:t>Парезы рук, диафрагмы,</a:t>
            </a:r>
          </a:p>
          <a:p>
            <a:r>
              <a:rPr lang="ru-RU" sz="1200" dirty="0">
                <a:latin typeface="Times New Roman" pitchFamily="18" charset="0"/>
                <a:cs typeface="Times New Roman" pitchFamily="18" charset="0"/>
              </a:rPr>
              <a:t>мимической мускулатуры;</a:t>
            </a:r>
          </a:p>
          <a:p>
            <a:pPr marL="171450" indent="-171450">
              <a:buFont typeface="Arial" pitchFamily="34" charset="0"/>
              <a:buChar char="•"/>
            </a:pPr>
            <a:r>
              <a:rPr lang="ru-RU" sz="1200" dirty="0">
                <a:latin typeface="Times New Roman" pitchFamily="18" charset="0"/>
                <a:cs typeface="Times New Roman" pitchFamily="18" charset="0"/>
              </a:rPr>
              <a:t>Отек мозга, ишемия тканей мозга;</a:t>
            </a:r>
          </a:p>
          <a:p>
            <a:pPr marL="171450" lvl="0" indent="-171450">
              <a:buFont typeface="Arial" pitchFamily="34" charset="0"/>
              <a:buChar char="•"/>
            </a:pPr>
            <a:r>
              <a:rPr lang="ru-RU" sz="1200" dirty="0">
                <a:latin typeface="Times New Roman" pitchFamily="18" charset="0"/>
                <a:cs typeface="Times New Roman" pitchFamily="18" charset="0"/>
              </a:rPr>
              <a:t>Акушерско-гинекологическая</a:t>
            </a:r>
          </a:p>
          <a:p>
            <a:pPr lvl="0"/>
            <a:r>
              <a:rPr lang="ru-RU" sz="1200" dirty="0">
                <a:latin typeface="Times New Roman" pitchFamily="18" charset="0"/>
                <a:cs typeface="Times New Roman" pitchFamily="18" charset="0"/>
              </a:rPr>
              <a:t>патология</a:t>
            </a:r>
          </a:p>
          <a:p>
            <a:pPr marL="171450" lvl="0" indent="-171450">
              <a:buFont typeface="Arial" pitchFamily="34" charset="0"/>
              <a:buChar char="•"/>
            </a:pPr>
            <a:r>
              <a:rPr lang="ru-RU" sz="1200" dirty="0" err="1">
                <a:latin typeface="Times New Roman" pitchFamily="18" charset="0"/>
                <a:cs typeface="Times New Roman" pitchFamily="18" charset="0"/>
              </a:rPr>
              <a:t>Асфиксические</a:t>
            </a:r>
            <a:r>
              <a:rPr lang="ru-RU" sz="1200" dirty="0">
                <a:latin typeface="Times New Roman" pitchFamily="18" charset="0"/>
                <a:cs typeface="Times New Roman" pitchFamily="18" charset="0"/>
              </a:rPr>
              <a:t> (кислородное</a:t>
            </a:r>
          </a:p>
          <a:p>
            <a:pPr lvl="0"/>
            <a:r>
              <a:rPr lang="ru-RU" sz="1200" dirty="0">
                <a:latin typeface="Times New Roman" pitchFamily="18" charset="0"/>
                <a:cs typeface="Times New Roman" pitchFamily="18" charset="0"/>
              </a:rPr>
              <a:t>голодание плода во время родов)</a:t>
            </a:r>
          </a:p>
          <a:p>
            <a:pPr marL="171450" lvl="0" indent="-171450">
              <a:buFont typeface="Arial" pitchFamily="34" charset="0"/>
              <a:buChar char="•"/>
            </a:pPr>
            <a:r>
              <a:rPr lang="ru-RU" sz="1200" dirty="0">
                <a:latin typeface="Times New Roman" pitchFamily="18" charset="0"/>
                <a:cs typeface="Times New Roman" pitchFamily="18" charset="0"/>
              </a:rPr>
              <a:t>Недоношенность </a:t>
            </a:r>
          </a:p>
        </p:txBody>
      </p:sp>
      <p:sp>
        <p:nvSpPr>
          <p:cNvPr id="9" name="Прямоугольник 8"/>
          <p:cNvSpPr/>
          <p:nvPr/>
        </p:nvSpPr>
        <p:spPr>
          <a:xfrm>
            <a:off x="6247639" y="2694344"/>
            <a:ext cx="2699792" cy="3970318"/>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1400" dirty="0">
                <a:latin typeface="Times New Roman" pitchFamily="18" charset="0"/>
                <a:cs typeface="Times New Roman" pitchFamily="18" charset="0"/>
              </a:rPr>
              <a:t>Факторы: </a:t>
            </a:r>
          </a:p>
          <a:p>
            <a:pPr marL="285750" lvl="0" indent="-285750">
              <a:buFont typeface="Arial" pitchFamily="34" charset="0"/>
              <a:buChar char="•"/>
            </a:pPr>
            <a:r>
              <a:rPr lang="ru-RU" sz="1400" dirty="0">
                <a:latin typeface="Times New Roman" pitchFamily="18" charset="0"/>
                <a:cs typeface="Times New Roman" pitchFamily="18" charset="0"/>
              </a:rPr>
              <a:t>Наследственные</a:t>
            </a:r>
          </a:p>
          <a:p>
            <a:pPr lvl="0"/>
            <a:r>
              <a:rPr lang="ru-RU" sz="1400" dirty="0">
                <a:latin typeface="Times New Roman" pitchFamily="18" charset="0"/>
                <a:cs typeface="Times New Roman" pitchFamily="18" charset="0"/>
              </a:rPr>
              <a:t>(проявившиеся в период становления речи)</a:t>
            </a:r>
          </a:p>
          <a:p>
            <a:pPr marL="285750" lvl="0" indent="-285750">
              <a:buFont typeface="Arial" pitchFamily="34" charset="0"/>
              <a:buChar char="•"/>
            </a:pPr>
            <a:r>
              <a:rPr lang="ru-RU" sz="1400" dirty="0">
                <a:latin typeface="Times New Roman" pitchFamily="18" charset="0"/>
                <a:cs typeface="Times New Roman" pitchFamily="18" charset="0"/>
              </a:rPr>
              <a:t>Травматические (открытые и</a:t>
            </a:r>
          </a:p>
          <a:p>
            <a:pPr lvl="0"/>
            <a:r>
              <a:rPr lang="ru-RU" sz="1400" dirty="0">
                <a:latin typeface="Times New Roman" pitchFamily="18" charset="0"/>
                <a:cs typeface="Times New Roman" pitchFamily="18" charset="0"/>
              </a:rPr>
              <a:t>закрытые черепно-мозговые травмы)</a:t>
            </a:r>
          </a:p>
          <a:p>
            <a:pPr marL="285750" lvl="0" indent="-285750">
              <a:buFont typeface="Arial" pitchFamily="34" charset="0"/>
              <a:buChar char="•"/>
            </a:pPr>
            <a:r>
              <a:rPr lang="ru-RU" sz="1400" dirty="0">
                <a:latin typeface="Times New Roman" pitchFamily="18" charset="0"/>
                <a:cs typeface="Times New Roman" pitchFamily="18" charset="0"/>
              </a:rPr>
              <a:t>Биологические</a:t>
            </a:r>
          </a:p>
          <a:p>
            <a:pPr lvl="0"/>
            <a:r>
              <a:rPr lang="ru-RU" sz="1400" dirty="0">
                <a:latin typeface="Times New Roman" pitchFamily="18" charset="0"/>
                <a:cs typeface="Times New Roman" pitchFamily="18" charset="0"/>
              </a:rPr>
              <a:t>(</a:t>
            </a:r>
            <a:r>
              <a:rPr lang="ru-RU" sz="1400" dirty="0" err="1">
                <a:latin typeface="Times New Roman" pitchFamily="18" charset="0"/>
                <a:cs typeface="Times New Roman" pitchFamily="18" charset="0"/>
              </a:rPr>
              <a:t>нейроинфекции</a:t>
            </a:r>
            <a:r>
              <a:rPr lang="ru-RU" sz="1400" dirty="0">
                <a:latin typeface="Times New Roman" pitchFamily="18" charset="0"/>
                <a:cs typeface="Times New Roman" pitchFamily="18" charset="0"/>
              </a:rPr>
              <a:t>, вирусные инфекции)</a:t>
            </a:r>
          </a:p>
          <a:p>
            <a:pPr marL="285750" lvl="0" indent="-285750">
              <a:buFont typeface="Arial" pitchFamily="34" charset="0"/>
              <a:buChar char="•"/>
            </a:pPr>
            <a:r>
              <a:rPr lang="ru-RU" sz="1400" dirty="0">
                <a:latin typeface="Times New Roman" pitchFamily="18" charset="0"/>
                <a:cs typeface="Times New Roman" pitchFamily="18" charset="0"/>
              </a:rPr>
              <a:t>Соматические</a:t>
            </a:r>
          </a:p>
          <a:p>
            <a:pPr lvl="0"/>
            <a:r>
              <a:rPr lang="ru-RU" sz="1400" dirty="0">
                <a:latin typeface="Times New Roman" pitchFamily="18" charset="0"/>
                <a:cs typeface="Times New Roman" pitchFamily="18" charset="0"/>
              </a:rPr>
              <a:t>(</a:t>
            </a:r>
            <a:r>
              <a:rPr lang="ru-RU" sz="1400" dirty="0" err="1">
                <a:latin typeface="Times New Roman" pitchFamily="18" charset="0"/>
                <a:cs typeface="Times New Roman" pitchFamily="18" charset="0"/>
              </a:rPr>
              <a:t>ослабленность</a:t>
            </a:r>
            <a:r>
              <a:rPr lang="ru-RU" sz="1400" dirty="0">
                <a:latin typeface="Times New Roman" pitchFamily="18" charset="0"/>
                <a:cs typeface="Times New Roman" pitchFamily="18" charset="0"/>
              </a:rPr>
              <a:t>, ЧПЗ хронические заболевания)</a:t>
            </a:r>
          </a:p>
          <a:p>
            <a:pPr marL="285750" lvl="0" indent="-285750">
              <a:buFont typeface="Arial" pitchFamily="34" charset="0"/>
              <a:buChar char="•"/>
            </a:pPr>
            <a:r>
              <a:rPr lang="ru-RU" sz="1400" dirty="0">
                <a:latin typeface="Times New Roman" pitchFamily="18" charset="0"/>
                <a:cs typeface="Times New Roman" pitchFamily="18" charset="0"/>
              </a:rPr>
              <a:t>Химические(лекарства,</a:t>
            </a:r>
          </a:p>
          <a:p>
            <a:pPr lvl="0"/>
            <a:r>
              <a:rPr lang="ru-RU" sz="1400" dirty="0">
                <a:latin typeface="Times New Roman" pitchFamily="18" charset="0"/>
                <a:cs typeface="Times New Roman" pitchFamily="18" charset="0"/>
              </a:rPr>
              <a:t>экология, авитаминозы)</a:t>
            </a:r>
          </a:p>
          <a:p>
            <a:pPr marL="285750" lvl="0" indent="-285750">
              <a:buFont typeface="Arial" pitchFamily="34" charset="0"/>
              <a:buChar char="•"/>
            </a:pPr>
            <a:r>
              <a:rPr lang="ru-RU" sz="1400" dirty="0">
                <a:latin typeface="Times New Roman" pitchFamily="18" charset="0"/>
                <a:cs typeface="Times New Roman" pitchFamily="18" charset="0"/>
              </a:rPr>
              <a:t> Социально-</a:t>
            </a:r>
          </a:p>
          <a:p>
            <a:pPr lvl="0"/>
            <a:r>
              <a:rPr lang="ru-RU" sz="1400" dirty="0">
                <a:latin typeface="Times New Roman" pitchFamily="18" charset="0"/>
                <a:cs typeface="Times New Roman" pitchFamily="18" charset="0"/>
              </a:rPr>
              <a:t>психологические (условия воспитания в семье)</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475656" y="260648"/>
            <a:ext cx="6192688" cy="707886"/>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ru-RU" sz="4000" b="1" dirty="0">
                <a:latin typeface="Times New Roman" pitchFamily="18" charset="0"/>
                <a:cs typeface="Times New Roman" pitchFamily="18" charset="0"/>
              </a:rPr>
              <a:t>Симптомы </a:t>
            </a:r>
            <a:r>
              <a:rPr lang="ru-RU" sz="4000" b="1" dirty="0" err="1">
                <a:latin typeface="Times New Roman" pitchFamily="18" charset="0"/>
                <a:cs typeface="Times New Roman" pitchFamily="18" charset="0"/>
              </a:rPr>
              <a:t>дислалии</a:t>
            </a:r>
            <a:endParaRPr lang="ru-RU" sz="4000" b="1" dirty="0">
              <a:latin typeface="Times New Roman" pitchFamily="18" charset="0"/>
              <a:cs typeface="Times New Roman" pitchFamily="18" charset="0"/>
            </a:endParaRPr>
          </a:p>
        </p:txBody>
      </p:sp>
      <p:sp>
        <p:nvSpPr>
          <p:cNvPr id="6" name="Прямоугольник 5"/>
          <p:cNvSpPr/>
          <p:nvPr/>
        </p:nvSpPr>
        <p:spPr>
          <a:xfrm>
            <a:off x="467544" y="1340768"/>
            <a:ext cx="8208912" cy="34163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Дефекты звукопроизношения при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представлены пропусками, заменами, смешениями и искажениями звуков. Под пропуском звука подразумевается его полное выпадение в той или иной позиции (в начале, в середине либо в конце слова). Замена звука – это стойкое замещение одного звука другим, также присутствующим в фонетической системе родного языка. Звуковые замены вызваны </a:t>
            </a:r>
            <a:r>
              <a:rPr lang="ru-RU" dirty="0" err="1">
                <a:latin typeface="Times New Roman" pitchFamily="18" charset="0"/>
                <a:cs typeface="Times New Roman" pitchFamily="18" charset="0"/>
              </a:rPr>
              <a:t>неразличением</a:t>
            </a:r>
            <a:r>
              <a:rPr lang="ru-RU" dirty="0">
                <a:latin typeface="Times New Roman" pitchFamily="18" charset="0"/>
                <a:cs typeface="Times New Roman" pitchFamily="18" charset="0"/>
              </a:rPr>
              <a:t> фонем по тонким артикуляторным или акустическим признакам. При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могут заменяться звуки, различные по месту артикуляции или способу образования, по признаку звонкости-глухости или твердости-мягкости. Если ребенок постоянно путает два правильно произносимых звука в речевом потоке (т. е. употребляет их то уместно, то неуместно), говорят о смешении звуков. В этом случае механизм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связан с незаконченностью усвоения системы фонем.</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195736" y="332656"/>
            <a:ext cx="4572000" cy="646331"/>
          </a:xfrm>
          <a:prstGeom prst="rect">
            <a:avLst/>
          </a:prstGeom>
        </p:spPr>
        <p:style>
          <a:lnRef idx="3">
            <a:schemeClr val="lt1"/>
          </a:lnRef>
          <a:fillRef idx="1">
            <a:schemeClr val="accent4"/>
          </a:fillRef>
          <a:effectRef idx="1">
            <a:schemeClr val="accent4"/>
          </a:effectRef>
          <a:fontRef idx="minor">
            <a:schemeClr val="lt1"/>
          </a:fontRef>
        </p:style>
        <p:txBody>
          <a:bodyPr>
            <a:spAutoFit/>
          </a:bodyPr>
          <a:lstStyle/>
          <a:p>
            <a:pPr algn="ctr"/>
            <a:r>
              <a:rPr lang="ru-RU" b="1" dirty="0">
                <a:latin typeface="Times New Roman" pitchFamily="18" charset="0"/>
                <a:cs typeface="Times New Roman" pitchFamily="18" charset="0"/>
              </a:rPr>
              <a:t>Уровни нарушенного произношения</a:t>
            </a:r>
            <a:endParaRPr lang="ru-RU" dirty="0">
              <a:latin typeface="Times New Roman" pitchFamily="18" charset="0"/>
              <a:cs typeface="Times New Roman" pitchFamily="18" charset="0"/>
            </a:endParaRPr>
          </a:p>
          <a:p>
            <a:pPr algn="ctr"/>
            <a:r>
              <a:rPr lang="ru-RU" b="1" dirty="0">
                <a:latin typeface="Times New Roman" pitchFamily="18" charset="0"/>
                <a:cs typeface="Times New Roman" pitchFamily="18" charset="0"/>
              </a:rPr>
              <a:t>(по материалам О.В. Правдиной)</a:t>
            </a:r>
            <a:endParaRPr lang="ru-RU" dirty="0">
              <a:latin typeface="Times New Roman" pitchFamily="18" charset="0"/>
              <a:cs typeface="Times New Roman"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913738613"/>
              </p:ext>
            </p:extLst>
          </p:nvPr>
        </p:nvGraphicFramePr>
        <p:xfrm>
          <a:off x="1281336" y="1268760"/>
          <a:ext cx="6400800" cy="2145284"/>
        </p:xfrm>
        <a:graphic>
          <a:graphicData uri="http://schemas.openxmlformats.org/drawingml/2006/table">
            <a:tbl>
              <a:tblPr firstRow="1" firstCol="1" bandRow="1">
                <a:tableStyleId>{85BE263C-DBD7-4A20-BB59-AAB30ACAA65A}</a:tableStyleId>
              </a:tblPr>
              <a:tblGrid>
                <a:gridCol w="967523">
                  <a:extLst>
                    <a:ext uri="{9D8B030D-6E8A-4147-A177-3AD203B41FA5}">
                      <a16:colId xmlns:a16="http://schemas.microsoft.com/office/drawing/2014/main" val="20000"/>
                    </a:ext>
                  </a:extLst>
                </a:gridCol>
                <a:gridCol w="5433277">
                  <a:extLst>
                    <a:ext uri="{9D8B030D-6E8A-4147-A177-3AD203B41FA5}">
                      <a16:colId xmlns:a16="http://schemas.microsoft.com/office/drawing/2014/main" val="20001"/>
                    </a:ext>
                  </a:extLst>
                </a:gridCol>
              </a:tblGrid>
              <a:tr h="167271">
                <a:tc>
                  <a:txBody>
                    <a:bodyPr/>
                    <a:lstStyle/>
                    <a:p>
                      <a:pPr algn="ctr">
                        <a:lnSpc>
                          <a:spcPct val="115000"/>
                        </a:lnSpc>
                        <a:spcAft>
                          <a:spcPts val="0"/>
                        </a:spcAft>
                      </a:pPr>
                      <a:r>
                        <a:rPr lang="ru-RU" sz="1400">
                          <a:effectLst/>
                        </a:rPr>
                        <a:t>Уровень</a:t>
                      </a:r>
                      <a:endParaRPr lang="ru-RU" sz="1400">
                        <a:effectLst/>
                        <a:latin typeface="Calibri"/>
                        <a:ea typeface="Times New Roman"/>
                        <a:cs typeface="Times New Roman"/>
                      </a:endParaRPr>
                    </a:p>
                  </a:txBody>
                  <a:tcPr marL="46753" marR="46753" marT="0" marB="0"/>
                </a:tc>
                <a:tc>
                  <a:txBody>
                    <a:bodyPr/>
                    <a:lstStyle/>
                    <a:p>
                      <a:pPr algn="ctr">
                        <a:lnSpc>
                          <a:spcPct val="115000"/>
                        </a:lnSpc>
                        <a:spcAft>
                          <a:spcPts val="0"/>
                        </a:spcAft>
                      </a:pPr>
                      <a:r>
                        <a:rPr lang="ru-RU" sz="1400">
                          <a:effectLst/>
                        </a:rPr>
                        <a:t>Нарушение произношения</a:t>
                      </a:r>
                      <a:endParaRPr lang="ru-RU" sz="1400">
                        <a:effectLst/>
                        <a:latin typeface="Calibri"/>
                        <a:ea typeface="Times New Roman"/>
                        <a:cs typeface="Times New Roman"/>
                      </a:endParaRPr>
                    </a:p>
                  </a:txBody>
                  <a:tcPr marL="46753" marR="46753" marT="0" marB="0"/>
                </a:tc>
                <a:extLst>
                  <a:ext uri="{0D108BD9-81ED-4DB2-BD59-A6C34878D82A}">
                    <a16:rowId xmlns:a16="http://schemas.microsoft.com/office/drawing/2014/main" val="10000"/>
                  </a:ext>
                </a:extLst>
              </a:tr>
              <a:tr h="334542">
                <a:tc>
                  <a:txBody>
                    <a:bodyPr/>
                    <a:lstStyle/>
                    <a:p>
                      <a:pPr algn="ctr">
                        <a:lnSpc>
                          <a:spcPct val="115000"/>
                        </a:lnSpc>
                        <a:spcAft>
                          <a:spcPts val="0"/>
                        </a:spcAft>
                      </a:pPr>
                      <a:r>
                        <a:rPr lang="ru-RU" sz="1400">
                          <a:effectLst/>
                        </a:rPr>
                        <a:t>1-й уровень</a:t>
                      </a:r>
                      <a:endParaRPr lang="ru-RU" sz="1400">
                        <a:effectLst/>
                        <a:latin typeface="Calibri"/>
                        <a:ea typeface="Times New Roman"/>
                        <a:cs typeface="Times New Roman"/>
                      </a:endParaRPr>
                    </a:p>
                  </a:txBody>
                  <a:tcPr marL="46753" marR="46753" marT="0" marB="0"/>
                </a:tc>
                <a:tc>
                  <a:txBody>
                    <a:bodyPr/>
                    <a:lstStyle/>
                    <a:p>
                      <a:pPr>
                        <a:lnSpc>
                          <a:spcPct val="115000"/>
                        </a:lnSpc>
                        <a:spcAft>
                          <a:spcPts val="0"/>
                        </a:spcAft>
                      </a:pPr>
                      <a:r>
                        <a:rPr lang="ru-RU" sz="1400">
                          <a:effectLst/>
                        </a:rPr>
                        <a:t>Полное неумение произносить правильно звук или группу звуков</a:t>
                      </a:r>
                    </a:p>
                    <a:p>
                      <a:pPr>
                        <a:lnSpc>
                          <a:spcPct val="115000"/>
                        </a:lnSpc>
                        <a:spcAft>
                          <a:spcPts val="0"/>
                        </a:spcAft>
                      </a:pPr>
                      <a:r>
                        <a:rPr lang="ru-RU" sz="1400">
                          <a:effectLst/>
                        </a:rPr>
                        <a:t> </a:t>
                      </a:r>
                      <a:endParaRPr lang="ru-RU" sz="1400">
                        <a:effectLst/>
                        <a:latin typeface="Calibri"/>
                        <a:ea typeface="Times New Roman"/>
                        <a:cs typeface="Times New Roman"/>
                      </a:endParaRPr>
                    </a:p>
                  </a:txBody>
                  <a:tcPr marL="46753" marR="46753" marT="0" marB="0"/>
                </a:tc>
                <a:extLst>
                  <a:ext uri="{0D108BD9-81ED-4DB2-BD59-A6C34878D82A}">
                    <a16:rowId xmlns:a16="http://schemas.microsoft.com/office/drawing/2014/main" val="10001"/>
                  </a:ext>
                </a:extLst>
              </a:tr>
              <a:tr h="334542">
                <a:tc>
                  <a:txBody>
                    <a:bodyPr/>
                    <a:lstStyle/>
                    <a:p>
                      <a:pPr algn="ctr">
                        <a:lnSpc>
                          <a:spcPct val="115000"/>
                        </a:lnSpc>
                        <a:spcAft>
                          <a:spcPts val="0"/>
                        </a:spcAft>
                      </a:pPr>
                      <a:r>
                        <a:rPr lang="ru-RU" sz="1400">
                          <a:effectLst/>
                        </a:rPr>
                        <a:t>2-й уровень</a:t>
                      </a:r>
                      <a:endParaRPr lang="ru-RU" sz="1400">
                        <a:effectLst/>
                        <a:latin typeface="Calibri"/>
                        <a:ea typeface="Times New Roman"/>
                        <a:cs typeface="Times New Roman"/>
                      </a:endParaRPr>
                    </a:p>
                  </a:txBody>
                  <a:tcPr marL="46753" marR="46753" marT="0" marB="0"/>
                </a:tc>
                <a:tc>
                  <a:txBody>
                    <a:bodyPr/>
                    <a:lstStyle/>
                    <a:p>
                      <a:pPr>
                        <a:lnSpc>
                          <a:spcPct val="115000"/>
                        </a:lnSpc>
                        <a:spcAft>
                          <a:spcPts val="0"/>
                        </a:spcAft>
                      </a:pPr>
                      <a:r>
                        <a:rPr lang="ru-RU" sz="1400">
                          <a:effectLst/>
                        </a:rPr>
                        <a:t>Неправильное произношение звуков в речи при правильном произношении изолированно или в легких словах</a:t>
                      </a:r>
                      <a:endParaRPr lang="ru-RU" sz="1400">
                        <a:effectLst/>
                        <a:latin typeface="Calibri"/>
                        <a:ea typeface="Times New Roman"/>
                        <a:cs typeface="Times New Roman"/>
                      </a:endParaRPr>
                    </a:p>
                  </a:txBody>
                  <a:tcPr marL="46753" marR="46753" marT="0" marB="0"/>
                </a:tc>
                <a:extLst>
                  <a:ext uri="{0D108BD9-81ED-4DB2-BD59-A6C34878D82A}">
                    <a16:rowId xmlns:a16="http://schemas.microsoft.com/office/drawing/2014/main" val="10002"/>
                  </a:ext>
                </a:extLst>
              </a:tr>
              <a:tr h="334542">
                <a:tc>
                  <a:txBody>
                    <a:bodyPr/>
                    <a:lstStyle/>
                    <a:p>
                      <a:pPr algn="ctr">
                        <a:lnSpc>
                          <a:spcPct val="115000"/>
                        </a:lnSpc>
                        <a:spcAft>
                          <a:spcPts val="0"/>
                        </a:spcAft>
                      </a:pPr>
                      <a:r>
                        <a:rPr lang="ru-RU" sz="1400">
                          <a:effectLst/>
                        </a:rPr>
                        <a:t>3-й уровень</a:t>
                      </a:r>
                      <a:endParaRPr lang="ru-RU" sz="1400">
                        <a:effectLst/>
                        <a:latin typeface="Calibri"/>
                        <a:ea typeface="Times New Roman"/>
                        <a:cs typeface="Times New Roman"/>
                      </a:endParaRPr>
                    </a:p>
                  </a:txBody>
                  <a:tcPr marL="46753" marR="46753" marT="0" marB="0"/>
                </a:tc>
                <a:tc>
                  <a:txBody>
                    <a:bodyPr/>
                    <a:lstStyle/>
                    <a:p>
                      <a:pPr>
                        <a:lnSpc>
                          <a:spcPct val="115000"/>
                        </a:lnSpc>
                        <a:spcAft>
                          <a:spcPts val="0"/>
                        </a:spcAft>
                      </a:pPr>
                      <a:r>
                        <a:rPr lang="ru-RU" sz="1400" dirty="0">
                          <a:effectLst/>
                        </a:rPr>
                        <a:t>Недостаточное дифференцирование близких по звучанию или по артикуляции звуков при умении правильно их произносить отдельно</a:t>
                      </a:r>
                      <a:endParaRPr lang="ru-RU" sz="1400" dirty="0">
                        <a:effectLst/>
                        <a:latin typeface="Calibri"/>
                        <a:ea typeface="Times New Roman"/>
                        <a:cs typeface="Times New Roman"/>
                      </a:endParaRPr>
                    </a:p>
                  </a:txBody>
                  <a:tcPr marL="46753" marR="46753" marT="0" marB="0"/>
                </a:tc>
                <a:extLst>
                  <a:ext uri="{0D108BD9-81ED-4DB2-BD59-A6C34878D82A}">
                    <a16:rowId xmlns:a16="http://schemas.microsoft.com/office/drawing/2014/main" val="10003"/>
                  </a:ext>
                </a:extLst>
              </a:tr>
            </a:tbl>
          </a:graphicData>
        </a:graphic>
      </p:graphicFrame>
      <p:sp>
        <p:nvSpPr>
          <p:cNvPr id="6" name="TextBox 5"/>
          <p:cNvSpPr txBox="1"/>
          <p:nvPr/>
        </p:nvSpPr>
        <p:spPr>
          <a:xfrm>
            <a:off x="3407975" y="3789040"/>
            <a:ext cx="2031325" cy="369332"/>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ru-RU" dirty="0"/>
              <a:t>Нарушение звука</a:t>
            </a:r>
          </a:p>
        </p:txBody>
      </p:sp>
      <p:sp>
        <p:nvSpPr>
          <p:cNvPr id="7" name="TextBox 6"/>
          <p:cNvSpPr txBox="1"/>
          <p:nvPr/>
        </p:nvSpPr>
        <p:spPr>
          <a:xfrm>
            <a:off x="437114" y="4705574"/>
            <a:ext cx="1454116" cy="369332"/>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ru-RU" dirty="0">
                <a:latin typeface="Times New Roman" pitchFamily="18" charset="0"/>
                <a:cs typeface="Times New Roman" pitchFamily="18" charset="0"/>
              </a:rPr>
              <a:t>Замена звука</a:t>
            </a:r>
          </a:p>
        </p:txBody>
      </p:sp>
      <p:sp>
        <p:nvSpPr>
          <p:cNvPr id="8" name="Прямоугольник 7"/>
          <p:cNvSpPr/>
          <p:nvPr/>
        </p:nvSpPr>
        <p:spPr>
          <a:xfrm>
            <a:off x="2771800" y="4709233"/>
            <a:ext cx="1851661"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r>
              <a:rPr lang="ru-RU" dirty="0">
                <a:latin typeface="Times New Roman" pitchFamily="18" charset="0"/>
                <a:cs typeface="Times New Roman" pitchFamily="18" charset="0"/>
              </a:rPr>
              <a:t>Смещение звука </a:t>
            </a:r>
            <a:endParaRPr lang="ru-RU" dirty="0"/>
          </a:p>
        </p:txBody>
      </p:sp>
      <p:sp>
        <p:nvSpPr>
          <p:cNvPr id="9" name="Прямоугольник 8"/>
          <p:cNvSpPr/>
          <p:nvPr/>
        </p:nvSpPr>
        <p:spPr>
          <a:xfrm>
            <a:off x="5940152" y="4680211"/>
            <a:ext cx="1849994" cy="369332"/>
          </a:xfrm>
          <a:prstGeom prst="rect">
            <a:avLst/>
          </a:prstGeom>
        </p:spPr>
        <p:style>
          <a:lnRef idx="3">
            <a:schemeClr val="lt1"/>
          </a:lnRef>
          <a:fillRef idx="1">
            <a:schemeClr val="accent1"/>
          </a:fillRef>
          <a:effectRef idx="1">
            <a:schemeClr val="accent1"/>
          </a:effectRef>
          <a:fontRef idx="minor">
            <a:schemeClr val="lt1"/>
          </a:fontRef>
        </p:style>
        <p:txBody>
          <a:bodyPr wrap="none">
            <a:spAutoFit/>
          </a:bodyPr>
          <a:lstStyle/>
          <a:p>
            <a:r>
              <a:rPr lang="ru-RU" dirty="0">
                <a:latin typeface="Times New Roman" pitchFamily="18" charset="0"/>
                <a:cs typeface="Times New Roman" pitchFamily="18" charset="0"/>
              </a:rPr>
              <a:t>Искажение звука</a:t>
            </a:r>
          </a:p>
        </p:txBody>
      </p:sp>
      <p:sp>
        <p:nvSpPr>
          <p:cNvPr id="10" name="TextBox 9"/>
          <p:cNvSpPr txBox="1"/>
          <p:nvPr/>
        </p:nvSpPr>
        <p:spPr>
          <a:xfrm>
            <a:off x="452457" y="5373216"/>
            <a:ext cx="4075155" cy="646331"/>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ru-RU" dirty="0"/>
              <a:t>Фонологические (фонематические) </a:t>
            </a:r>
          </a:p>
          <a:p>
            <a:pPr algn="ctr"/>
            <a:r>
              <a:rPr lang="ru-RU" dirty="0"/>
              <a:t>дефекты</a:t>
            </a:r>
          </a:p>
        </p:txBody>
      </p:sp>
      <p:sp>
        <p:nvSpPr>
          <p:cNvPr id="11" name="TextBox 10"/>
          <p:cNvSpPr txBox="1"/>
          <p:nvPr/>
        </p:nvSpPr>
        <p:spPr>
          <a:xfrm>
            <a:off x="4943356" y="5373216"/>
            <a:ext cx="4206601" cy="646331"/>
          </a:xfrm>
          <a:prstGeom prst="rect">
            <a:avLst/>
          </a:prstGeom>
        </p:spPr>
        <p:style>
          <a:lnRef idx="3">
            <a:schemeClr val="lt1"/>
          </a:lnRef>
          <a:fillRef idx="1">
            <a:schemeClr val="accent1"/>
          </a:fillRef>
          <a:effectRef idx="1">
            <a:schemeClr val="accent1"/>
          </a:effectRef>
          <a:fontRef idx="minor">
            <a:schemeClr val="lt1"/>
          </a:fontRef>
        </p:style>
        <p:txBody>
          <a:bodyPr wrap="none" rtlCol="0">
            <a:spAutoFit/>
          </a:bodyPr>
          <a:lstStyle/>
          <a:p>
            <a:r>
              <a:rPr lang="ru-RU" dirty="0" err="1"/>
              <a:t>Антропофонические</a:t>
            </a:r>
            <a:r>
              <a:rPr lang="ru-RU" dirty="0"/>
              <a:t> (фонетические) </a:t>
            </a:r>
          </a:p>
          <a:p>
            <a:pPr algn="ctr"/>
            <a:r>
              <a:rPr lang="ru-RU" dirty="0"/>
              <a:t>дефекты</a:t>
            </a:r>
          </a:p>
        </p:txBody>
      </p:sp>
      <p:cxnSp>
        <p:nvCxnSpPr>
          <p:cNvPr id="3" name="Скругленная соединительная линия 2"/>
          <p:cNvCxnSpPr/>
          <p:nvPr/>
        </p:nvCxnSpPr>
        <p:spPr>
          <a:xfrm rot="10800000" flipV="1">
            <a:off x="1164172" y="3973706"/>
            <a:ext cx="2243803" cy="731868"/>
          </a:xfrm>
          <a:prstGeom prst="curvedConnector2">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3" name="Скругленная соединительная линия 12"/>
          <p:cNvCxnSpPr>
            <a:stCxn id="6" idx="3"/>
            <a:endCxn id="9" idx="0"/>
          </p:cNvCxnSpPr>
          <p:nvPr/>
        </p:nvCxnSpPr>
        <p:spPr>
          <a:xfrm>
            <a:off x="5439300" y="3973706"/>
            <a:ext cx="1425849" cy="706505"/>
          </a:xfrm>
          <a:prstGeom prst="curvedConnector2">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Скругленная соединительная линия 14"/>
          <p:cNvCxnSpPr>
            <a:stCxn id="6" idx="2"/>
            <a:endCxn id="8" idx="0"/>
          </p:cNvCxnSpPr>
          <p:nvPr/>
        </p:nvCxnSpPr>
        <p:spPr>
          <a:xfrm rot="5400000">
            <a:off x="3785205" y="4070799"/>
            <a:ext cx="550861" cy="726007"/>
          </a:xfrm>
          <a:prstGeom prst="curvedConnector3">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7" name="Прямая со стрелкой 16"/>
          <p:cNvCxnSpPr>
            <a:stCxn id="7" idx="2"/>
          </p:cNvCxnSpPr>
          <p:nvPr/>
        </p:nvCxnSpPr>
        <p:spPr>
          <a:xfrm>
            <a:off x="1164172" y="5074906"/>
            <a:ext cx="727058" cy="29831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a:stCxn id="8" idx="2"/>
          </p:cNvCxnSpPr>
          <p:nvPr/>
        </p:nvCxnSpPr>
        <p:spPr>
          <a:xfrm flipH="1">
            <a:off x="2987824" y="5078565"/>
            <a:ext cx="709807" cy="29465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a:stCxn id="9" idx="2"/>
          </p:cNvCxnSpPr>
          <p:nvPr/>
        </p:nvCxnSpPr>
        <p:spPr>
          <a:xfrm flipH="1">
            <a:off x="6516216" y="5049543"/>
            <a:ext cx="348933" cy="32367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9100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260648"/>
            <a:ext cx="8712968" cy="1292662"/>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just" fontAlgn="base"/>
            <a:r>
              <a:rPr lang="ru-RU" sz="2400" b="1" dirty="0">
                <a:solidFill>
                  <a:schemeClr val="tx1"/>
                </a:solidFill>
                <a:latin typeface="Times New Roman" pitchFamily="18" charset="0"/>
                <a:cs typeface="Times New Roman" pitchFamily="18" charset="0"/>
              </a:rPr>
              <a:t>Искажение звуков </a:t>
            </a:r>
            <a:r>
              <a:rPr lang="ru-RU" dirty="0">
                <a:solidFill>
                  <a:schemeClr val="tx1"/>
                </a:solidFill>
                <a:latin typeface="Times New Roman" pitchFamily="18" charset="0"/>
                <a:cs typeface="Times New Roman" pitchFamily="18" charset="0"/>
              </a:rPr>
              <a:t>– это ненормированное произношение, использование в речи звуков, отсутствующих в фонетической системе русского языка (например, велярное или увулярное произнесение [р], межзубное или боковое произнесение [с] и др.). Искажение звуков обычно встречается при механической </a:t>
            </a:r>
            <a:r>
              <a:rPr lang="ru-RU" dirty="0" err="1">
                <a:solidFill>
                  <a:schemeClr val="tx1"/>
                </a:solidFill>
                <a:latin typeface="Times New Roman" pitchFamily="18" charset="0"/>
                <a:cs typeface="Times New Roman" pitchFamily="18" charset="0"/>
              </a:rPr>
              <a:t>дислалии</a:t>
            </a:r>
            <a:r>
              <a:rPr lang="ru-RU" dirty="0">
                <a:solidFill>
                  <a:schemeClr val="tx1"/>
                </a:solidFill>
                <a:latin typeface="Times New Roman" pitchFamily="18" charset="0"/>
                <a:cs typeface="Times New Roman" pitchFamily="18" charset="0"/>
              </a:rPr>
              <a:t>.</a:t>
            </a:r>
          </a:p>
        </p:txBody>
      </p:sp>
      <p:sp>
        <p:nvSpPr>
          <p:cNvPr id="5" name="Прямоугольник 4"/>
          <p:cNvSpPr/>
          <p:nvPr/>
        </p:nvSpPr>
        <p:spPr>
          <a:xfrm>
            <a:off x="189875" y="1674674"/>
            <a:ext cx="8712968" cy="1754326"/>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just" fontAlgn="base"/>
            <a:r>
              <a:rPr lang="ru-RU" dirty="0">
                <a:solidFill>
                  <a:schemeClr val="tx1"/>
                </a:solidFill>
                <a:latin typeface="Times New Roman" pitchFamily="18" charset="0"/>
                <a:cs typeface="Times New Roman" pitchFamily="18" charset="0"/>
              </a:rPr>
              <a:t>При функциональной </a:t>
            </a:r>
            <a:r>
              <a:rPr lang="ru-RU" dirty="0" err="1">
                <a:solidFill>
                  <a:schemeClr val="tx1"/>
                </a:solidFill>
                <a:latin typeface="Times New Roman" pitchFamily="18" charset="0"/>
                <a:cs typeface="Times New Roman" pitchFamily="18" charset="0"/>
              </a:rPr>
              <a:t>дислалии</a:t>
            </a:r>
            <a:r>
              <a:rPr lang="ru-RU" dirty="0">
                <a:solidFill>
                  <a:schemeClr val="tx1"/>
                </a:solidFill>
                <a:latin typeface="Times New Roman" pitchFamily="18" charset="0"/>
                <a:cs typeface="Times New Roman" pitchFamily="18" charset="0"/>
              </a:rPr>
              <a:t>, как правило, нарушается произношение одного или нескольких звуков; в случае механической </a:t>
            </a:r>
            <a:r>
              <a:rPr lang="ru-RU" dirty="0" err="1">
                <a:solidFill>
                  <a:schemeClr val="tx1"/>
                </a:solidFill>
                <a:latin typeface="Times New Roman" pitchFamily="18" charset="0"/>
                <a:cs typeface="Times New Roman" pitchFamily="18" charset="0"/>
              </a:rPr>
              <a:t>дислалии</a:t>
            </a:r>
            <a:r>
              <a:rPr lang="ru-RU" dirty="0">
                <a:solidFill>
                  <a:schemeClr val="tx1"/>
                </a:solidFill>
                <a:latin typeface="Times New Roman" pitchFamily="18" charset="0"/>
                <a:cs typeface="Times New Roman" pitchFamily="18" charset="0"/>
              </a:rPr>
              <a:t> – группы сходных по артикуляции звуков. Так, открытый передний прикус будет способствовать межзубному воспроизведению звуков переднеязычной артикуляции ([з], [с], [ц], [ч], [ж], [ш], [щ], [д], [т], [л], [н]), поскольку кончик языка не может удерживаться за передними зубами.</a:t>
            </a:r>
            <a:br>
              <a:rPr lang="ru-RU" dirty="0">
                <a:solidFill>
                  <a:schemeClr val="tx1"/>
                </a:solidFill>
                <a:latin typeface="Times New Roman" pitchFamily="18" charset="0"/>
                <a:cs typeface="Times New Roman" pitchFamily="18" charset="0"/>
              </a:rPr>
            </a:br>
            <a:endParaRPr lang="ru-RU" dirty="0">
              <a:solidFill>
                <a:schemeClr val="tx1"/>
              </a:solidFill>
              <a:latin typeface="Times New Roman" pitchFamily="18" charset="0"/>
              <a:cs typeface="Times New Roman" pitchFamily="18" charset="0"/>
            </a:endParaRPr>
          </a:p>
        </p:txBody>
      </p:sp>
      <p:sp>
        <p:nvSpPr>
          <p:cNvPr id="7" name="Прямоугольник 6"/>
          <p:cNvSpPr/>
          <p:nvPr/>
        </p:nvSpPr>
        <p:spPr>
          <a:xfrm>
            <a:off x="200238" y="3524815"/>
            <a:ext cx="8702605" cy="1200329"/>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just" fontAlgn="base"/>
            <a:r>
              <a:rPr lang="ru-RU" dirty="0">
                <a:solidFill>
                  <a:schemeClr val="tx1"/>
                </a:solidFill>
                <a:latin typeface="Times New Roman" pitchFamily="18" charset="0"/>
                <a:cs typeface="Times New Roman" pitchFamily="18" charset="0"/>
              </a:rPr>
              <a:t>Лексико-грамматическая сторона речи при </a:t>
            </a:r>
            <a:r>
              <a:rPr lang="ru-RU" dirty="0" err="1">
                <a:solidFill>
                  <a:schemeClr val="tx1"/>
                </a:solidFill>
                <a:latin typeface="Times New Roman" pitchFamily="18" charset="0"/>
                <a:cs typeface="Times New Roman" pitchFamily="18" charset="0"/>
              </a:rPr>
              <a:t>дислалии</a:t>
            </a:r>
            <a:r>
              <a:rPr lang="ru-RU" dirty="0">
                <a:solidFill>
                  <a:schemeClr val="tx1"/>
                </a:solidFill>
                <a:latin typeface="Times New Roman" pitchFamily="18" charset="0"/>
                <a:cs typeface="Times New Roman" pitchFamily="18" charset="0"/>
              </a:rPr>
              <a:t> формируется в соответствии с возрастом: имеется достаточно развитая словарная база, не искажается слоговая структура слова, правильно используются падежные окончания, единичное и множественное число, имеется достаточно высокий уровень развития связной речи.</a:t>
            </a:r>
          </a:p>
        </p:txBody>
      </p:sp>
      <p:sp>
        <p:nvSpPr>
          <p:cNvPr id="8" name="Прямоугольник 7"/>
          <p:cNvSpPr/>
          <p:nvPr/>
        </p:nvSpPr>
        <p:spPr>
          <a:xfrm>
            <a:off x="189875" y="4831992"/>
            <a:ext cx="8702604" cy="1477328"/>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just"/>
            <a:r>
              <a:rPr lang="ru-RU" dirty="0">
                <a:solidFill>
                  <a:schemeClr val="tx1"/>
                </a:solidFill>
                <a:latin typeface="Times New Roman" pitchFamily="18" charset="0"/>
                <a:cs typeface="Times New Roman" pitchFamily="18" charset="0"/>
              </a:rPr>
              <a:t>Наряду с патологическими формами </a:t>
            </a:r>
            <a:r>
              <a:rPr lang="ru-RU" dirty="0" err="1">
                <a:solidFill>
                  <a:schemeClr val="tx1"/>
                </a:solidFill>
                <a:latin typeface="Times New Roman" pitchFamily="18" charset="0"/>
                <a:cs typeface="Times New Roman" pitchFamily="18" charset="0"/>
              </a:rPr>
              <a:t>дислалии</a:t>
            </a:r>
            <a:r>
              <a:rPr lang="ru-RU" dirty="0">
                <a:solidFill>
                  <a:schemeClr val="tx1"/>
                </a:solidFill>
                <a:latin typeface="Times New Roman" pitchFamily="18" charset="0"/>
                <a:cs typeface="Times New Roman" pitchFamily="18" charset="0"/>
              </a:rPr>
              <a:t> в логопедии выделяют так называемую</a:t>
            </a:r>
            <a:r>
              <a:rPr lang="en-US" dirty="0">
                <a:solidFill>
                  <a:schemeClr val="tx1"/>
                </a:solidFill>
                <a:latin typeface="Times New Roman" pitchFamily="18" charset="0"/>
                <a:cs typeface="Times New Roman" pitchFamily="18" charset="0"/>
              </a:rPr>
              <a:t> </a:t>
            </a:r>
            <a:r>
              <a:rPr lang="ru-RU" dirty="0">
                <a:solidFill>
                  <a:schemeClr val="tx1"/>
                </a:solidFill>
                <a:latin typeface="Times New Roman" pitchFamily="18" charset="0"/>
                <a:cs typeface="Times New Roman" pitchFamily="18" charset="0"/>
              </a:rPr>
              <a:t>физиологическую </a:t>
            </a:r>
            <a:r>
              <a:rPr lang="ru-RU" dirty="0" err="1">
                <a:solidFill>
                  <a:schemeClr val="tx1"/>
                </a:solidFill>
                <a:latin typeface="Times New Roman" pitchFamily="18" charset="0"/>
                <a:cs typeface="Times New Roman" pitchFamily="18" charset="0"/>
              </a:rPr>
              <a:t>дислалию</a:t>
            </a:r>
            <a:r>
              <a:rPr lang="ru-RU" dirty="0">
                <a:solidFill>
                  <a:schemeClr val="tx1"/>
                </a:solidFill>
                <a:latin typeface="Times New Roman" pitchFamily="18" charset="0"/>
                <a:cs typeface="Times New Roman" pitchFamily="18" charset="0"/>
              </a:rPr>
              <a:t>, возрастное косноязычие или физиологические несовершенства речи, обусловленные возрастной </a:t>
            </a:r>
            <a:r>
              <a:rPr lang="ru-RU" dirty="0" err="1">
                <a:solidFill>
                  <a:schemeClr val="tx1"/>
                </a:solidFill>
                <a:latin typeface="Times New Roman" pitchFamily="18" charset="0"/>
                <a:cs typeface="Times New Roman" pitchFamily="18" charset="0"/>
              </a:rPr>
              <a:t>несформированностью</a:t>
            </a:r>
            <a:r>
              <a:rPr lang="ru-RU" dirty="0">
                <a:solidFill>
                  <a:schemeClr val="tx1"/>
                </a:solidFill>
                <a:latin typeface="Times New Roman" pitchFamily="18" charset="0"/>
                <a:cs typeface="Times New Roman" pitchFamily="18" charset="0"/>
              </a:rPr>
              <a:t> фонематического слуха или движений органов артикуляции. Такие недостатки звукопроизношения в норме исчезают самостоятельно к 5 годам.</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907704" y="476672"/>
            <a:ext cx="5529014" cy="707886"/>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ru-RU" sz="4000" b="1" dirty="0">
                <a:latin typeface="Times New Roman" pitchFamily="18" charset="0"/>
                <a:cs typeface="Times New Roman" pitchFamily="18" charset="0"/>
              </a:rPr>
              <a:t>Диагностика </a:t>
            </a:r>
            <a:r>
              <a:rPr lang="ru-RU" sz="4000" b="1" dirty="0" err="1">
                <a:latin typeface="Times New Roman" pitchFamily="18" charset="0"/>
                <a:cs typeface="Times New Roman" pitchFamily="18" charset="0"/>
              </a:rPr>
              <a:t>дислалии</a:t>
            </a:r>
            <a:endParaRPr lang="ru-RU" sz="4000" b="1" dirty="0">
              <a:latin typeface="Times New Roman" pitchFamily="18" charset="0"/>
              <a:cs typeface="Times New Roman" pitchFamily="18" charset="0"/>
            </a:endParaRPr>
          </a:p>
        </p:txBody>
      </p:sp>
      <p:sp>
        <p:nvSpPr>
          <p:cNvPr id="7" name="Прямоугольник 6"/>
          <p:cNvSpPr/>
          <p:nvPr/>
        </p:nvSpPr>
        <p:spPr>
          <a:xfrm>
            <a:off x="395536" y="2060848"/>
            <a:ext cx="8352928" cy="317009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2000" b="1" dirty="0">
                <a:latin typeface="Times New Roman" pitchFamily="18" charset="0"/>
                <a:cs typeface="Times New Roman" pitchFamily="18" charset="0"/>
              </a:rPr>
              <a:t>Диагностическое обследование речи </a:t>
            </a:r>
            <a:r>
              <a:rPr lang="ru-RU" sz="2000" dirty="0">
                <a:latin typeface="Times New Roman" pitchFamily="18" charset="0"/>
                <a:cs typeface="Times New Roman" pitchFamily="18" charset="0"/>
              </a:rPr>
              <a:t>– комплексное логопедическое обследование, включающее оценку общего и речевого анамнеза, строения органов артикуляции и их подвижности, анализ невербальных функций, предметного и буквенного </a:t>
            </a:r>
            <a:r>
              <a:rPr lang="ru-RU" sz="2000" dirty="0" err="1">
                <a:latin typeface="Times New Roman" pitchFamily="18" charset="0"/>
                <a:cs typeface="Times New Roman" pitchFamily="18" charset="0"/>
              </a:rPr>
              <a:t>гнозиса</a:t>
            </a:r>
            <a:r>
              <a:rPr lang="ru-RU" sz="2000" dirty="0">
                <a:latin typeface="Times New Roman" pitchFamily="18" charset="0"/>
                <a:cs typeface="Times New Roman" pitchFamily="18" charset="0"/>
              </a:rPr>
              <a:t>, мышления, экспрессивной и </a:t>
            </a:r>
            <a:r>
              <a:rPr lang="ru-RU" sz="2000" dirty="0" err="1">
                <a:latin typeface="Times New Roman" pitchFamily="18" charset="0"/>
                <a:cs typeface="Times New Roman" pitchFamily="18" charset="0"/>
              </a:rPr>
              <a:t>импрессивной</a:t>
            </a:r>
            <a:r>
              <a:rPr lang="ru-RU" sz="2000" dirty="0">
                <a:latin typeface="Times New Roman" pitchFamily="18" charset="0"/>
                <a:cs typeface="Times New Roman" pitchFamily="18" charset="0"/>
              </a:rPr>
              <a:t> речи, фонематических процессов, связной речи и ее динамических характеристик, навыков письма и чтения и пр. На основе обобщения аналитических данных формулируется логопедическое заключение, включающее постановку речевого диагноза с указанием степени и характера нарушения устной/письменной речи и рекомендации по их логопедической коррекции.</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18622" y="908720"/>
            <a:ext cx="8358220" cy="2308324"/>
          </a:xfrm>
          <a:prstGeom prst="rect">
            <a:avLst/>
          </a:prstGeom>
          <a:gradFill flip="none" rotWithShape="1">
            <a:gsLst>
              <a:gs pos="28000">
                <a:schemeClr val="accent2">
                  <a:tint val="18000"/>
                  <a:satMod val="120000"/>
                  <a:lumMod val="88000"/>
                </a:schemeClr>
              </a:gs>
              <a:gs pos="100000">
                <a:schemeClr val="accent2">
                  <a:tint val="40000"/>
                  <a:satMod val="100000"/>
                  <a:lumMod val="78000"/>
                </a:schemeClr>
              </a:gs>
            </a:gsLst>
            <a:lin ang="16200000" scaled="1"/>
            <a:tileRect/>
          </a:gradFill>
        </p:spPr>
        <p:style>
          <a:lnRef idx="1">
            <a:schemeClr val="accent2"/>
          </a:lnRef>
          <a:fillRef idx="2">
            <a:schemeClr val="accent2"/>
          </a:fillRef>
          <a:effectRef idx="1">
            <a:schemeClr val="accent2"/>
          </a:effectRef>
          <a:fontRef idx="minor">
            <a:schemeClr val="dk1"/>
          </a:fontRef>
        </p:style>
        <p:txBody>
          <a:bodyPr wrap="square">
            <a:spAutoFit/>
          </a:bodyPr>
          <a:lstStyle/>
          <a:p>
            <a:pPr algn="just" fontAlgn="base"/>
            <a:r>
              <a:rPr lang="ru-RU" dirty="0">
                <a:latin typeface="Times New Roman" pitchFamily="18" charset="0"/>
                <a:cs typeface="Times New Roman" pitchFamily="18" charset="0"/>
              </a:rPr>
              <a:t>Собственно диагностика устной речи при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включает обследование состояния звукопроизношения и выявление дефектно произносимых звуков с использованием соответствующего дидактического материала. В процессе логопедического обследования выявляется характер нарушения (отсутствие, замена, смешение, искажение звуков) в различных позициях - изолированно, в слогах (открытых, закрытых, со стечением согласных), словах (в начале, середине, конце), фразах, текстах. Затем проверяется состояние фонематического слуха – способность к слуховой дифференциации всех коррелирующих фонем.</a:t>
            </a:r>
          </a:p>
        </p:txBody>
      </p:sp>
      <p:sp>
        <p:nvSpPr>
          <p:cNvPr id="5" name="Прямоугольник 4"/>
          <p:cNvSpPr/>
          <p:nvPr/>
        </p:nvSpPr>
        <p:spPr>
          <a:xfrm>
            <a:off x="412039" y="3573016"/>
            <a:ext cx="8352928" cy="258532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В логопедическом заключении отражается форма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(механическая или функциональная), вид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артикуляторно</a:t>
            </a:r>
            <a:r>
              <a:rPr lang="ru-RU" dirty="0">
                <a:latin typeface="Times New Roman" pitchFamily="18" charset="0"/>
                <a:cs typeface="Times New Roman" pitchFamily="18" charset="0"/>
              </a:rPr>
              <a:t>-фонематическая, акустико-фонематическая, </a:t>
            </a:r>
            <a:r>
              <a:rPr lang="ru-RU" dirty="0" err="1">
                <a:latin typeface="Times New Roman" pitchFamily="18" charset="0"/>
                <a:cs typeface="Times New Roman" pitchFamily="18" charset="0"/>
              </a:rPr>
              <a:t>артикуляторно</a:t>
            </a:r>
            <a:r>
              <a:rPr lang="ru-RU" dirty="0">
                <a:latin typeface="Times New Roman" pitchFamily="18" charset="0"/>
                <a:cs typeface="Times New Roman" pitchFamily="18" charset="0"/>
              </a:rPr>
              <a:t>-фонетическая), разновидность неправильного звукопроизношения (ротацизм, </a:t>
            </a:r>
            <a:r>
              <a:rPr lang="ru-RU" dirty="0" err="1">
                <a:latin typeface="Times New Roman" pitchFamily="18" charset="0"/>
                <a:cs typeface="Times New Roman" pitchFamily="18" charset="0"/>
              </a:rPr>
              <a:t>сигматизм</a:t>
            </a:r>
            <a:r>
              <a:rPr lang="ru-RU" dirty="0">
                <a:latin typeface="Times New Roman" pitchFamily="18" charset="0"/>
                <a:cs typeface="Times New Roman" pitchFamily="18" charset="0"/>
              </a:rPr>
              <a:t> и т. д.). При механической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ребенку может потребоваться консультация стоматолога (стоматолога-хирурга, </a:t>
            </a:r>
            <a:r>
              <a:rPr lang="ru-RU" dirty="0" err="1">
                <a:latin typeface="Times New Roman" pitchFamily="18" charset="0"/>
                <a:cs typeface="Times New Roman" pitchFamily="18" charset="0"/>
              </a:rPr>
              <a:t>ортодонта</a:t>
            </a:r>
            <a:r>
              <a:rPr lang="ru-RU" dirty="0">
                <a:latin typeface="Times New Roman" pitchFamily="18" charset="0"/>
                <a:cs typeface="Times New Roman" pitchFamily="18" charset="0"/>
              </a:rPr>
              <a:t>); при функциональной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 детского невролога. Для исключения тугоухости проводится консультация детского отоларинголога и исследования функции слухового анализатора. Дифференциальную диагностику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прежде всего, следует проводить со стертой дизартрией.</a:t>
            </a:r>
          </a:p>
        </p:txBody>
      </p:sp>
    </p:spTree>
    <p:extLst>
      <p:ext uri="{BB962C8B-B14F-4D97-AF65-F5344CB8AC3E}">
        <p14:creationId xmlns:p14="http://schemas.microsoft.com/office/powerpoint/2010/main" val="4180246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127932" y="188640"/>
            <a:ext cx="5086457" cy="707886"/>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pPr algn="ctr"/>
            <a:r>
              <a:rPr lang="ru-RU" sz="4000" b="1" dirty="0">
                <a:latin typeface="Times New Roman" pitchFamily="18" charset="0"/>
                <a:cs typeface="Times New Roman" pitchFamily="18" charset="0"/>
              </a:rPr>
              <a:t>Коррекция </a:t>
            </a:r>
            <a:r>
              <a:rPr lang="ru-RU" sz="4000" b="1" dirty="0" err="1">
                <a:latin typeface="Times New Roman" pitchFamily="18" charset="0"/>
                <a:cs typeface="Times New Roman" pitchFamily="18" charset="0"/>
              </a:rPr>
              <a:t>дислалии</a:t>
            </a:r>
            <a:endParaRPr lang="ru-RU" sz="4000" b="1" dirty="0">
              <a:latin typeface="Times New Roman" pitchFamily="18" charset="0"/>
              <a:cs typeface="Times New Roman" pitchFamily="18" charset="0"/>
            </a:endParaRPr>
          </a:p>
        </p:txBody>
      </p:sp>
      <p:sp>
        <p:nvSpPr>
          <p:cNvPr id="6" name="Прямоугольник 5"/>
          <p:cNvSpPr/>
          <p:nvPr/>
        </p:nvSpPr>
        <p:spPr>
          <a:xfrm>
            <a:off x="827583" y="1268760"/>
            <a:ext cx="7704856" cy="646331"/>
          </a:xfrm>
          <a:prstGeom prst="rect">
            <a:avLst/>
          </a:prstGeom>
        </p:spPr>
        <p:style>
          <a:lnRef idx="1">
            <a:schemeClr val="accent4"/>
          </a:lnRef>
          <a:fillRef idx="3">
            <a:schemeClr val="accent4"/>
          </a:fillRef>
          <a:effectRef idx="2">
            <a:schemeClr val="accent4"/>
          </a:effectRef>
          <a:fontRef idx="minor">
            <a:schemeClr val="lt1"/>
          </a:fontRef>
        </p:style>
        <p:txBody>
          <a:bodyPr wrap="square">
            <a:spAutoFit/>
          </a:bodyPr>
          <a:lstStyle/>
          <a:p>
            <a:pPr algn="ctr" fontAlgn="base"/>
            <a:r>
              <a:rPr lang="ru-RU" b="1" dirty="0">
                <a:solidFill>
                  <a:schemeClr val="tx1"/>
                </a:solidFill>
                <a:latin typeface="Times New Roman" pitchFamily="18" charset="0"/>
                <a:cs typeface="Times New Roman" pitchFamily="18" charset="0"/>
              </a:rPr>
              <a:t>Работа по коррекции </a:t>
            </a:r>
            <a:r>
              <a:rPr lang="ru-RU" b="1" dirty="0" err="1">
                <a:solidFill>
                  <a:schemeClr val="tx1"/>
                </a:solidFill>
                <a:latin typeface="Times New Roman" pitchFamily="18" charset="0"/>
                <a:cs typeface="Times New Roman" pitchFamily="18" charset="0"/>
              </a:rPr>
              <a:t>дислалии</a:t>
            </a:r>
            <a:r>
              <a:rPr lang="ru-RU" dirty="0">
                <a:solidFill>
                  <a:schemeClr val="tx1"/>
                </a:solidFill>
                <a:latin typeface="Times New Roman" pitchFamily="18" charset="0"/>
                <a:cs typeface="Times New Roman" pitchFamily="18" charset="0"/>
              </a:rPr>
              <a:t> выстраивается в соответствии с тремя этапами работы:</a:t>
            </a:r>
          </a:p>
        </p:txBody>
      </p:sp>
      <p:sp>
        <p:nvSpPr>
          <p:cNvPr id="8" name="Прямоугольник 7"/>
          <p:cNvSpPr/>
          <p:nvPr/>
        </p:nvSpPr>
        <p:spPr>
          <a:xfrm>
            <a:off x="150690" y="4149080"/>
            <a:ext cx="8902087" cy="230832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При </a:t>
            </a:r>
            <a:r>
              <a:rPr lang="ru-RU" i="1" dirty="0">
                <a:latin typeface="Times New Roman" pitchFamily="18" charset="0"/>
                <a:cs typeface="Times New Roman" pitchFamily="18" charset="0"/>
              </a:rPr>
              <a:t>механической </a:t>
            </a:r>
            <a:r>
              <a:rPr lang="ru-RU" i="1" dirty="0" err="1">
                <a:latin typeface="Times New Roman" pitchFamily="18" charset="0"/>
                <a:cs typeface="Times New Roman" pitchFamily="18" charset="0"/>
              </a:rPr>
              <a:t>дислалии</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на </a:t>
            </a:r>
            <a:r>
              <a:rPr lang="ru-RU" i="1" dirty="0">
                <a:latin typeface="Times New Roman" pitchFamily="18" charset="0"/>
                <a:cs typeface="Times New Roman" pitchFamily="18" charset="0"/>
              </a:rPr>
              <a:t>подготовительном</a:t>
            </a:r>
            <a:r>
              <a:rPr lang="ru-RU" dirty="0">
                <a:latin typeface="Times New Roman" pitchFamily="18" charset="0"/>
                <a:cs typeface="Times New Roman" pitchFamily="18" charset="0"/>
              </a:rPr>
              <a:t> этапе необходимо </a:t>
            </a:r>
            <a:r>
              <a:rPr lang="ru-RU" i="1" dirty="0">
                <a:latin typeface="Times New Roman" pitchFamily="18" charset="0"/>
                <a:cs typeface="Times New Roman" pitchFamily="18" charset="0"/>
              </a:rPr>
              <a:t>устранение анатомических дефектов в строении артикуляционного аппарата </a:t>
            </a:r>
            <a:r>
              <a:rPr lang="ru-RU" dirty="0">
                <a:latin typeface="Times New Roman" pitchFamily="18" charset="0"/>
                <a:cs typeface="Times New Roman" pitchFamily="18" charset="0"/>
              </a:rPr>
              <a:t>(пластика уздечки языка или верхней губы, курс </a:t>
            </a:r>
            <a:r>
              <a:rPr lang="ru-RU" dirty="0" err="1">
                <a:latin typeface="Times New Roman" pitchFamily="18" charset="0"/>
                <a:cs typeface="Times New Roman" pitchFamily="18" charset="0"/>
              </a:rPr>
              <a:t>ортодонтического</a:t>
            </a:r>
            <a:r>
              <a:rPr lang="ru-RU" dirty="0">
                <a:latin typeface="Times New Roman" pitchFamily="18" charset="0"/>
                <a:cs typeface="Times New Roman" pitchFamily="18" charset="0"/>
              </a:rPr>
              <a:t> лечения). При </a:t>
            </a:r>
            <a:r>
              <a:rPr lang="ru-RU" i="1" dirty="0">
                <a:latin typeface="Times New Roman" pitchFamily="18" charset="0"/>
                <a:cs typeface="Times New Roman" pitchFamily="18" charset="0"/>
              </a:rPr>
              <a:t>моторной функциональной </a:t>
            </a:r>
            <a:r>
              <a:rPr lang="ru-RU" i="1" dirty="0" err="1">
                <a:latin typeface="Times New Roman" pitchFamily="18" charset="0"/>
                <a:cs typeface="Times New Roman" pitchFamily="18" charset="0"/>
              </a:rPr>
              <a:t>дислалии</a:t>
            </a:r>
            <a:r>
              <a:rPr lang="ru-RU" i="1" dirty="0">
                <a:latin typeface="Times New Roman" pitchFamily="18" charset="0"/>
                <a:cs typeface="Times New Roman" pitchFamily="18" charset="0"/>
              </a:rPr>
              <a:t> в подготовительный период проводится развитие речевой моторики </a:t>
            </a:r>
            <a:r>
              <a:rPr lang="ru-RU" dirty="0">
                <a:latin typeface="Times New Roman" pitchFamily="18" charset="0"/>
                <a:cs typeface="Times New Roman" pitchFamily="18" charset="0"/>
              </a:rPr>
              <a:t>(артикуляционная гимнастика, логопедический массаж); </a:t>
            </a:r>
            <a:r>
              <a:rPr lang="ru-RU" i="1" dirty="0">
                <a:latin typeface="Times New Roman" pitchFamily="18" charset="0"/>
                <a:cs typeface="Times New Roman" pitchFamily="18" charset="0"/>
              </a:rPr>
              <a:t>при сенсорной функциональной </a:t>
            </a:r>
            <a:r>
              <a:rPr lang="ru-RU" i="1" dirty="0" err="1">
                <a:latin typeface="Times New Roman" pitchFamily="18" charset="0"/>
                <a:cs typeface="Times New Roman" pitchFamily="18" charset="0"/>
              </a:rPr>
              <a:t>дислалии</a:t>
            </a:r>
            <a:r>
              <a:rPr lang="ru-RU" i="1" dirty="0">
                <a:latin typeface="Times New Roman" pitchFamily="18" charset="0"/>
                <a:cs typeface="Times New Roman" pitchFamily="18" charset="0"/>
              </a:rPr>
              <a:t> – развитие фонематических процессов</a:t>
            </a:r>
            <a:r>
              <a:rPr lang="ru-RU" dirty="0">
                <a:latin typeface="Times New Roman" pitchFamily="18" charset="0"/>
                <a:cs typeface="Times New Roman" pitchFamily="18" charset="0"/>
              </a:rPr>
              <a:t>. Также для правильного звукопроизношения важным является формирование направленной воздушной струи, развитие мелкой моторики, отработка произношения опорных звуков.</a:t>
            </a:r>
          </a:p>
        </p:txBody>
      </p:sp>
      <p:sp>
        <p:nvSpPr>
          <p:cNvPr id="9" name="Прямоугольник 8"/>
          <p:cNvSpPr/>
          <p:nvPr/>
        </p:nvSpPr>
        <p:spPr>
          <a:xfrm>
            <a:off x="169905" y="2132856"/>
            <a:ext cx="2535246" cy="369332"/>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r>
              <a:rPr lang="ru-RU" dirty="0">
                <a:solidFill>
                  <a:schemeClr val="tx1"/>
                </a:solidFill>
                <a:latin typeface="Times New Roman" pitchFamily="18" charset="0"/>
                <a:cs typeface="Times New Roman" pitchFamily="18" charset="0"/>
              </a:rPr>
              <a:t>Подготовительный этап</a:t>
            </a:r>
            <a:endParaRPr lang="ru-RU" dirty="0">
              <a:solidFill>
                <a:schemeClr val="tx1"/>
              </a:solidFill>
            </a:endParaRPr>
          </a:p>
        </p:txBody>
      </p:sp>
      <p:sp>
        <p:nvSpPr>
          <p:cNvPr id="10" name="Прямоугольник 9"/>
          <p:cNvSpPr/>
          <p:nvPr/>
        </p:nvSpPr>
        <p:spPr>
          <a:xfrm>
            <a:off x="2339752" y="2478927"/>
            <a:ext cx="3600400" cy="646331"/>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a:r>
              <a:rPr lang="ru-RU" dirty="0">
                <a:solidFill>
                  <a:schemeClr val="tx1"/>
                </a:solidFill>
                <a:latin typeface="Times New Roman" pitchFamily="18" charset="0"/>
                <a:cs typeface="Times New Roman" pitchFamily="18" charset="0"/>
              </a:rPr>
              <a:t>Этап формирования первичных произносительных навыков</a:t>
            </a:r>
            <a:endParaRPr lang="ru-RU" dirty="0">
              <a:solidFill>
                <a:schemeClr val="tx1"/>
              </a:solidFill>
            </a:endParaRPr>
          </a:p>
        </p:txBody>
      </p:sp>
      <p:sp>
        <p:nvSpPr>
          <p:cNvPr id="11" name="Прямоугольник 10"/>
          <p:cNvSpPr/>
          <p:nvPr/>
        </p:nvSpPr>
        <p:spPr>
          <a:xfrm>
            <a:off x="5652120" y="2924944"/>
            <a:ext cx="3419872" cy="646331"/>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a:r>
              <a:rPr lang="ru-RU" dirty="0">
                <a:solidFill>
                  <a:schemeClr val="tx1"/>
                </a:solidFill>
                <a:latin typeface="Times New Roman" pitchFamily="18" charset="0"/>
                <a:cs typeface="Times New Roman" pitchFamily="18" charset="0"/>
              </a:rPr>
              <a:t>Этап формирования коммуникативных навыков.</a:t>
            </a:r>
            <a:endParaRPr lang="ru-RU"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3436" y="398600"/>
            <a:ext cx="8555343" cy="1938992"/>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just" fontAlgn="base"/>
            <a:r>
              <a:rPr lang="ru-RU" sz="2000" dirty="0">
                <a:solidFill>
                  <a:schemeClr val="tx1"/>
                </a:solidFill>
                <a:latin typeface="Times New Roman" pitchFamily="18" charset="0"/>
                <a:cs typeface="Times New Roman" pitchFamily="18" charset="0"/>
              </a:rPr>
              <a:t>Этап формирования первичных произносительных навыков при </a:t>
            </a:r>
            <a:r>
              <a:rPr lang="ru-RU" sz="2000" dirty="0" err="1">
                <a:solidFill>
                  <a:schemeClr val="tx1"/>
                </a:solidFill>
                <a:latin typeface="Times New Roman" pitchFamily="18" charset="0"/>
                <a:cs typeface="Times New Roman" pitchFamily="18" charset="0"/>
              </a:rPr>
              <a:t>дислалии</a:t>
            </a:r>
            <a:r>
              <a:rPr lang="ru-RU" sz="2000" dirty="0">
                <a:solidFill>
                  <a:schemeClr val="tx1"/>
                </a:solidFill>
                <a:latin typeface="Times New Roman" pitchFamily="18" charset="0"/>
                <a:cs typeface="Times New Roman" pitchFamily="18" charset="0"/>
              </a:rPr>
              <a:t> включает постановку изолированного звука (по подражанию, с механической помощью, т. е. с использованием логопедических зондов или смешанным способом); автоматизацию звука в слогах, словах, предложениях и текстах и дифференциацию звуков (при их смешении).</a:t>
            </a:r>
          </a:p>
        </p:txBody>
      </p:sp>
      <p:sp>
        <p:nvSpPr>
          <p:cNvPr id="5" name="Прямоугольник 4"/>
          <p:cNvSpPr/>
          <p:nvPr/>
        </p:nvSpPr>
        <p:spPr>
          <a:xfrm>
            <a:off x="290389" y="2492896"/>
            <a:ext cx="8555343" cy="1015663"/>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just" fontAlgn="base"/>
            <a:r>
              <a:rPr lang="ru-RU" sz="2000" dirty="0">
                <a:solidFill>
                  <a:schemeClr val="tx1"/>
                </a:solidFill>
                <a:latin typeface="Times New Roman" pitchFamily="18" charset="0"/>
                <a:cs typeface="Times New Roman" pitchFamily="18" charset="0"/>
              </a:rPr>
              <a:t>На заключительном этапе по коррекции </a:t>
            </a:r>
            <a:r>
              <a:rPr lang="ru-RU" sz="2000" dirty="0" err="1">
                <a:solidFill>
                  <a:schemeClr val="tx1"/>
                </a:solidFill>
                <a:latin typeface="Times New Roman" pitchFamily="18" charset="0"/>
                <a:cs typeface="Times New Roman" pitchFamily="18" charset="0"/>
              </a:rPr>
              <a:t>дислалии</a:t>
            </a:r>
            <a:r>
              <a:rPr lang="ru-RU" sz="2000" dirty="0">
                <a:solidFill>
                  <a:schemeClr val="tx1"/>
                </a:solidFill>
                <a:latin typeface="Times New Roman" pitchFamily="18" charset="0"/>
                <a:cs typeface="Times New Roman" pitchFamily="18" charset="0"/>
              </a:rPr>
              <a:t> формируются навыки безошибочного употребления отработанных звуков во всех ситуациях общения.</a:t>
            </a:r>
          </a:p>
        </p:txBody>
      </p:sp>
      <p:sp>
        <p:nvSpPr>
          <p:cNvPr id="7" name="Прямоугольник 6"/>
          <p:cNvSpPr/>
          <p:nvPr/>
        </p:nvSpPr>
        <p:spPr>
          <a:xfrm>
            <a:off x="323434" y="4149080"/>
            <a:ext cx="8555343" cy="1631216"/>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just"/>
            <a:r>
              <a:rPr lang="ru-RU" sz="2000" dirty="0">
                <a:solidFill>
                  <a:schemeClr val="tx1"/>
                </a:solidFill>
                <a:latin typeface="Times New Roman" pitchFamily="18" charset="0"/>
                <a:cs typeface="Times New Roman" pitchFamily="18" charset="0"/>
              </a:rPr>
              <a:t>Логопедические занятия по коррекции </a:t>
            </a:r>
            <a:r>
              <a:rPr lang="ru-RU" sz="2000" dirty="0" err="1">
                <a:solidFill>
                  <a:schemeClr val="tx1"/>
                </a:solidFill>
                <a:latin typeface="Times New Roman" pitchFamily="18" charset="0"/>
                <a:cs typeface="Times New Roman" pitchFamily="18" charset="0"/>
              </a:rPr>
              <a:t>дислалии</a:t>
            </a:r>
            <a:r>
              <a:rPr lang="ru-RU" sz="2000" dirty="0">
                <a:solidFill>
                  <a:schemeClr val="tx1"/>
                </a:solidFill>
                <a:latin typeface="Times New Roman" pitchFamily="18" charset="0"/>
                <a:cs typeface="Times New Roman" pitchFamily="18" charset="0"/>
              </a:rPr>
              <a:t> должны проводиться регулярно, не реже 3-х раз в неделю. Важно, чтобы дома также выполнялись задания логопеда и артикуляционная гимнастика. Продолжительность занятий при простой </a:t>
            </a:r>
            <a:r>
              <a:rPr lang="ru-RU" sz="2000" dirty="0" err="1">
                <a:solidFill>
                  <a:schemeClr val="tx1"/>
                </a:solidFill>
                <a:latin typeface="Times New Roman" pitchFamily="18" charset="0"/>
                <a:cs typeface="Times New Roman" pitchFamily="18" charset="0"/>
              </a:rPr>
              <a:t>дислалии</a:t>
            </a:r>
            <a:r>
              <a:rPr lang="ru-RU" sz="2000" dirty="0">
                <a:solidFill>
                  <a:schemeClr val="tx1"/>
                </a:solidFill>
                <a:latin typeface="Times New Roman" pitchFamily="18" charset="0"/>
                <a:cs typeface="Times New Roman" pitchFamily="18" charset="0"/>
              </a:rPr>
              <a:t> от 1 до 3-х мес.; при сложной </a:t>
            </a:r>
            <a:r>
              <a:rPr lang="ru-RU" sz="2000" dirty="0" err="1">
                <a:solidFill>
                  <a:schemeClr val="tx1"/>
                </a:solidFill>
                <a:latin typeface="Times New Roman" pitchFamily="18" charset="0"/>
                <a:cs typeface="Times New Roman" pitchFamily="18" charset="0"/>
              </a:rPr>
              <a:t>дислалии</a:t>
            </a:r>
            <a:r>
              <a:rPr lang="ru-RU" sz="2000" dirty="0">
                <a:solidFill>
                  <a:schemeClr val="tx1"/>
                </a:solidFill>
                <a:latin typeface="Times New Roman" pitchFamily="18" charset="0"/>
                <a:cs typeface="Times New Roman" pitchFamily="18" charset="0"/>
              </a:rPr>
              <a:t> – 3-6 мес.</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987824" y="188640"/>
            <a:ext cx="3270126" cy="923330"/>
          </a:xfrm>
          <a:prstGeom prst="rect">
            <a:avLst/>
          </a:prstGeom>
        </p:spPr>
        <p:style>
          <a:lnRef idx="3">
            <a:schemeClr val="lt1"/>
          </a:lnRef>
          <a:fillRef idx="1">
            <a:schemeClr val="accent4"/>
          </a:fillRef>
          <a:effectRef idx="1">
            <a:schemeClr val="accent4"/>
          </a:effectRef>
          <a:fontRef idx="minor">
            <a:schemeClr val="lt1"/>
          </a:fontRef>
        </p:style>
        <p:txBody>
          <a:bodyPr wrap="none" rtlCol="0">
            <a:spAutoFit/>
          </a:bodyPr>
          <a:lstStyle/>
          <a:p>
            <a:r>
              <a:rPr lang="ru-RU" sz="5400" b="1" dirty="0" err="1">
                <a:latin typeface="Times New Roman" pitchFamily="18" charset="0"/>
                <a:cs typeface="Times New Roman" pitchFamily="18" charset="0"/>
              </a:rPr>
              <a:t>Дислалия</a:t>
            </a:r>
            <a:endParaRPr lang="ru-RU" sz="5400" b="1" dirty="0">
              <a:latin typeface="Times New Roman" pitchFamily="18" charset="0"/>
              <a:cs typeface="Times New Roman" pitchFamily="18" charset="0"/>
            </a:endParaRPr>
          </a:p>
        </p:txBody>
      </p:sp>
      <p:sp>
        <p:nvSpPr>
          <p:cNvPr id="6" name="Прямоугольник 5"/>
          <p:cNvSpPr/>
          <p:nvPr/>
        </p:nvSpPr>
        <p:spPr>
          <a:xfrm>
            <a:off x="1238511" y="1298000"/>
            <a:ext cx="6768752"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Это различные дефекты звукопроизношения у лиц с нормальным слухом и сохранной иннервацией артикуляционного аппарата. </a:t>
            </a:r>
            <a:endParaRPr lang="ru-RU" dirty="0"/>
          </a:p>
        </p:txBody>
      </p:sp>
      <p:sp>
        <p:nvSpPr>
          <p:cNvPr id="7" name="Прямоугольник 6"/>
          <p:cNvSpPr/>
          <p:nvPr/>
        </p:nvSpPr>
        <p:spPr>
          <a:xfrm>
            <a:off x="1226471" y="2139078"/>
            <a:ext cx="6780792" cy="175432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err="1">
                <a:latin typeface="Times New Roman" pitchFamily="18" charset="0"/>
                <a:cs typeface="Times New Roman" pitchFamily="18" charset="0"/>
              </a:rPr>
              <a:t>Дислалия</a:t>
            </a:r>
            <a:r>
              <a:rPr lang="ru-RU" dirty="0">
                <a:latin typeface="Times New Roman" pitchFamily="18" charset="0"/>
                <a:cs typeface="Times New Roman" pitchFamily="18" charset="0"/>
              </a:rPr>
              <a:t> проявляется отсутствием, заменами, смешением или искажениями звуков в устной речи. При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проводится логопедическое обследование строения и подвижности речевого аппарата, состояния звукопроизношения и фонематического слуха, при необходимости – консультации стоматолога, невролога, отоларинголога. </a:t>
            </a:r>
            <a:endParaRPr lang="ru-RU" dirty="0"/>
          </a:p>
        </p:txBody>
      </p:sp>
      <p:sp>
        <p:nvSpPr>
          <p:cNvPr id="8" name="Прямоугольник 7"/>
          <p:cNvSpPr/>
          <p:nvPr/>
        </p:nvSpPr>
        <p:spPr>
          <a:xfrm>
            <a:off x="1226471" y="4181594"/>
            <a:ext cx="6768752" cy="369332"/>
          </a:xfrm>
          <a:prstGeom prst="rect">
            <a:avLst/>
          </a:prstGeom>
        </p:spPr>
        <p:style>
          <a:lnRef idx="0">
            <a:schemeClr val="accent4"/>
          </a:lnRef>
          <a:fillRef idx="3">
            <a:schemeClr val="accent4"/>
          </a:fillRef>
          <a:effectRef idx="3">
            <a:schemeClr val="accent4"/>
          </a:effectRef>
          <a:fontRef idx="minor">
            <a:schemeClr val="lt1"/>
          </a:fontRef>
        </p:style>
        <p:txBody>
          <a:bodyPr wrap="square">
            <a:spAutoFit/>
          </a:bodyPr>
          <a:lstStyle/>
          <a:p>
            <a:pPr algn="ctr"/>
            <a:r>
              <a:rPr lang="ru-RU"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Логопедическое воздействие при </a:t>
            </a:r>
            <a:r>
              <a:rPr lang="ru-RU" dirty="0" err="1">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дислалии</a:t>
            </a:r>
            <a:r>
              <a:rPr lang="ru-RU" dirty="0">
                <a:solidFill>
                  <a:schemeClr val="tx1"/>
                </a:solidFill>
                <a:effectLst>
                  <a:outerShdw blurRad="38100" dist="38100" dir="2700000" algn="tl">
                    <a:srgbClr val="000000">
                      <a:alpha val="43137"/>
                    </a:srgbClr>
                  </a:outerShdw>
                </a:effectLst>
                <a:latin typeface="Times New Roman" pitchFamily="18" charset="0"/>
                <a:cs typeface="Times New Roman" pitchFamily="18" charset="0"/>
              </a:rPr>
              <a:t> включает 3 этапа: </a:t>
            </a:r>
            <a:endParaRPr lang="ru-RU" dirty="0">
              <a:solidFill>
                <a:schemeClr val="tx1"/>
              </a:solidFill>
              <a:effectLst>
                <a:outerShdw blurRad="38100" dist="38100" dir="2700000" algn="tl">
                  <a:srgbClr val="000000">
                    <a:alpha val="43137"/>
                  </a:srgbClr>
                </a:outerShdw>
              </a:effectLst>
            </a:endParaRPr>
          </a:p>
        </p:txBody>
      </p:sp>
      <p:sp>
        <p:nvSpPr>
          <p:cNvPr id="9" name="Прямоугольник 8"/>
          <p:cNvSpPr/>
          <p:nvPr/>
        </p:nvSpPr>
        <p:spPr>
          <a:xfrm>
            <a:off x="234486" y="4935869"/>
            <a:ext cx="2051331" cy="6463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none">
            <a:spAutoFit/>
          </a:bodyPr>
          <a:lstStyle/>
          <a:p>
            <a:pPr algn="ctr"/>
            <a:r>
              <a:rPr lang="ru-RU" b="1" u="sng" dirty="0">
                <a:solidFill>
                  <a:schemeClr val="tx1"/>
                </a:solidFill>
                <a:latin typeface="Times New Roman" pitchFamily="18" charset="0"/>
                <a:cs typeface="Times New Roman" pitchFamily="18" charset="0"/>
              </a:rPr>
              <a:t>1 этап</a:t>
            </a:r>
          </a:p>
          <a:p>
            <a:pPr algn="ctr"/>
            <a:r>
              <a:rPr lang="ru-RU" dirty="0">
                <a:solidFill>
                  <a:schemeClr val="tx1"/>
                </a:solidFill>
                <a:latin typeface="Times New Roman" pitchFamily="18" charset="0"/>
                <a:cs typeface="Times New Roman" pitchFamily="18" charset="0"/>
              </a:rPr>
              <a:t>Подготовительный</a:t>
            </a:r>
            <a:endParaRPr lang="ru-RU" dirty="0">
              <a:solidFill>
                <a:schemeClr val="tx1"/>
              </a:solidFill>
            </a:endParaRPr>
          </a:p>
        </p:txBody>
      </p:sp>
      <p:sp>
        <p:nvSpPr>
          <p:cNvPr id="10" name="Прямоугольник 9"/>
          <p:cNvSpPr/>
          <p:nvPr/>
        </p:nvSpPr>
        <p:spPr>
          <a:xfrm>
            <a:off x="2843808" y="4935869"/>
            <a:ext cx="2934072" cy="92333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a:r>
              <a:rPr lang="ru-RU" b="1" u="sng" dirty="0">
                <a:solidFill>
                  <a:schemeClr val="tx1"/>
                </a:solidFill>
                <a:latin typeface="Times New Roman" pitchFamily="18" charset="0"/>
                <a:cs typeface="Times New Roman" pitchFamily="18" charset="0"/>
              </a:rPr>
              <a:t>2 этап</a:t>
            </a:r>
          </a:p>
          <a:p>
            <a:pPr algn="ctr"/>
            <a:r>
              <a:rPr lang="ru-RU" dirty="0">
                <a:solidFill>
                  <a:schemeClr val="tx1"/>
                </a:solidFill>
                <a:latin typeface="Times New Roman" pitchFamily="18" charset="0"/>
                <a:cs typeface="Times New Roman" pitchFamily="18" charset="0"/>
              </a:rPr>
              <a:t>Формирование первичных произносительных навыков </a:t>
            </a:r>
            <a:endParaRPr lang="ru-RU" dirty="0">
              <a:solidFill>
                <a:schemeClr val="tx1"/>
              </a:solidFill>
            </a:endParaRPr>
          </a:p>
        </p:txBody>
      </p:sp>
      <p:sp>
        <p:nvSpPr>
          <p:cNvPr id="11" name="Прямоугольник 10"/>
          <p:cNvSpPr/>
          <p:nvPr/>
        </p:nvSpPr>
        <p:spPr>
          <a:xfrm>
            <a:off x="6257950" y="4935869"/>
            <a:ext cx="2286000" cy="120032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a:r>
              <a:rPr lang="ru-RU" b="1" u="sng" dirty="0">
                <a:solidFill>
                  <a:schemeClr val="tx1"/>
                </a:solidFill>
                <a:latin typeface="Times New Roman" pitchFamily="18" charset="0"/>
                <a:cs typeface="Times New Roman" pitchFamily="18" charset="0"/>
              </a:rPr>
              <a:t>3 этап</a:t>
            </a:r>
          </a:p>
          <a:p>
            <a:pPr algn="ctr"/>
            <a:r>
              <a:rPr lang="ru-RU" dirty="0">
                <a:solidFill>
                  <a:schemeClr val="tx1"/>
                </a:solidFill>
                <a:latin typeface="Times New Roman" pitchFamily="18" charset="0"/>
                <a:cs typeface="Times New Roman" pitchFamily="18" charset="0"/>
              </a:rPr>
              <a:t>Формирование </a:t>
            </a:r>
          </a:p>
          <a:p>
            <a:pPr algn="ctr"/>
            <a:r>
              <a:rPr lang="ru-RU" dirty="0">
                <a:solidFill>
                  <a:schemeClr val="tx1"/>
                </a:solidFill>
                <a:latin typeface="Times New Roman" pitchFamily="18" charset="0"/>
                <a:cs typeface="Times New Roman" pitchFamily="18" charset="0"/>
              </a:rPr>
              <a:t>коммуникативных </a:t>
            </a:r>
          </a:p>
          <a:p>
            <a:pPr algn="ctr"/>
            <a:r>
              <a:rPr lang="ru-RU" dirty="0">
                <a:solidFill>
                  <a:schemeClr val="tx1"/>
                </a:solidFill>
                <a:latin typeface="Times New Roman" pitchFamily="18" charset="0"/>
                <a:cs typeface="Times New Roman" pitchFamily="18" charset="0"/>
              </a:rPr>
              <a:t>навыков</a:t>
            </a:r>
            <a:endParaRPr lang="ru-RU" dirty="0">
              <a:solidFill>
                <a:schemeClr val="tx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39552" y="404664"/>
            <a:ext cx="8422434" cy="707886"/>
          </a:xfrm>
          <a:prstGeom prst="rect">
            <a:avLst/>
          </a:prstGeom>
        </p:spPr>
        <p:style>
          <a:lnRef idx="3">
            <a:schemeClr val="lt1"/>
          </a:lnRef>
          <a:fillRef idx="1">
            <a:schemeClr val="accent2"/>
          </a:fillRef>
          <a:effectRef idx="1">
            <a:schemeClr val="accent2"/>
          </a:effectRef>
          <a:fontRef idx="minor">
            <a:schemeClr val="lt1"/>
          </a:fontRef>
        </p:style>
        <p:txBody>
          <a:bodyPr wrap="none">
            <a:spAutoFit/>
          </a:bodyPr>
          <a:lstStyle/>
          <a:p>
            <a:r>
              <a:rPr lang="ru-RU" sz="4000" b="1" dirty="0">
                <a:latin typeface="Times New Roman" pitchFamily="18" charset="0"/>
                <a:cs typeface="Times New Roman" pitchFamily="18" charset="0"/>
              </a:rPr>
              <a:t>Прогноз и профилактика </a:t>
            </a:r>
            <a:r>
              <a:rPr lang="ru-RU" sz="4000" b="1" dirty="0" err="1">
                <a:latin typeface="Times New Roman" pitchFamily="18" charset="0"/>
                <a:cs typeface="Times New Roman" pitchFamily="18" charset="0"/>
              </a:rPr>
              <a:t>дислалии</a:t>
            </a:r>
            <a:endParaRPr lang="ru-RU" sz="4000" b="1" dirty="0">
              <a:latin typeface="Times New Roman" pitchFamily="18" charset="0"/>
              <a:cs typeface="Times New Roman" pitchFamily="18" charset="0"/>
            </a:endParaRPr>
          </a:p>
        </p:txBody>
      </p:sp>
      <p:sp>
        <p:nvSpPr>
          <p:cNvPr id="6" name="Прямоугольник 5"/>
          <p:cNvSpPr/>
          <p:nvPr/>
        </p:nvSpPr>
        <p:spPr>
          <a:xfrm>
            <a:off x="539552" y="1988840"/>
            <a:ext cx="8422434" cy="175432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В большинстве случаев </a:t>
            </a:r>
            <a:r>
              <a:rPr lang="ru-RU" dirty="0" err="1">
                <a:latin typeface="Times New Roman" pitchFamily="18" charset="0"/>
                <a:cs typeface="Times New Roman" pitchFamily="18" charset="0"/>
              </a:rPr>
              <a:t>дислалия</a:t>
            </a:r>
            <a:r>
              <a:rPr lang="ru-RU" dirty="0">
                <a:latin typeface="Times New Roman" pitchFamily="18" charset="0"/>
                <a:cs typeface="Times New Roman" pitchFamily="18" charset="0"/>
              </a:rPr>
              <a:t> успешно поддается коррекции. Успешность и сроки преодоления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определяются сложностью дефекта, возрастными и индивидуальными особенностями ребенка, регулярностью занятий, участием родителей. У дошкольников дефекты звукопроизношения корригируются быстрее, чем у школьников, у учеников младших классов – быстрее, чем у учеников среднего и старшего звена</a:t>
            </a:r>
          </a:p>
        </p:txBody>
      </p:sp>
      <p:sp>
        <p:nvSpPr>
          <p:cNvPr id="8" name="Прямоугольник 7"/>
          <p:cNvSpPr/>
          <p:nvPr/>
        </p:nvSpPr>
        <p:spPr>
          <a:xfrm>
            <a:off x="539552" y="4127220"/>
            <a:ext cx="8422434"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Профилактика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требует своевременного выявления анатомических нарушений в строении органов речи, окружение ребенка правильными образцами для речевого подражания, всестороннюю заботу о физическом развитии и здоровье детей.</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528" y="188640"/>
            <a:ext cx="8496944" cy="954107"/>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ru-RU" sz="2800" b="1" dirty="0"/>
              <a:t>НЕДОСТАТКИ ПРОИЗНОШЕНИЯ ОТДЕЛЬНЫХ ЗВУКОВ И ПРИЕМЫ ИХ ПОСТАНОВКИ</a:t>
            </a:r>
          </a:p>
        </p:txBody>
      </p:sp>
      <p:sp>
        <p:nvSpPr>
          <p:cNvPr id="7" name="Прямоугольник 6"/>
          <p:cNvSpPr/>
          <p:nvPr/>
        </p:nvSpPr>
        <p:spPr>
          <a:xfrm>
            <a:off x="318014" y="2780928"/>
            <a:ext cx="8496944" cy="313932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Губы разомкнуты и принимают положение следующего гласного звука, расстояние между зубами 4—5 мм. Кончик языка поднимается к основанию верхних зубов. Он напряжен и вибрирует в проходящей воздушной струе. </a:t>
            </a:r>
            <a:r>
              <a:rPr lang="ru-RU" dirty="0" err="1">
                <a:latin typeface="Times New Roman" pitchFamily="18" charset="0"/>
                <a:cs typeface="Times New Roman" pitchFamily="18" charset="0"/>
              </a:rPr>
              <a:t>Переднесредняя</a:t>
            </a:r>
            <a:r>
              <a:rPr lang="ru-RU" dirty="0">
                <a:latin typeface="Times New Roman" pitchFamily="18" charset="0"/>
                <a:cs typeface="Times New Roman" pitchFamily="18" charset="0"/>
              </a:rPr>
              <a:t> часть спинки языка прогибается. Задняя часть языка отодвинута назад и слегка поднимается к мягкому нёбу. Боковые края языка прижаты к верхним коренным зубам, </a:t>
            </a:r>
            <a:r>
              <a:rPr lang="ru-RU" dirty="0" err="1">
                <a:latin typeface="Times New Roman" pitchFamily="18" charset="0"/>
                <a:cs typeface="Times New Roman" pitchFamily="18" charset="0"/>
              </a:rPr>
              <a:t>голосовыдыхательная</a:t>
            </a:r>
            <a:r>
              <a:rPr lang="ru-RU" dirty="0">
                <a:latin typeface="Times New Roman" pitchFamily="18" charset="0"/>
                <a:cs typeface="Times New Roman" pitchFamily="18" charset="0"/>
              </a:rPr>
              <a:t> струя проходит посередине. Мягкое нёбо поднято и закрывает проход в нос, голосовые складки колеблются, производя голос.</a:t>
            </a:r>
          </a:p>
          <a:p>
            <a:pPr algn="just"/>
            <a:r>
              <a:rPr lang="ru-RU" dirty="0">
                <a:latin typeface="Times New Roman" pitchFamily="18" charset="0"/>
                <a:cs typeface="Times New Roman" pitchFamily="18" charset="0"/>
              </a:rPr>
              <a:t>Мягкий звук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отличается от твердого тем, что при его </a:t>
            </a:r>
            <a:r>
              <a:rPr lang="ru-RU" dirty="0" err="1">
                <a:latin typeface="Times New Roman" pitchFamily="18" charset="0"/>
                <a:cs typeface="Times New Roman" pitchFamily="18" charset="0"/>
              </a:rPr>
              <a:t>артикулировании</a:t>
            </a:r>
            <a:r>
              <a:rPr lang="ru-RU" dirty="0">
                <a:latin typeface="Times New Roman" pitchFamily="18" charset="0"/>
                <a:cs typeface="Times New Roman" pitchFamily="18" charset="0"/>
              </a:rPr>
              <a:t> средняя часть спинки языка поднимается к твердому нёбу (примерно, как при гласном </a:t>
            </a:r>
            <a:r>
              <a:rPr lang="ru-RU" b="1" dirty="0">
                <a:latin typeface="Times New Roman" pitchFamily="18" charset="0"/>
                <a:cs typeface="Times New Roman" pitchFamily="18" charset="0"/>
              </a:rPr>
              <a:t>и), </a:t>
            </a:r>
            <a:r>
              <a:rPr lang="ru-RU" dirty="0">
                <a:latin typeface="Times New Roman" pitchFamily="18" charset="0"/>
                <a:cs typeface="Times New Roman" pitchFamily="18" charset="0"/>
              </a:rPr>
              <a:t>кончик языка находится несколько ниже, чем при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задняя часть спинки языка вместе с корнем продвинута вперед.</a:t>
            </a:r>
          </a:p>
        </p:txBody>
      </p:sp>
      <p:sp>
        <p:nvSpPr>
          <p:cNvPr id="8" name="Прямоугольник 7"/>
          <p:cNvSpPr/>
          <p:nvPr/>
        </p:nvSpPr>
        <p:spPr>
          <a:xfrm>
            <a:off x="323528" y="1340768"/>
            <a:ext cx="8496944" cy="70788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a:r>
              <a:rPr lang="ru-RU" sz="2000" b="1" dirty="0">
                <a:latin typeface="Times New Roman" pitchFamily="18" charset="0"/>
                <a:cs typeface="Times New Roman" pitchFamily="18" charset="0"/>
              </a:rPr>
              <a:t>Недостатки произношения звуков </a:t>
            </a:r>
            <a:r>
              <a:rPr lang="ru-RU" sz="2000" b="1" i="1" dirty="0">
                <a:latin typeface="Times New Roman" pitchFamily="18" charset="0"/>
                <a:cs typeface="Times New Roman" pitchFamily="18" charset="0"/>
              </a:rPr>
              <a:t>р </a:t>
            </a:r>
            <a:r>
              <a:rPr lang="ru-RU" sz="2000" dirty="0">
                <a:latin typeface="Times New Roman" pitchFamily="18" charset="0"/>
                <a:cs typeface="Times New Roman" pitchFamily="18" charset="0"/>
              </a:rPr>
              <a:t>и </a:t>
            </a:r>
            <a:r>
              <a:rPr lang="ru-RU" sz="2000" b="1" i="1" dirty="0">
                <a:latin typeface="Times New Roman" pitchFamily="18" charset="0"/>
                <a:cs typeface="Times New Roman" pitchFamily="18" charset="0"/>
              </a:rPr>
              <a:t>р</a:t>
            </a:r>
          </a:p>
          <a:p>
            <a:pPr algn="ctr"/>
            <a:r>
              <a:rPr lang="ru-RU" sz="2000" b="1" i="1" dirty="0">
                <a:latin typeface="Times New Roman" pitchFamily="18" charset="0"/>
                <a:cs typeface="Times New Roman" pitchFamily="18" charset="0"/>
              </a:rPr>
              <a:t> </a:t>
            </a:r>
            <a:r>
              <a:rPr lang="ru-RU" sz="2000" dirty="0">
                <a:latin typeface="Times New Roman" pitchFamily="18" charset="0"/>
                <a:cs typeface="Times New Roman" pitchFamily="18" charset="0"/>
              </a:rPr>
              <a:t>(искажения — </a:t>
            </a:r>
            <a:r>
              <a:rPr lang="ru-RU" sz="2000" i="1" dirty="0">
                <a:latin typeface="Times New Roman" pitchFamily="18" charset="0"/>
                <a:cs typeface="Times New Roman" pitchFamily="18" charset="0"/>
              </a:rPr>
              <a:t>ротацизм, </a:t>
            </a:r>
            <a:r>
              <a:rPr lang="ru-RU" sz="2000" dirty="0">
                <a:latin typeface="Times New Roman" pitchFamily="18" charset="0"/>
                <a:cs typeface="Times New Roman" pitchFamily="18" charset="0"/>
              </a:rPr>
              <a:t>замены — </a:t>
            </a:r>
            <a:r>
              <a:rPr lang="ru-RU" sz="2000" i="1" dirty="0" err="1">
                <a:latin typeface="Times New Roman" pitchFamily="18" charset="0"/>
                <a:cs typeface="Times New Roman" pitchFamily="18" charset="0"/>
              </a:rPr>
              <a:t>параротацизм</a:t>
            </a:r>
            <a:r>
              <a:rPr lang="ru-RU" sz="2000" i="1" dirty="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
        <p:nvSpPr>
          <p:cNvPr id="9" name="Прямоугольник 8"/>
          <p:cNvSpPr/>
          <p:nvPr/>
        </p:nvSpPr>
        <p:spPr>
          <a:xfrm>
            <a:off x="3052995" y="2276872"/>
            <a:ext cx="3273781"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b="1" dirty="0">
                <a:latin typeface="Times New Roman" pitchFamily="18" charset="0"/>
                <a:cs typeface="Times New Roman" pitchFamily="18" charset="0"/>
              </a:rPr>
              <a:t>Уклад органов артикуляции. </a:t>
            </a:r>
            <a:endParaRPr lang="ru-RU"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9185" y="188640"/>
            <a:ext cx="4993290"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[Р]</a:t>
            </a:r>
          </a:p>
        </p:txBody>
      </p:sp>
      <p:graphicFrame>
        <p:nvGraphicFramePr>
          <p:cNvPr id="8" name="Схема 7"/>
          <p:cNvGraphicFramePr/>
          <p:nvPr>
            <p:extLst>
              <p:ext uri="{D42A27DB-BD31-4B8C-83A1-F6EECF244321}">
                <p14:modId xmlns:p14="http://schemas.microsoft.com/office/powerpoint/2010/main" val="209537387"/>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 name="Picture 3" descr="C:\Users\1\Desktop\вебинары апрель\Новая папка (2)\р.jpg"/>
          <p:cNvPicPr>
            <a:picLocks noChangeAspect="1" noChangeArrowheads="1"/>
          </p:cNvPicPr>
          <p:nvPr/>
        </p:nvPicPr>
        <p:blipFill rotWithShape="1">
          <a:blip r:embed="rId7" cstate="print">
            <a:duotone>
              <a:prstClr val="black"/>
              <a:srgbClr val="D9C3A5">
                <a:tint val="50000"/>
                <a:satMod val="180000"/>
              </a:srgbClr>
            </a:duotone>
          </a:blip>
          <a:srcRect l="6743" t="14777" r="59789" b="42814"/>
          <a:stretch/>
        </p:blipFill>
        <p:spPr bwMode="auto">
          <a:xfrm>
            <a:off x="1619672" y="2785977"/>
            <a:ext cx="2375341" cy="2257565"/>
          </a:xfrm>
          <a:prstGeom prst="rect">
            <a:avLst/>
          </a:prstGeom>
          <a:ln>
            <a:noFill/>
          </a:ln>
          <a:effectLst>
            <a:softEdge rad="112500"/>
          </a:effectLst>
        </p:spPr>
      </p:pic>
      <p:sp>
        <p:nvSpPr>
          <p:cNvPr id="12" name="Прямоугольник 11"/>
          <p:cNvSpPr/>
          <p:nvPr/>
        </p:nvSpPr>
        <p:spPr>
          <a:xfrm>
            <a:off x="5868144" y="1160160"/>
            <a:ext cx="3168352" cy="550920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gn="just">
              <a:lnSpc>
                <a:spcPct val="80000"/>
              </a:lnSpc>
              <a:buFont typeface="Arial" pitchFamily="34" charset="0"/>
              <a:buChar char="•"/>
              <a:defRPr/>
            </a:pPr>
            <a:r>
              <a:rPr lang="ru-RU" sz="2000" dirty="0">
                <a:latin typeface="Times New Roman" pitchFamily="18" charset="0"/>
                <a:cs typeface="Times New Roman" pitchFamily="18" charset="0"/>
              </a:rPr>
              <a:t>Губы полуоткрыты;</a:t>
            </a:r>
          </a:p>
          <a:p>
            <a:pPr marL="285750" indent="-285750" algn="just">
              <a:lnSpc>
                <a:spcPct val="80000"/>
              </a:lnSpc>
              <a:buFont typeface="Arial" pitchFamily="34" charset="0"/>
              <a:buChar char="•"/>
              <a:defRPr/>
            </a:pPr>
            <a:r>
              <a:rPr lang="ru-RU" sz="2000" dirty="0">
                <a:latin typeface="Times New Roman" pitchFamily="18" charset="0"/>
                <a:cs typeface="Times New Roman" pitchFamily="18" charset="0"/>
              </a:rPr>
              <a:t>Зубы не смыкаются;</a:t>
            </a:r>
          </a:p>
          <a:p>
            <a:pPr marL="285750" indent="-285750" algn="just">
              <a:lnSpc>
                <a:spcPct val="80000"/>
              </a:lnSpc>
              <a:buFont typeface="Arial" pitchFamily="34" charset="0"/>
              <a:buChar char="•"/>
              <a:defRPr/>
            </a:pPr>
            <a:r>
              <a:rPr lang="ru-RU" sz="2000" dirty="0">
                <a:latin typeface="Times New Roman" pitchFamily="18" charset="0"/>
                <a:cs typeface="Times New Roman" pitchFamily="18" charset="0"/>
              </a:rPr>
              <a:t>Кончик языка поднят к бугоркам за верхними зубами (к альвеолам), напряжен и вибрирует. Боковые края языка прижаты к верхним коренным зубам. Форма языка напоминает «ложечку»;</a:t>
            </a:r>
          </a:p>
          <a:p>
            <a:pPr marL="285750" indent="-285750" algn="just">
              <a:lnSpc>
                <a:spcPct val="80000"/>
              </a:lnSpc>
              <a:buFont typeface="Arial" pitchFamily="34" charset="0"/>
              <a:buChar char="•"/>
              <a:defRPr/>
            </a:pPr>
            <a:r>
              <a:rPr lang="ru-RU" sz="2000" dirty="0">
                <a:latin typeface="Times New Roman" pitchFamily="18" charset="0"/>
                <a:cs typeface="Times New Roman" pitchFamily="18" charset="0"/>
              </a:rPr>
              <a:t>Посередине языка идет воздушная струя, которая ощущается ладонью;</a:t>
            </a:r>
          </a:p>
          <a:p>
            <a:pPr marL="285750" indent="-285750" algn="just">
              <a:lnSpc>
                <a:spcPct val="80000"/>
              </a:lnSpc>
              <a:buFont typeface="Arial" pitchFamily="34" charset="0"/>
              <a:buChar char="•"/>
              <a:defRPr/>
            </a:pPr>
            <a:r>
              <a:rPr lang="ru-RU" sz="2000" dirty="0">
                <a:latin typeface="Times New Roman" pitchFamily="18" charset="0"/>
                <a:cs typeface="Times New Roman" pitchFamily="18" charset="0"/>
              </a:rPr>
              <a:t>Мягкое нёбо поднято, прижато к задней стенке глотки. Воздух проходит через рот.</a:t>
            </a:r>
          </a:p>
          <a:p>
            <a:pPr marL="285750" indent="-285750" algn="just">
              <a:lnSpc>
                <a:spcPct val="80000"/>
              </a:lnSpc>
              <a:buFont typeface="Arial" pitchFamily="34" charset="0"/>
              <a:buChar char="•"/>
              <a:defRPr/>
            </a:pPr>
            <a:r>
              <a:rPr lang="ru-RU" sz="2000" dirty="0">
                <a:latin typeface="Times New Roman" pitchFamily="18" charset="0"/>
                <a:cs typeface="Times New Roman" pitchFamily="18" charset="0"/>
              </a:rPr>
              <a:t>Голосовые связки сомкнуты, вибрируют. Голос есть.</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86774647"/>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147178"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[Р</a:t>
            </a:r>
            <a:r>
              <a:rPr lang="en-US" sz="3600" b="1" dirty="0">
                <a:latin typeface="Times New Roman" pitchFamily="18" charset="0"/>
                <a:cs typeface="Times New Roman" pitchFamily="18" charset="0"/>
              </a:rPr>
              <a:t>`</a:t>
            </a:r>
            <a:r>
              <a:rPr lang="ru-RU" sz="3600" b="1" dirty="0">
                <a:latin typeface="Times New Roman" pitchFamily="18" charset="0"/>
                <a:cs typeface="Times New Roman" pitchFamily="18" charset="0"/>
              </a:rPr>
              <a:t>]</a:t>
            </a:r>
          </a:p>
        </p:txBody>
      </p:sp>
      <p:pic>
        <p:nvPicPr>
          <p:cNvPr id="6" name="Picture 3" descr="C:\Users\1\Desktop\вебинары апрель\Новая папка (2)\рь.jpg"/>
          <p:cNvPicPr>
            <a:picLocks noGrp="1" noChangeAspect="1" noChangeArrowheads="1"/>
          </p:cNvPicPr>
          <p:nvPr>
            <p:ph sz="quarter" idx="13"/>
          </p:nvPr>
        </p:nvPicPr>
        <p:blipFill rotWithShape="1">
          <a:blip r:embed="rId7" cstate="print">
            <a:duotone>
              <a:prstClr val="black"/>
              <a:srgbClr val="D9C3A5">
                <a:tint val="50000"/>
                <a:satMod val="180000"/>
              </a:srgbClr>
            </a:duotone>
          </a:blip>
          <a:srcRect l="5862" t="14023" r="59483" b="42299"/>
          <a:stretch/>
        </p:blipFill>
        <p:spPr bwMode="auto">
          <a:xfrm>
            <a:off x="1700018" y="2889966"/>
            <a:ext cx="2367926" cy="2238339"/>
          </a:xfrm>
          <a:prstGeom prst="rect">
            <a:avLst/>
          </a:prstGeom>
          <a:ln>
            <a:noFill/>
          </a:ln>
          <a:effectLst>
            <a:softEdge rad="112500"/>
          </a:effectLst>
        </p:spPr>
      </p:pic>
      <p:sp>
        <p:nvSpPr>
          <p:cNvPr id="7" name="Прямоугольник 6"/>
          <p:cNvSpPr/>
          <p:nvPr/>
        </p:nvSpPr>
        <p:spPr>
          <a:xfrm>
            <a:off x="5868144" y="1052736"/>
            <a:ext cx="3131840" cy="550920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342900" indent="-342900" algn="just">
              <a:lnSpc>
                <a:spcPct val="80000"/>
              </a:lnSpc>
              <a:buFont typeface="Arial" pitchFamily="34" charset="0"/>
              <a:buChar char="•"/>
              <a:defRPr/>
            </a:pPr>
            <a:r>
              <a:rPr lang="ru-RU" sz="2000" dirty="0">
                <a:latin typeface="Times New Roman" pitchFamily="18" charset="0"/>
                <a:cs typeface="Times New Roman" pitchFamily="18" charset="0"/>
              </a:rPr>
              <a:t>Губы полуоткрыты;</a:t>
            </a:r>
          </a:p>
          <a:p>
            <a:pPr marL="342900" indent="-342900" algn="just">
              <a:lnSpc>
                <a:spcPct val="80000"/>
              </a:lnSpc>
              <a:buFont typeface="Arial" pitchFamily="34" charset="0"/>
              <a:buChar char="•"/>
              <a:defRPr/>
            </a:pPr>
            <a:r>
              <a:rPr lang="ru-RU" sz="2000" dirty="0">
                <a:latin typeface="Times New Roman" pitchFamily="18" charset="0"/>
                <a:cs typeface="Times New Roman" pitchFamily="18" charset="0"/>
              </a:rPr>
              <a:t>Зубы не смыкаются;</a:t>
            </a:r>
          </a:p>
          <a:p>
            <a:pPr marL="342900" indent="-342900" algn="just">
              <a:lnSpc>
                <a:spcPct val="80000"/>
              </a:lnSpc>
              <a:buFont typeface="Arial" pitchFamily="34" charset="0"/>
              <a:buChar char="•"/>
              <a:defRPr/>
            </a:pPr>
            <a:r>
              <a:rPr lang="ru-RU" sz="2000" dirty="0">
                <a:latin typeface="Times New Roman" pitchFamily="18" charset="0"/>
                <a:cs typeface="Times New Roman" pitchFamily="18" charset="0"/>
              </a:rPr>
              <a:t>Кончик языка поднят к бугоркам за верхними зубами (к альвеолам), напряжен и вибрирует. Боковые края языка прижаты к верхним коренным зубам. Средняя часть спинки языка приподнята;</a:t>
            </a:r>
          </a:p>
          <a:p>
            <a:pPr marL="342900" indent="-342900" algn="just">
              <a:lnSpc>
                <a:spcPct val="80000"/>
              </a:lnSpc>
              <a:buFont typeface="Arial" pitchFamily="34" charset="0"/>
              <a:buChar char="•"/>
              <a:defRPr/>
            </a:pPr>
            <a:r>
              <a:rPr lang="ru-RU" sz="2000" dirty="0">
                <a:latin typeface="Times New Roman" pitchFamily="18" charset="0"/>
                <a:cs typeface="Times New Roman" pitchFamily="18" charset="0"/>
              </a:rPr>
              <a:t>Посередине языка идет воздушная струя, которая ощущается ладонью;</a:t>
            </a:r>
          </a:p>
          <a:p>
            <a:pPr marL="342900" indent="-342900" algn="just">
              <a:lnSpc>
                <a:spcPct val="80000"/>
              </a:lnSpc>
              <a:buFont typeface="Arial" pitchFamily="34" charset="0"/>
              <a:buChar char="•"/>
              <a:defRPr/>
            </a:pPr>
            <a:r>
              <a:rPr lang="ru-RU" sz="2000" dirty="0">
                <a:latin typeface="Times New Roman" pitchFamily="18" charset="0"/>
                <a:cs typeface="Times New Roman" pitchFamily="18" charset="0"/>
              </a:rPr>
              <a:t>Мягкое нёбо поднято, прижато к задней стенке глотки. Воздух проходит через рот.</a:t>
            </a:r>
          </a:p>
          <a:p>
            <a:pPr marL="342900" indent="-342900" algn="just">
              <a:lnSpc>
                <a:spcPct val="80000"/>
              </a:lnSpc>
              <a:buFont typeface="Arial" pitchFamily="34" charset="0"/>
              <a:buChar char="•"/>
              <a:defRPr/>
            </a:pPr>
            <a:r>
              <a:rPr lang="ru-RU" sz="2000" dirty="0">
                <a:latin typeface="Times New Roman" pitchFamily="18" charset="0"/>
                <a:cs typeface="Times New Roman" pitchFamily="18" charset="0"/>
              </a:rPr>
              <a:t>Голосовые связки сомкнуты, вибрируют. Голос есть.</a:t>
            </a:r>
          </a:p>
        </p:txBody>
      </p:sp>
    </p:spTree>
    <p:extLst>
      <p:ext uri="{BB962C8B-B14F-4D97-AF65-F5344CB8AC3E}">
        <p14:creationId xmlns:p14="http://schemas.microsoft.com/office/powerpoint/2010/main" val="34665147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1520" y="116632"/>
            <a:ext cx="8640960" cy="646330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Нарушение твердого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бывает </a:t>
            </a:r>
            <a:r>
              <a:rPr lang="ru-RU" i="1" dirty="0">
                <a:latin typeface="Times New Roman" pitchFamily="18" charset="0"/>
                <a:cs typeface="Times New Roman" pitchFamily="18" charset="0"/>
              </a:rPr>
              <a:t>велярное </a:t>
            </a:r>
            <a:r>
              <a:rPr lang="ru-RU" dirty="0">
                <a:latin typeface="Times New Roman" pitchFamily="18" charset="0"/>
                <a:cs typeface="Times New Roman" pitchFamily="18" charset="0"/>
              </a:rPr>
              <a:t>или </a:t>
            </a:r>
            <a:r>
              <a:rPr lang="ru-RU" i="1" dirty="0">
                <a:latin typeface="Times New Roman" pitchFamily="18" charset="0"/>
                <a:cs typeface="Times New Roman" pitchFamily="18" charset="0"/>
              </a:rPr>
              <a:t>увулярное. </a:t>
            </a:r>
            <a:r>
              <a:rPr lang="ru-RU" dirty="0">
                <a:latin typeface="Times New Roman" pitchFamily="18" charset="0"/>
                <a:cs typeface="Times New Roman" pitchFamily="18" charset="0"/>
              </a:rPr>
              <a:t>При велярной артикуляции щель образуется на месте сближения корня языка с мягким нёбом, выдыхаемый воздух, проходя через эту щель, вызывает беспорядочную многоударную вибрацию мягкого нёба. Вследствие этого возникает шум, который примешивается к тону голоса. При увулярном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вибрирует только маленький язычок; вибрация носит гармонический характер и не сопровождается шумом.</a:t>
            </a:r>
          </a:p>
          <a:p>
            <a:pPr algn="just"/>
            <a:r>
              <a:rPr lang="ru-RU" dirty="0">
                <a:latin typeface="Times New Roman" pitchFamily="18" charset="0"/>
                <a:cs typeface="Times New Roman" pitchFamily="18" charset="0"/>
              </a:rPr>
              <a:t>Сложным и трудно поддающимся исправлению является боковое </a:t>
            </a:r>
            <a:r>
              <a:rPr lang="ru-RU" dirty="0" err="1">
                <a:latin typeface="Times New Roman" pitchFamily="18" charset="0"/>
                <a:cs typeface="Times New Roman" pitchFamily="18" charset="0"/>
              </a:rPr>
              <a:t>артикулирование</a:t>
            </a:r>
            <a:r>
              <a:rPr lang="ru-RU" dirty="0">
                <a:latin typeface="Times New Roman" pitchFamily="18" charset="0"/>
                <a:cs typeface="Times New Roman" pitchFamily="18" charset="0"/>
              </a:rPr>
              <a:t>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(боковой ротацизм). Вибрирует один из боковых краев языка, смычка между языком и коренными зубами разрывается, и через нее выходит </a:t>
            </a:r>
            <a:r>
              <a:rPr lang="ru-RU" dirty="0" err="1">
                <a:latin typeface="Times New Roman" pitchFamily="18" charset="0"/>
                <a:cs typeface="Times New Roman" pitchFamily="18" charset="0"/>
              </a:rPr>
              <a:t>голосовыдыхательная</a:t>
            </a:r>
            <a:r>
              <a:rPr lang="ru-RU" dirty="0">
                <a:latin typeface="Times New Roman" pitchFamily="18" charset="0"/>
                <a:cs typeface="Times New Roman" pitchFamily="18" charset="0"/>
              </a:rPr>
              <a:t> струя, как при звуке </a:t>
            </a:r>
            <a:r>
              <a:rPr lang="ru-RU" i="1" dirty="0">
                <a:latin typeface="Times New Roman" pitchFamily="18" charset="0"/>
                <a:cs typeface="Times New Roman" pitchFamily="18" charset="0"/>
              </a:rPr>
              <a:t>л, </a:t>
            </a:r>
            <a:r>
              <a:rPr lang="ru-RU" dirty="0">
                <a:latin typeface="Times New Roman" pitchFamily="18" charset="0"/>
                <a:cs typeface="Times New Roman" pitchFamily="18" charset="0"/>
              </a:rPr>
              <a:t>в результате произносится звук, в котором как бы сливаются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и л.</a:t>
            </a:r>
          </a:p>
          <a:p>
            <a:pPr algn="just"/>
            <a:r>
              <a:rPr lang="ru-RU" dirty="0">
                <a:latin typeface="Times New Roman" pitchFamily="18" charset="0"/>
                <a:cs typeface="Times New Roman" pitchFamily="18" charset="0"/>
              </a:rPr>
              <a:t>При щечном произношении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щель для выдыхаемой струи воздуха образуется между боковым краем языка и верхними коренными зубами, вследствие чего колеблется (вибрирует) щека. При этом на тон голоса накладывается шум. Изредка нарушение бывает двусторонним.</a:t>
            </a:r>
          </a:p>
          <a:p>
            <a:pPr algn="just"/>
            <a:r>
              <a:rPr lang="ru-RU" dirty="0">
                <a:latin typeface="Times New Roman" pitchFamily="18" charset="0"/>
                <a:cs typeface="Times New Roman" pitchFamily="18" charset="0"/>
              </a:rPr>
              <a:t>Несколько реже встречается одноударное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при котором отсутствует вибрация, но место артикуляции оказывается таким же, как при нормально произносимом звуке; его иногда называют </a:t>
            </a:r>
            <a:r>
              <a:rPr lang="ru-RU" i="1" dirty="0" err="1">
                <a:latin typeface="Times New Roman" pitchFamily="18" charset="0"/>
                <a:cs typeface="Times New Roman" pitchFamily="18" charset="0"/>
              </a:rPr>
              <a:t>проторным</a:t>
            </a:r>
            <a:r>
              <a:rPr lang="ru-RU" i="1" dirty="0">
                <a:latin typeface="Times New Roman" pitchFamily="18" charset="0"/>
                <a:cs typeface="Times New Roman" pitchFamily="18" charset="0"/>
              </a:rPr>
              <a:t>.</a:t>
            </a:r>
            <a:endParaRPr lang="ru-RU"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Еще реже встречается </a:t>
            </a:r>
            <a:r>
              <a:rPr lang="ru-RU" i="1" dirty="0">
                <a:latin typeface="Times New Roman" pitchFamily="18" charset="0"/>
                <a:cs typeface="Times New Roman" pitchFamily="18" charset="0"/>
              </a:rPr>
              <a:t>кучерское р, </a:t>
            </a:r>
            <a:r>
              <a:rPr lang="ru-RU" dirty="0">
                <a:latin typeface="Times New Roman" pitchFamily="18" charset="0"/>
                <a:cs typeface="Times New Roman" pitchFamily="18" charset="0"/>
              </a:rPr>
              <a:t>когда вибрируют сближенные губы.</a:t>
            </a:r>
          </a:p>
          <a:p>
            <a:pPr algn="just"/>
            <a:r>
              <a:rPr lang="ru-RU" dirty="0">
                <a:latin typeface="Times New Roman" pitchFamily="18" charset="0"/>
                <a:cs typeface="Times New Roman" pitchFamily="18" charset="0"/>
              </a:rPr>
              <a:t>Среди </a:t>
            </a:r>
            <a:r>
              <a:rPr lang="ru-RU" dirty="0" err="1">
                <a:latin typeface="Times New Roman" pitchFamily="18" charset="0"/>
                <a:cs typeface="Times New Roman" pitchFamily="18" charset="0"/>
              </a:rPr>
              <a:t>параротацизмов</a:t>
            </a:r>
            <a:r>
              <a:rPr lang="ru-RU" dirty="0">
                <a:latin typeface="Times New Roman" pitchFamily="18" charset="0"/>
                <a:cs typeface="Times New Roman" pitchFamily="18" charset="0"/>
              </a:rPr>
              <a:t> встречаются замены звука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парным мягким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а также л, / (йот), </a:t>
            </a:r>
            <a:r>
              <a:rPr lang="ru-RU" i="1" dirty="0">
                <a:latin typeface="Times New Roman" pitchFamily="18" charset="0"/>
                <a:cs typeface="Times New Roman" pitchFamily="18" charset="0"/>
              </a:rPr>
              <a:t>г, д </a:t>
            </a:r>
            <a:r>
              <a:rPr lang="ru-RU" dirty="0">
                <a:latin typeface="Times New Roman" pitchFamily="18" charset="0"/>
                <a:cs typeface="Times New Roman" pitchFamily="18" charset="0"/>
              </a:rPr>
              <a:t>и др.</a:t>
            </a:r>
          </a:p>
          <a:p>
            <a:pPr algn="just"/>
            <a:r>
              <a:rPr lang="ru-RU" dirty="0">
                <a:latin typeface="Times New Roman" pitchFamily="18" charset="0"/>
                <a:cs typeface="Times New Roman" pitchFamily="18" charset="0"/>
              </a:rPr>
              <a:t>Мягкий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может нарушаться так же, как и твердый, но вместе с тем нередки случаи, когда нарушается только твердый звук, а мягкий оказывается ненарушенным.</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1916832"/>
            <a:ext cx="8136904" cy="397031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Наиболее распространенным приемом является </a:t>
            </a:r>
            <a:r>
              <a:rPr lang="ru-RU" b="1" dirty="0">
                <a:latin typeface="Times New Roman" pitchFamily="18" charset="0"/>
                <a:cs typeface="Times New Roman" pitchFamily="18" charset="0"/>
              </a:rPr>
              <a:t>постановка звука </a:t>
            </a:r>
            <a:r>
              <a:rPr lang="ru-RU" b="1" i="1" dirty="0">
                <a:latin typeface="Times New Roman" pitchFamily="18" charset="0"/>
                <a:cs typeface="Times New Roman" pitchFamily="18" charset="0"/>
              </a:rPr>
              <a:t>р </a:t>
            </a:r>
            <a:r>
              <a:rPr lang="ru-RU" dirty="0">
                <a:latin typeface="Times New Roman" pitchFamily="18" charset="0"/>
                <a:cs typeface="Times New Roman" pitchFamily="18" charset="0"/>
              </a:rPr>
              <a:t>от </a:t>
            </a:r>
            <a:r>
              <a:rPr lang="ru-RU" b="1" i="1" dirty="0">
                <a:latin typeface="Times New Roman" pitchFamily="18" charset="0"/>
                <a:cs typeface="Times New Roman" pitchFamily="18" charset="0"/>
              </a:rPr>
              <a:t>д, </a:t>
            </a:r>
            <a:r>
              <a:rPr lang="ru-RU" dirty="0">
                <a:latin typeface="Times New Roman" pitchFamily="18" charset="0"/>
                <a:cs typeface="Times New Roman" pitchFamily="18" charset="0"/>
              </a:rPr>
              <a:t>повторяющегося на одном выдохе: </a:t>
            </a:r>
            <a:r>
              <a:rPr lang="ru-RU" i="1" dirty="0" err="1">
                <a:latin typeface="Times New Roman" pitchFamily="18" charset="0"/>
                <a:cs typeface="Times New Roman" pitchFamily="18" charset="0"/>
              </a:rPr>
              <a:t>ддд</a:t>
            </a:r>
            <a:r>
              <a:rPr lang="ru-RU" i="1" dirty="0">
                <a:latin typeface="Times New Roman" pitchFamily="18" charset="0"/>
                <a:cs typeface="Times New Roman" pitchFamily="18" charset="0"/>
              </a:rPr>
              <a:t>, </a:t>
            </a:r>
            <a:r>
              <a:rPr lang="ru-RU" i="1" dirty="0" err="1">
                <a:latin typeface="Times New Roman" pitchFamily="18" charset="0"/>
                <a:cs typeface="Times New Roman" pitchFamily="18" charset="0"/>
              </a:rPr>
              <a:t>ддд</a:t>
            </a:r>
            <a:r>
              <a:rPr lang="ru-RU" i="1" dirty="0">
                <a:latin typeface="Times New Roman" pitchFamily="18" charset="0"/>
                <a:cs typeface="Times New Roman" pitchFamily="18" charset="0"/>
              </a:rPr>
              <a:t>, с </a:t>
            </a:r>
            <a:r>
              <a:rPr lang="ru-RU" dirty="0">
                <a:latin typeface="Times New Roman" pitchFamily="18" charset="0"/>
                <a:cs typeface="Times New Roman" pitchFamily="18" charset="0"/>
              </a:rPr>
              <a:t>последующим более форсированным произнесением последнего. Применяется также чередующееся </a:t>
            </a:r>
            <a:r>
              <a:rPr lang="ru-RU" b="1" dirty="0">
                <a:latin typeface="Times New Roman" pitchFamily="18" charset="0"/>
                <a:cs typeface="Times New Roman" pitchFamily="18" charset="0"/>
              </a:rPr>
              <a:t>произношение звуков </a:t>
            </a:r>
            <a:r>
              <a:rPr lang="ru-RU" b="1" i="1" dirty="0">
                <a:latin typeface="Times New Roman" pitchFamily="18" charset="0"/>
                <a:cs typeface="Times New Roman" pitchFamily="18" charset="0"/>
              </a:rPr>
              <a:t>т </a:t>
            </a:r>
            <a:r>
              <a:rPr lang="ru-RU" dirty="0">
                <a:latin typeface="Times New Roman" pitchFamily="18" charset="0"/>
                <a:cs typeface="Times New Roman" pitchFamily="18" charset="0"/>
              </a:rPr>
              <a:t>и </a:t>
            </a:r>
            <a:r>
              <a:rPr lang="ru-RU" b="1" i="1" dirty="0">
                <a:latin typeface="Times New Roman" pitchFamily="18" charset="0"/>
                <a:cs typeface="Times New Roman" pitchFamily="18" charset="0"/>
              </a:rPr>
              <a:t>д </a:t>
            </a:r>
            <a:r>
              <a:rPr lang="ru-RU" dirty="0">
                <a:latin typeface="Times New Roman" pitchFamily="18" charset="0"/>
                <a:cs typeface="Times New Roman" pitchFamily="18" charset="0"/>
              </a:rPr>
              <a:t>в сочетании </a:t>
            </a:r>
            <a:r>
              <a:rPr lang="ru-RU" i="1" dirty="0" err="1">
                <a:latin typeface="Times New Roman" pitchFamily="18" charset="0"/>
                <a:cs typeface="Times New Roman" pitchFamily="18" charset="0"/>
              </a:rPr>
              <a:t>тд</a:t>
            </a:r>
            <a:r>
              <a:rPr lang="ru-RU" i="1" dirty="0">
                <a:latin typeface="Times New Roman" pitchFamily="18" charset="0"/>
                <a:cs typeface="Times New Roman" pitchFamily="18" charset="0"/>
              </a:rPr>
              <a:t>, </a:t>
            </a:r>
            <a:r>
              <a:rPr lang="ru-RU" i="1" dirty="0" err="1">
                <a:latin typeface="Times New Roman" pitchFamily="18" charset="0"/>
                <a:cs typeface="Times New Roman" pitchFamily="18" charset="0"/>
              </a:rPr>
              <a:t>тд</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или </a:t>
            </a:r>
            <a:r>
              <a:rPr lang="ru-RU" i="1" dirty="0" err="1">
                <a:latin typeface="Times New Roman" pitchFamily="18" charset="0"/>
                <a:cs typeface="Times New Roman" pitchFamily="18" charset="0"/>
              </a:rPr>
              <a:t>тдд</a:t>
            </a:r>
            <a:r>
              <a:rPr lang="ru-RU" i="1" dirty="0">
                <a:latin typeface="Times New Roman" pitchFamily="18" charset="0"/>
                <a:cs typeface="Times New Roman" pitchFamily="18" charset="0"/>
              </a:rPr>
              <a:t>, </a:t>
            </a:r>
            <a:r>
              <a:rPr lang="ru-RU" i="1" dirty="0" err="1">
                <a:latin typeface="Times New Roman" pitchFamily="18" charset="0"/>
                <a:cs typeface="Times New Roman" pitchFamily="18" charset="0"/>
              </a:rPr>
              <a:t>тдд</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в быстром темпе, ритмично. Они артикулируются при слегка открытом рте и при смыкании языка не с резцами, а с деснами верхних резцов или альвеолами. При многократном произнесении серий звуков </a:t>
            </a:r>
            <a:r>
              <a:rPr lang="ru-RU" i="1" dirty="0">
                <a:latin typeface="Times New Roman" pitchFamily="18" charset="0"/>
                <a:cs typeface="Times New Roman" pitchFamily="18" charset="0"/>
              </a:rPr>
              <a:t>д к т </a:t>
            </a:r>
            <a:r>
              <a:rPr lang="ru-RU" dirty="0">
                <a:latin typeface="Times New Roman" pitchFamily="18" charset="0"/>
                <a:cs typeface="Times New Roman" pitchFamily="18" charset="0"/>
              </a:rPr>
              <a:t>ребенка просят сильно подуть на кончик языка, и в этот момент возникает вибрация.</a:t>
            </a:r>
          </a:p>
          <a:p>
            <a:pPr algn="just"/>
            <a:r>
              <a:rPr lang="ru-RU" dirty="0">
                <a:latin typeface="Times New Roman" pitchFamily="18" charset="0"/>
                <a:cs typeface="Times New Roman" pitchFamily="18" charset="0"/>
              </a:rPr>
              <a:t>Однако этот прием не всегда приводит к успеху. При заднеязычной артикуляции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или его велярном (</a:t>
            </a:r>
            <a:r>
              <a:rPr lang="ru-RU" dirty="0" err="1">
                <a:latin typeface="Times New Roman" pitchFamily="18" charset="0"/>
                <a:cs typeface="Times New Roman" pitchFamily="18" charset="0"/>
              </a:rPr>
              <a:t>увелярном</a:t>
            </a:r>
            <a:r>
              <a:rPr lang="ru-RU" dirty="0">
                <a:latin typeface="Times New Roman" pitchFamily="18" charset="0"/>
                <a:cs typeface="Times New Roman" pitchFamily="18" charset="0"/>
              </a:rPr>
              <a:t>) </a:t>
            </a:r>
            <a:r>
              <a:rPr lang="ru-RU" dirty="0" err="1">
                <a:latin typeface="Times New Roman" pitchFamily="18" charset="0"/>
                <a:cs typeface="Times New Roman" pitchFamily="18" charset="0"/>
              </a:rPr>
              <a:t>артикулировании</a:t>
            </a:r>
            <a:r>
              <a:rPr lang="ru-RU" dirty="0">
                <a:latin typeface="Times New Roman" pitchFamily="18" charset="0"/>
                <a:cs typeface="Times New Roman" pitchFamily="18" charset="0"/>
              </a:rPr>
              <a:t> возможно появление двухфокусной вибрации: задней и новой, передней. Одновременное сочетание двух видов вибрации создает грубый шум, и ребенок отказывается такой звук принять. Кроме того, в случае достижения передней вибрации звук нередко оказывается излишне длительным (раскатистым) и зашумленным.</a:t>
            </a:r>
          </a:p>
        </p:txBody>
      </p:sp>
      <p:sp>
        <p:nvSpPr>
          <p:cNvPr id="5" name="Прямоугольник 4"/>
          <p:cNvSpPr/>
          <p:nvPr/>
        </p:nvSpPr>
        <p:spPr>
          <a:xfrm>
            <a:off x="2771800" y="260648"/>
            <a:ext cx="3336234" cy="4001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2000" b="1" dirty="0">
                <a:latin typeface="Times New Roman" pitchFamily="18" charset="0"/>
                <a:cs typeface="Times New Roman" pitchFamily="18" charset="0"/>
              </a:rPr>
              <a:t>Приемы постановки звука.</a:t>
            </a:r>
          </a:p>
        </p:txBody>
      </p:sp>
      <p:sp>
        <p:nvSpPr>
          <p:cNvPr id="8" name="Прямоугольник 7"/>
          <p:cNvSpPr/>
          <p:nvPr/>
        </p:nvSpPr>
        <p:spPr>
          <a:xfrm>
            <a:off x="539552" y="980728"/>
            <a:ext cx="8136904"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b="1" dirty="0">
                <a:latin typeface="Times New Roman" pitchFamily="18" charset="0"/>
                <a:cs typeface="Times New Roman" pitchFamily="18" charset="0"/>
              </a:rPr>
              <a:t>По подражанию. </a:t>
            </a:r>
            <a:r>
              <a:rPr lang="ru-RU" dirty="0">
                <a:latin typeface="Times New Roman" pitchFamily="18" charset="0"/>
                <a:cs typeface="Times New Roman" pitchFamily="18" charset="0"/>
              </a:rPr>
              <a:t>Этот прием лишь изредка приводит к положительным результатам, поэтому чаще приходится применять другие.</a:t>
            </a:r>
          </a:p>
        </p:txBody>
      </p:sp>
    </p:spTree>
    <p:extLst>
      <p:ext uri="{BB962C8B-B14F-4D97-AF65-F5344CB8AC3E}">
        <p14:creationId xmlns:p14="http://schemas.microsoft.com/office/powerpoint/2010/main" val="36586276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85739" y="1124744"/>
            <a:ext cx="8778749" cy="535531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На </a:t>
            </a:r>
            <a:r>
              <a:rPr lang="ru-RU" b="1" dirty="0">
                <a:latin typeface="Times New Roman" pitchFamily="18" charset="0"/>
                <a:cs typeface="Times New Roman" pitchFamily="18" charset="0"/>
              </a:rPr>
              <a:t>первом этапе </a:t>
            </a:r>
            <a:r>
              <a:rPr lang="ru-RU" dirty="0">
                <a:latin typeface="Times New Roman" pitchFamily="18" charset="0"/>
                <a:cs typeface="Times New Roman" pitchFamily="18" charset="0"/>
              </a:rPr>
              <a:t>ставится фрикативный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без вибрации от звука </a:t>
            </a:r>
            <a:r>
              <a:rPr lang="ru-RU" i="1" dirty="0">
                <a:latin typeface="Times New Roman" pitchFamily="18" charset="0"/>
                <a:cs typeface="Times New Roman" pitchFamily="18" charset="0"/>
              </a:rPr>
              <a:t>ж </a:t>
            </a:r>
            <a:r>
              <a:rPr lang="ru-RU" dirty="0">
                <a:latin typeface="Times New Roman" pitchFamily="18" charset="0"/>
                <a:cs typeface="Times New Roman" pitchFamily="18" charset="0"/>
              </a:rPr>
              <a:t>при его протяжном произнесении без округления губ и с перемещением переднего края языка несколько вперед, к деснам верхних зубов или альвеолам. При этом звук произносится со значительным напором воздуха (как при произнесении глухого звука) и минимальной щелью между передним краем языка и деснами.</a:t>
            </a:r>
          </a:p>
          <a:p>
            <a:pPr algn="just"/>
            <a:r>
              <a:rPr lang="ru-RU" dirty="0">
                <a:latin typeface="Times New Roman" pitchFamily="18" charset="0"/>
                <a:cs typeface="Times New Roman" pitchFamily="18" charset="0"/>
              </a:rPr>
              <a:t>Полученный фрикативный звук закрепляется в слогах. Можно, не закрепляя звук в слогах, перейти ко </a:t>
            </a:r>
            <a:r>
              <a:rPr lang="ru-RU" b="1" dirty="0">
                <a:latin typeface="Times New Roman" pitchFamily="18" charset="0"/>
                <a:cs typeface="Times New Roman" pitchFamily="18" charset="0"/>
              </a:rPr>
              <a:t>второму этапу </a:t>
            </a:r>
            <a:r>
              <a:rPr lang="ru-RU" dirty="0">
                <a:latin typeface="Times New Roman" pitchFamily="18" charset="0"/>
                <a:cs typeface="Times New Roman" pitchFamily="18" charset="0"/>
              </a:rPr>
              <a:t>постановки: с механической помощью, применяя шариковый зонд. Его вводят под язык и, прикасаясь к нижней поверхности передней части языка, быстрыми движениями зонда вправо и влево вызывают колебания языка, передние его края попеременно смыкаются и размыкаются с альвеолами. Эти движения можно осуществлять и обычным плоским шпателем (деревянным или пластмассовым) или зондом № 1 . Домашние тренировки ребенок может проводить с помощью черенка чайной ложки или чистого указательного пальца. Во время тренировок выдыхаемая струя должна быть сильной.</a:t>
            </a:r>
          </a:p>
          <a:p>
            <a:pPr algn="just"/>
            <a:r>
              <a:rPr lang="ru-RU" dirty="0">
                <a:latin typeface="Times New Roman" pitchFamily="18" charset="0"/>
                <a:cs typeface="Times New Roman" pitchFamily="18" charset="0"/>
              </a:rPr>
              <a:t>Описанным приемом пользуются в тех случаях, когда шипящие звуки у ребенка не нарушены.</a:t>
            </a:r>
          </a:p>
          <a:p>
            <a:pPr algn="just"/>
            <a:r>
              <a:rPr lang="ru-RU" dirty="0">
                <a:latin typeface="Times New Roman" pitchFamily="18" charset="0"/>
                <a:cs typeface="Times New Roman" pitchFamily="18" charset="0"/>
              </a:rPr>
              <a:t>Данный прием приводит к положительным результатам. Однако его недостатки в том, что звук оказывается раскатистым, произносится изолированно и ребенок с трудом овладевает переходом от него к сочетаниям звука с гласными.</a:t>
            </a:r>
          </a:p>
        </p:txBody>
      </p:sp>
      <p:sp>
        <p:nvSpPr>
          <p:cNvPr id="5" name="Прямоугольник 4"/>
          <p:cNvSpPr/>
          <p:nvPr/>
        </p:nvSpPr>
        <p:spPr>
          <a:xfrm>
            <a:off x="2380826" y="393689"/>
            <a:ext cx="4388574" cy="523220"/>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r>
              <a:rPr lang="ru-RU" sz="2800" b="1" dirty="0">
                <a:latin typeface="Times New Roman" pitchFamily="18" charset="0"/>
                <a:cs typeface="Times New Roman" pitchFamily="18" charset="0"/>
              </a:rPr>
              <a:t>Постановка </a:t>
            </a:r>
            <a:r>
              <a:rPr lang="ru-RU" sz="2800" b="1" i="1" dirty="0">
                <a:latin typeface="Times New Roman" pitchFamily="18" charset="0"/>
                <a:cs typeface="Times New Roman" pitchFamily="18" charset="0"/>
              </a:rPr>
              <a:t>р </a:t>
            </a:r>
            <a:r>
              <a:rPr lang="ru-RU" sz="2800" b="1" dirty="0">
                <a:latin typeface="Times New Roman" pitchFamily="18" charset="0"/>
                <a:cs typeface="Times New Roman" pitchFamily="18" charset="0"/>
              </a:rPr>
              <a:t>в два этапа</a:t>
            </a:r>
            <a:endParaRPr lang="ru-RU"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83348" y="764704"/>
            <a:ext cx="8424936" cy="480131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Наиболее эффективным является прием постановки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от слогового сочетания </a:t>
            </a:r>
            <a:r>
              <a:rPr lang="ru-RU" i="1" dirty="0">
                <a:latin typeface="Times New Roman" pitchFamily="18" charset="0"/>
                <a:cs typeface="Times New Roman" pitchFamily="18" charset="0"/>
              </a:rPr>
              <a:t>за </a:t>
            </a:r>
            <a:r>
              <a:rPr lang="ru-RU" dirty="0">
                <a:latin typeface="Times New Roman" pitchFamily="18" charset="0"/>
                <a:cs typeface="Times New Roman" pitchFamily="18" charset="0"/>
              </a:rPr>
              <a:t>с несколько удлиненным произнесением первого звука из слога: </a:t>
            </a:r>
            <a:r>
              <a:rPr lang="ru-RU" i="1" dirty="0" err="1">
                <a:latin typeface="Times New Roman" pitchFamily="18" charset="0"/>
                <a:cs typeface="Times New Roman" pitchFamily="18" charset="0"/>
              </a:rPr>
              <a:t>ззза</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В ходе многократного повторения слогов ребенок по инструкции логопеда перемещает переднюю часть языка вверх и вперед к альвеолам до получения акустического эффекта фрикативного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в сочетании с гласным а. После этого вводится зонд, с его помощью проводят быстрые движения слева направо и справа налево. В момент возникающей вибрации слышится достаточно чистый звук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нормальной протяженности, без избыточного раската. При этом способе постановки звука не требуется специального введения звука в сочетание с гласным, так как сразу получается слог. В последующей работе важно провести тренировки в вызывании слогов </a:t>
            </a:r>
            <a:r>
              <a:rPr lang="ru-RU" i="1" dirty="0" err="1">
                <a:latin typeface="Times New Roman" pitchFamily="18" charset="0"/>
                <a:cs typeface="Times New Roman" pitchFamily="18" charset="0"/>
              </a:rPr>
              <a:t>ра</a:t>
            </a:r>
            <a:r>
              <a:rPr lang="ru-RU" i="1" dirty="0">
                <a:latin typeface="Times New Roman" pitchFamily="18" charset="0"/>
                <a:cs typeface="Times New Roman" pitchFamily="18" charset="0"/>
              </a:rPr>
              <a:t>, </a:t>
            </a:r>
            <a:r>
              <a:rPr lang="ru-RU" i="1" dirty="0" err="1">
                <a:latin typeface="Times New Roman" pitchFamily="18" charset="0"/>
                <a:cs typeface="Times New Roman" pitchFamily="18" charset="0"/>
              </a:rPr>
              <a:t>ру</a:t>
            </a:r>
            <a:r>
              <a:rPr lang="ru-RU" i="1" dirty="0">
                <a:latin typeface="Times New Roman" pitchFamily="18" charset="0"/>
                <a:cs typeface="Times New Roman" pitchFamily="18" charset="0"/>
              </a:rPr>
              <a:t>, </a:t>
            </a:r>
            <a:r>
              <a:rPr lang="ru-RU" i="1" dirty="0" err="1">
                <a:latin typeface="Times New Roman" pitchFamily="18" charset="0"/>
                <a:cs typeface="Times New Roman" pitchFamily="18" charset="0"/>
              </a:rPr>
              <a:t>ры</a:t>
            </a:r>
            <a:r>
              <a:rPr lang="ru-RU" i="1" dirty="0">
                <a:latin typeface="Times New Roman" pitchFamily="18" charset="0"/>
                <a:cs typeface="Times New Roman" pitchFamily="18" charset="0"/>
              </a:rPr>
              <a:t>.</a:t>
            </a:r>
            <a:endParaRPr lang="ru-RU"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При постановке мягкого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применяется тот же прием, но с помощью слога </a:t>
            </a:r>
            <a:r>
              <a:rPr lang="ru-RU" i="1" dirty="0" err="1">
                <a:latin typeface="Times New Roman" pitchFamily="18" charset="0"/>
                <a:cs typeface="Times New Roman" pitchFamily="18" charset="0"/>
              </a:rPr>
              <a:t>зи</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а в дальнейшем </a:t>
            </a:r>
            <a:r>
              <a:rPr lang="ru-RU" i="1" dirty="0" err="1">
                <a:latin typeface="Times New Roman" pitchFamily="18" charset="0"/>
                <a:cs typeface="Times New Roman" pitchFamily="18" charset="0"/>
              </a:rPr>
              <a:t>зе</a:t>
            </a:r>
            <a:r>
              <a:rPr lang="ru-RU" i="1" dirty="0">
                <a:latin typeface="Times New Roman" pitchFamily="18" charset="0"/>
                <a:cs typeface="Times New Roman" pitchFamily="18" charset="0"/>
              </a:rPr>
              <a:t>, </a:t>
            </a:r>
            <a:r>
              <a:rPr lang="ru-RU" i="1" dirty="0" err="1">
                <a:latin typeface="Times New Roman" pitchFamily="18" charset="0"/>
                <a:cs typeface="Times New Roman" pitchFamily="18" charset="0"/>
              </a:rPr>
              <a:t>зя</a:t>
            </a:r>
            <a:r>
              <a:rPr lang="ru-RU" i="1" dirty="0">
                <a:latin typeface="Times New Roman" pitchFamily="18" charset="0"/>
                <a:cs typeface="Times New Roman" pitchFamily="18" charset="0"/>
              </a:rPr>
              <a:t>, </a:t>
            </a:r>
            <a:r>
              <a:rPr lang="ru-RU" i="1" dirty="0" err="1">
                <a:latin typeface="Times New Roman" pitchFamily="18" charset="0"/>
                <a:cs typeface="Times New Roman" pitchFamily="18" charset="0"/>
              </a:rPr>
              <a:t>зё</a:t>
            </a:r>
            <a:r>
              <a:rPr lang="ru-RU" i="1" dirty="0">
                <a:latin typeface="Times New Roman" pitchFamily="18" charset="0"/>
                <a:cs typeface="Times New Roman" pitchFamily="18" charset="0"/>
              </a:rPr>
              <a:t>, </a:t>
            </a:r>
            <a:r>
              <a:rPr lang="ru-RU" i="1" dirty="0" err="1">
                <a:latin typeface="Times New Roman" pitchFamily="18" charset="0"/>
                <a:cs typeface="Times New Roman" pitchFamily="18" charset="0"/>
              </a:rPr>
              <a:t>зю</a:t>
            </a:r>
            <a:r>
              <a:rPr lang="ru-RU" i="1" dirty="0">
                <a:latin typeface="Times New Roman" pitchFamily="18" charset="0"/>
                <a:cs typeface="Times New Roman" pitchFamily="18" charset="0"/>
              </a:rPr>
              <a:t>.</a:t>
            </a:r>
            <a:endParaRPr lang="ru-RU"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Обычно при нарушениях твердого и мягкого звука </a:t>
            </a:r>
            <a:r>
              <a:rPr lang="ru-RU" i="1" dirty="0">
                <a:latin typeface="Times New Roman" pitchFamily="18" charset="0"/>
                <a:cs typeface="Times New Roman" pitchFamily="18" charset="0"/>
              </a:rPr>
              <a:t>р </a:t>
            </a:r>
            <a:r>
              <a:rPr lang="ru-RU" dirty="0">
                <a:latin typeface="Times New Roman" pitchFamily="18" charset="0"/>
                <a:cs typeface="Times New Roman" pitchFamily="18" charset="0"/>
              </a:rPr>
              <a:t>сначала ставится твердый, а потом мягкий звук, но такой порядок не является жестким, его можно произвольно менять; не рекомендуется лишь вести одновременную их постановку во избежание их смешения.</a:t>
            </a:r>
          </a:p>
        </p:txBody>
      </p:sp>
    </p:spTree>
    <p:extLst>
      <p:ext uri="{BB962C8B-B14F-4D97-AF65-F5344CB8AC3E}">
        <p14:creationId xmlns:p14="http://schemas.microsoft.com/office/powerpoint/2010/main" val="22278608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755576" y="260648"/>
            <a:ext cx="7704856" cy="707886"/>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a:r>
              <a:rPr lang="ru-RU" sz="2000" b="1" dirty="0">
                <a:latin typeface="Times New Roman" pitchFamily="18" charset="0"/>
                <a:cs typeface="Times New Roman" pitchFamily="18" charset="0"/>
              </a:rPr>
              <a:t>Недостатки произношения звуков л и л </a:t>
            </a:r>
            <a:r>
              <a:rPr lang="ru-RU" sz="2000" dirty="0">
                <a:latin typeface="Times New Roman" pitchFamily="18" charset="0"/>
                <a:cs typeface="Times New Roman" pitchFamily="18" charset="0"/>
              </a:rPr>
              <a:t>(искажения— </a:t>
            </a:r>
            <a:r>
              <a:rPr lang="ru-RU" sz="2000" i="1" dirty="0" err="1">
                <a:latin typeface="Times New Roman" pitchFamily="18" charset="0"/>
                <a:cs typeface="Times New Roman" pitchFamily="18" charset="0"/>
              </a:rPr>
              <a:t>ламбдацизм</a:t>
            </a:r>
            <a:r>
              <a:rPr lang="ru-RU" sz="2000" i="1" dirty="0">
                <a:latin typeface="Times New Roman" pitchFamily="18" charset="0"/>
                <a:cs typeface="Times New Roman" pitchFamily="18" charset="0"/>
              </a:rPr>
              <a:t>, </a:t>
            </a:r>
            <a:r>
              <a:rPr lang="ru-RU" sz="2000" dirty="0">
                <a:latin typeface="Times New Roman" pitchFamily="18" charset="0"/>
                <a:cs typeface="Times New Roman" pitchFamily="18" charset="0"/>
              </a:rPr>
              <a:t>замены—</a:t>
            </a:r>
            <a:r>
              <a:rPr lang="ru-RU" sz="2000" i="1" dirty="0" err="1">
                <a:latin typeface="Times New Roman" pitchFamily="18" charset="0"/>
                <a:cs typeface="Times New Roman" pitchFamily="18" charset="0"/>
              </a:rPr>
              <a:t>параламбдацизм</a:t>
            </a:r>
            <a:r>
              <a:rPr lang="ru-RU" sz="2000" i="1" dirty="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
        <p:nvSpPr>
          <p:cNvPr id="7" name="Прямоугольник 6"/>
          <p:cNvSpPr/>
          <p:nvPr/>
        </p:nvSpPr>
        <p:spPr>
          <a:xfrm>
            <a:off x="251520" y="2194986"/>
            <a:ext cx="8424936" cy="397031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При </a:t>
            </a:r>
            <a:r>
              <a:rPr lang="ru-RU" i="1" dirty="0">
                <a:latin typeface="Times New Roman" pitchFamily="18" charset="0"/>
                <a:cs typeface="Times New Roman" pitchFamily="18" charset="0"/>
              </a:rPr>
              <a:t>л </a:t>
            </a:r>
            <a:r>
              <a:rPr lang="ru-RU" dirty="0">
                <a:latin typeface="Times New Roman" pitchFamily="18" charset="0"/>
                <a:cs typeface="Times New Roman" pitchFamily="18" charset="0"/>
              </a:rPr>
              <a:t>губы нейтральны и принимают положение следующего гласного. Расстояние между верхними и нижними резцами — 2—4 мм. Кончик языка поднят и прижат к основанию верхних резцов (но может занимать и более нижнее положение). </a:t>
            </a:r>
            <a:r>
              <a:rPr lang="ru-RU" dirty="0" err="1">
                <a:latin typeface="Times New Roman" pitchFamily="18" charset="0"/>
                <a:cs typeface="Times New Roman" pitchFamily="18" charset="0"/>
              </a:rPr>
              <a:t>Переднесредняя</a:t>
            </a:r>
            <a:r>
              <a:rPr lang="ru-RU" dirty="0">
                <a:latin typeface="Times New Roman" pitchFamily="18" charset="0"/>
                <a:cs typeface="Times New Roman" pitchFamily="18" charset="0"/>
              </a:rPr>
              <a:t> часть спинки языка опущена, корневая часть поднята по направлению к мягкому нёбу и оттягивается назад, посередине образуется ложкообразная </a:t>
            </a:r>
            <a:r>
              <a:rPr lang="ru-RU" dirty="0" err="1">
                <a:latin typeface="Times New Roman" pitchFamily="18" charset="0"/>
                <a:cs typeface="Times New Roman" pitchFamily="18" charset="0"/>
              </a:rPr>
              <a:t>вдавленность</a:t>
            </a:r>
            <a:r>
              <a:rPr lang="ru-RU" dirty="0">
                <a:latin typeface="Times New Roman" pitchFamily="18" charset="0"/>
                <a:cs typeface="Times New Roman" pitchFamily="18" charset="0"/>
              </a:rPr>
              <a:t>. Боковые края языка опущены, через них проходит выдыхаемая струя воздуха, слабая, как при произнесении всех звонких согласных. Мягкое нёбо поднято и закрывает проход в нос. Голосовые складки колеблются, производя голос.</a:t>
            </a:r>
          </a:p>
          <a:p>
            <a:pPr algn="just"/>
            <a:r>
              <a:rPr lang="ru-RU" dirty="0">
                <a:latin typeface="Times New Roman" pitchFamily="18" charset="0"/>
                <a:cs typeface="Times New Roman" pitchFamily="18" charset="0"/>
              </a:rPr>
              <a:t>Артикуляция мягкого </a:t>
            </a:r>
            <a:r>
              <a:rPr lang="ru-RU" i="1" dirty="0">
                <a:latin typeface="Times New Roman" pitchFamily="18" charset="0"/>
                <a:cs typeface="Times New Roman" pitchFamily="18" charset="0"/>
              </a:rPr>
              <a:t>л </a:t>
            </a:r>
            <a:r>
              <a:rPr lang="ru-RU" dirty="0">
                <a:latin typeface="Times New Roman" pitchFamily="18" charset="0"/>
                <a:cs typeface="Times New Roman" pitchFamily="18" charset="0"/>
              </a:rPr>
              <a:t>отличается от твердого тем, что губы при его произнесении несколько оттягиваются в стороны (что свойственно мягким согласным). </a:t>
            </a:r>
            <a:r>
              <a:rPr lang="ru-RU" dirty="0" err="1">
                <a:latin typeface="Times New Roman" pitchFamily="18" charset="0"/>
                <a:cs typeface="Times New Roman" pitchFamily="18" charset="0"/>
              </a:rPr>
              <a:t>Переднесредняя</a:t>
            </a:r>
            <a:r>
              <a:rPr lang="ru-RU" dirty="0">
                <a:latin typeface="Times New Roman" pitchFamily="18" charset="0"/>
                <a:cs typeface="Times New Roman" pitchFamily="18" charset="0"/>
              </a:rPr>
              <a:t> часть спинки языка поднимается по направлению к твердому нёбу и несколько продвигается вперед, задняя часть спинки языка вместе с корнем значительно продвинута вперед и опущена.</a:t>
            </a:r>
          </a:p>
        </p:txBody>
      </p:sp>
      <p:sp>
        <p:nvSpPr>
          <p:cNvPr id="8" name="Прямоугольник 7"/>
          <p:cNvSpPr/>
          <p:nvPr/>
        </p:nvSpPr>
        <p:spPr>
          <a:xfrm>
            <a:off x="3152221" y="1403484"/>
            <a:ext cx="3158365"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b="1" dirty="0">
                <a:latin typeface="Times New Roman" pitchFamily="18" charset="0"/>
                <a:cs typeface="Times New Roman" pitchFamily="18" charset="0"/>
              </a:rPr>
              <a:t>Уклад органов артикуляции</a:t>
            </a:r>
            <a:endParaRPr lang="ru-RU"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623750999"/>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055808"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[Л]</a:t>
            </a:r>
          </a:p>
        </p:txBody>
      </p:sp>
      <p:sp>
        <p:nvSpPr>
          <p:cNvPr id="7" name="Прямоугольник 6"/>
          <p:cNvSpPr/>
          <p:nvPr/>
        </p:nvSpPr>
        <p:spPr>
          <a:xfrm>
            <a:off x="5868144" y="1052736"/>
            <a:ext cx="3131840" cy="532761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90000"/>
              </a:lnSpc>
              <a:buFont typeface="Arial" pitchFamily="34" charset="0"/>
              <a:buChar char="•"/>
              <a:defRPr/>
            </a:pPr>
            <a:r>
              <a:rPr lang="ru-RU" dirty="0">
                <a:latin typeface="Times New Roman" pitchFamily="18" charset="0"/>
                <a:cs typeface="Times New Roman" pitchFamily="18" charset="0"/>
              </a:rPr>
              <a:t>Положение губ зависит от последующих гласных;</a:t>
            </a:r>
          </a:p>
          <a:p>
            <a:pPr marL="285750" indent="-285750">
              <a:lnSpc>
                <a:spcPct val="90000"/>
              </a:lnSpc>
              <a:buFont typeface="Arial" pitchFamily="34" charset="0"/>
              <a:buChar char="•"/>
              <a:defRPr/>
            </a:pPr>
            <a:r>
              <a:rPr lang="ru-RU" dirty="0">
                <a:latin typeface="Times New Roman" pitchFamily="18" charset="0"/>
                <a:cs typeface="Times New Roman" pitchFamily="18" charset="0"/>
              </a:rPr>
              <a:t>Верхние и нижние резцы находятся на незначительном расстоянии друг от друга;</a:t>
            </a:r>
          </a:p>
          <a:p>
            <a:pPr marL="285750" indent="-285750">
              <a:lnSpc>
                <a:spcPct val="90000"/>
              </a:lnSpc>
              <a:buFont typeface="Arial" pitchFamily="34" charset="0"/>
              <a:buChar char="•"/>
              <a:defRPr/>
            </a:pPr>
            <a:r>
              <a:rPr lang="ru-RU" dirty="0">
                <a:latin typeface="Times New Roman" pitchFamily="18" charset="0"/>
                <a:cs typeface="Times New Roman" pitchFamily="18" charset="0"/>
              </a:rPr>
              <a:t>Кончик языка поднимается и упирается в бугорки за верхними зубами (в альвеолы). Средняя часть спинки языка и края языка опущены. Задняя часть спинки языка поднята к мягкому нёбу. Форма языка напоминает «седло»;</a:t>
            </a:r>
          </a:p>
          <a:p>
            <a:pPr marL="285750" indent="-285750">
              <a:lnSpc>
                <a:spcPct val="90000"/>
              </a:lnSpc>
              <a:buFont typeface="Arial" pitchFamily="34" charset="0"/>
              <a:buChar char="•"/>
              <a:defRPr/>
            </a:pPr>
            <a:r>
              <a:rPr lang="ru-RU" dirty="0">
                <a:latin typeface="Times New Roman" pitchFamily="18" charset="0"/>
                <a:cs typeface="Times New Roman" pitchFamily="18" charset="0"/>
              </a:rPr>
              <a:t>Воздушная струя идет по бокам, а именно между языком и щекой;</a:t>
            </a:r>
          </a:p>
          <a:p>
            <a:pPr marL="285750" indent="-285750">
              <a:lnSpc>
                <a:spcPct val="90000"/>
              </a:lnSpc>
              <a:buFont typeface="Arial" pitchFamily="34" charset="0"/>
              <a:buChar char="•"/>
              <a:defRPr/>
            </a:pPr>
            <a:r>
              <a:rPr lang="ru-RU" dirty="0">
                <a:latin typeface="Times New Roman" pitchFamily="18" charset="0"/>
                <a:cs typeface="Times New Roman" pitchFamily="18" charset="0"/>
              </a:rPr>
              <a:t>Голосовые связки сомкнуты, вибрируют. Голос есть.</a:t>
            </a:r>
          </a:p>
        </p:txBody>
      </p:sp>
      <p:pic>
        <p:nvPicPr>
          <p:cNvPr id="8" name="Picture 10" descr="2 001"/>
          <p:cNvPicPr>
            <a:picLocks noGrp="1"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551582" y="2852936"/>
            <a:ext cx="2588370" cy="2399011"/>
          </a:xfrm>
          <a:prstGeom prst="rect">
            <a:avLst/>
          </a:prstGeom>
          <a:ln>
            <a:noFill/>
          </a:ln>
          <a:effectLst>
            <a:softEdge rad="112500"/>
          </a:effectLst>
        </p:spPr>
      </p:pic>
    </p:spTree>
    <p:extLst>
      <p:ext uri="{BB962C8B-B14F-4D97-AF65-F5344CB8AC3E}">
        <p14:creationId xmlns:p14="http://schemas.microsoft.com/office/powerpoint/2010/main" val="1105492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756084" y="4509120"/>
            <a:ext cx="7704348" cy="1368152"/>
          </a:xfrm>
        </p:spPr>
        <p:style>
          <a:lnRef idx="1">
            <a:schemeClr val="accent4"/>
          </a:lnRef>
          <a:fillRef idx="2">
            <a:schemeClr val="accent4"/>
          </a:fillRef>
          <a:effectRef idx="1">
            <a:schemeClr val="accent4"/>
          </a:effectRef>
          <a:fontRef idx="minor">
            <a:schemeClr val="dk1"/>
          </a:fontRef>
        </p:style>
        <p:txBody>
          <a:bodyPr>
            <a:normAutofit fontScale="70000" lnSpcReduction="20000"/>
          </a:bodyPr>
          <a:lstStyle/>
          <a:p>
            <a:pPr marL="45720" indent="0" algn="just">
              <a:buNone/>
            </a:pPr>
            <a:r>
              <a:rPr lang="ru-RU" sz="2300" dirty="0">
                <a:solidFill>
                  <a:schemeClr val="tx1"/>
                </a:solidFill>
                <a:latin typeface="Times New Roman" pitchFamily="18" charset="0"/>
                <a:cs typeface="Times New Roman" pitchFamily="18" charset="0"/>
              </a:rPr>
              <a:t>В последние годы в структуре </a:t>
            </a:r>
            <a:r>
              <a:rPr lang="ru-RU" sz="2300" dirty="0" err="1">
                <a:solidFill>
                  <a:schemeClr val="tx1"/>
                </a:solidFill>
                <a:latin typeface="Times New Roman" pitchFamily="18" charset="0"/>
                <a:cs typeface="Times New Roman" pitchFamily="18" charset="0"/>
              </a:rPr>
              <a:t>дислалии</a:t>
            </a:r>
            <a:r>
              <a:rPr lang="ru-RU" sz="2300" dirty="0">
                <a:solidFill>
                  <a:schemeClr val="tx1"/>
                </a:solidFill>
                <a:latin typeface="Times New Roman" pitchFamily="18" charset="0"/>
                <a:cs typeface="Times New Roman" pitchFamily="18" charset="0"/>
              </a:rPr>
              <a:t> преобладающими стали полиморфные нарушения звукопроизношения, которые препятствуют дальнейшему нормальному овладению письменной речью и способствуют возникновению </a:t>
            </a:r>
            <a:r>
              <a:rPr lang="ru-RU" sz="2300" b="1" dirty="0" err="1">
                <a:solidFill>
                  <a:schemeClr val="tx1"/>
                </a:solidFill>
                <a:latin typeface="Times New Roman" pitchFamily="18" charset="0"/>
                <a:cs typeface="Times New Roman" pitchFamily="18" charset="0"/>
              </a:rPr>
              <a:t>дисграфии</a:t>
            </a:r>
            <a:r>
              <a:rPr lang="ru-RU" sz="2300" dirty="0">
                <a:solidFill>
                  <a:schemeClr val="tx1"/>
                </a:solidFill>
                <a:latin typeface="Times New Roman" pitchFamily="18" charset="0"/>
                <a:cs typeface="Times New Roman" pitchFamily="18" charset="0"/>
              </a:rPr>
              <a:t> и </a:t>
            </a:r>
            <a:r>
              <a:rPr lang="ru-RU" sz="2300" b="1" dirty="0" err="1">
                <a:solidFill>
                  <a:schemeClr val="tx1"/>
                </a:solidFill>
                <a:latin typeface="Times New Roman" pitchFamily="18" charset="0"/>
                <a:cs typeface="Times New Roman" pitchFamily="18" charset="0"/>
              </a:rPr>
              <a:t>дислексии</a:t>
            </a:r>
            <a:r>
              <a:rPr lang="ru-RU" sz="2300" dirty="0">
                <a:solidFill>
                  <a:schemeClr val="tx1"/>
                </a:solidFill>
                <a:latin typeface="Times New Roman" pitchFamily="18" charset="0"/>
                <a:cs typeface="Times New Roman" pitchFamily="18" charset="0"/>
              </a:rPr>
              <a:t>.</a:t>
            </a:r>
          </a:p>
          <a:p>
            <a:pPr marL="45720" indent="0" algn="just">
              <a:buNone/>
            </a:pPr>
            <a:br>
              <a:rPr lang="ru-RU" sz="1800" dirty="0">
                <a:solidFill>
                  <a:schemeClr val="tx1"/>
                </a:solidFill>
                <a:latin typeface="Times New Roman" pitchFamily="18" charset="0"/>
                <a:cs typeface="Times New Roman" pitchFamily="18" charset="0"/>
              </a:rPr>
            </a:br>
            <a:endParaRPr lang="ru-RU" sz="1800" dirty="0">
              <a:solidFill>
                <a:schemeClr val="tx1"/>
              </a:solidFill>
              <a:latin typeface="Times New Roman" pitchFamily="18" charset="0"/>
              <a:cs typeface="Times New Roman" pitchFamily="18" charset="0"/>
            </a:endParaRPr>
          </a:p>
        </p:txBody>
      </p:sp>
      <p:sp>
        <p:nvSpPr>
          <p:cNvPr id="5" name="Прямоугольник 4"/>
          <p:cNvSpPr/>
          <p:nvPr/>
        </p:nvSpPr>
        <p:spPr>
          <a:xfrm>
            <a:off x="756084" y="548679"/>
            <a:ext cx="7704348"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45720" indent="0" algn="just">
              <a:buNone/>
            </a:pPr>
            <a:r>
              <a:rPr lang="ru-RU" dirty="0" err="1">
                <a:latin typeface="Times New Roman" pitchFamily="18" charset="0"/>
                <a:cs typeface="Times New Roman" pitchFamily="18" charset="0"/>
              </a:rPr>
              <a:t>Дислалия</a:t>
            </a:r>
            <a:r>
              <a:rPr lang="ru-RU" dirty="0">
                <a:latin typeface="Times New Roman" pitchFamily="18" charset="0"/>
                <a:cs typeface="Times New Roman" pitchFamily="18" charset="0"/>
              </a:rPr>
              <a:t> является наиболее распространенным в логопедии речевым нарушением, которое встречается у 25-30% (по некоторым данным – 52,5%) дошкольников (5-6 лет), 17-20% младших школьников (1-2 класс) и у 1% детей более старшего возраста. </a:t>
            </a:r>
          </a:p>
        </p:txBody>
      </p:sp>
      <p:graphicFrame>
        <p:nvGraphicFramePr>
          <p:cNvPr id="6" name="Диаграмма 5"/>
          <p:cNvGraphicFramePr/>
          <p:nvPr>
            <p:extLst>
              <p:ext uri="{D42A27DB-BD31-4B8C-83A1-F6EECF244321}">
                <p14:modId xmlns:p14="http://schemas.microsoft.com/office/powerpoint/2010/main" val="3329623554"/>
              </p:ext>
            </p:extLst>
          </p:nvPr>
        </p:nvGraphicFramePr>
        <p:xfrm>
          <a:off x="395536" y="1749009"/>
          <a:ext cx="8136904" cy="2328063"/>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660388194"/>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209696"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[Л</a:t>
            </a:r>
            <a:r>
              <a:rPr lang="en-US" sz="3600" b="1" dirty="0">
                <a:latin typeface="Times New Roman" pitchFamily="18" charset="0"/>
                <a:cs typeface="Times New Roman" pitchFamily="18" charset="0"/>
              </a:rPr>
              <a:t>`</a:t>
            </a:r>
            <a:r>
              <a:rPr lang="ru-RU" sz="3600" b="1" dirty="0">
                <a:latin typeface="Times New Roman" pitchFamily="18" charset="0"/>
                <a:cs typeface="Times New Roman" pitchFamily="18" charset="0"/>
              </a:rPr>
              <a:t>]</a:t>
            </a:r>
          </a:p>
        </p:txBody>
      </p:sp>
      <p:sp>
        <p:nvSpPr>
          <p:cNvPr id="7" name="Прямоугольник 6"/>
          <p:cNvSpPr/>
          <p:nvPr/>
        </p:nvSpPr>
        <p:spPr>
          <a:xfrm>
            <a:off x="5868144" y="1336290"/>
            <a:ext cx="3131840" cy="482901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90000"/>
              </a:lnSpc>
              <a:buFont typeface="Arial" pitchFamily="34" charset="0"/>
              <a:buChar char="•"/>
              <a:defRPr/>
            </a:pPr>
            <a:r>
              <a:rPr lang="ru-RU" dirty="0">
                <a:latin typeface="Times New Roman" pitchFamily="18" charset="0"/>
                <a:cs typeface="Times New Roman" pitchFamily="18" charset="0"/>
              </a:rPr>
              <a:t>Положение губ зависит от последующих гласных;</a:t>
            </a:r>
          </a:p>
          <a:p>
            <a:pPr marL="285750" indent="-285750">
              <a:lnSpc>
                <a:spcPct val="90000"/>
              </a:lnSpc>
              <a:buFont typeface="Arial" pitchFamily="34" charset="0"/>
              <a:buChar char="•"/>
              <a:defRPr/>
            </a:pPr>
            <a:r>
              <a:rPr lang="ru-RU" dirty="0">
                <a:latin typeface="Times New Roman" pitchFamily="18" charset="0"/>
                <a:cs typeface="Times New Roman" pitchFamily="18" charset="0"/>
              </a:rPr>
              <a:t>Верхние и нижние резцы находятся на незначительном расстоянии друг от друга;</a:t>
            </a:r>
          </a:p>
          <a:p>
            <a:pPr marL="285750" indent="-285750">
              <a:lnSpc>
                <a:spcPct val="90000"/>
              </a:lnSpc>
              <a:buFont typeface="Arial" pitchFamily="34" charset="0"/>
              <a:buChar char="•"/>
              <a:defRPr/>
            </a:pPr>
            <a:r>
              <a:rPr lang="ru-RU" dirty="0">
                <a:latin typeface="Times New Roman" pitchFamily="18" charset="0"/>
                <a:cs typeface="Times New Roman" pitchFamily="18" charset="0"/>
              </a:rPr>
              <a:t>Кончик языка поднимается и упирается в бугорки за верхними зубами (в альвеолы). Средняя часть спинки языка приподнята. Задняя часть спинки языка опущена;</a:t>
            </a:r>
          </a:p>
          <a:p>
            <a:pPr marL="285750" indent="-285750">
              <a:lnSpc>
                <a:spcPct val="90000"/>
              </a:lnSpc>
              <a:buFont typeface="Arial" pitchFamily="34" charset="0"/>
              <a:buChar char="•"/>
              <a:defRPr/>
            </a:pPr>
            <a:r>
              <a:rPr lang="ru-RU" dirty="0">
                <a:latin typeface="Times New Roman" pitchFamily="18" charset="0"/>
                <a:cs typeface="Times New Roman" pitchFamily="18" charset="0"/>
              </a:rPr>
              <a:t>Воздушная струя идет по бокам, а именно между языком и щекой;</a:t>
            </a:r>
          </a:p>
          <a:p>
            <a:pPr marL="285750" indent="-285750">
              <a:lnSpc>
                <a:spcPct val="90000"/>
              </a:lnSpc>
              <a:buFont typeface="Arial" pitchFamily="34" charset="0"/>
              <a:buChar char="•"/>
              <a:defRPr/>
            </a:pPr>
            <a:r>
              <a:rPr lang="ru-RU" dirty="0">
                <a:latin typeface="Times New Roman" pitchFamily="18" charset="0"/>
                <a:cs typeface="Times New Roman" pitchFamily="18" charset="0"/>
              </a:rPr>
              <a:t>Голосовые связки сомкнуты, вибрируют. Голос есть.</a:t>
            </a:r>
          </a:p>
        </p:txBody>
      </p:sp>
      <p:pic>
        <p:nvPicPr>
          <p:cNvPr id="8" name="Picture 13"/>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547664" y="2924944"/>
            <a:ext cx="2664023" cy="2486508"/>
          </a:xfrm>
          <a:prstGeom prst="rect">
            <a:avLst/>
          </a:prstGeom>
          <a:ln>
            <a:noFill/>
          </a:ln>
          <a:effectLst>
            <a:softEdge rad="112500"/>
          </a:effectLst>
        </p:spPr>
      </p:pic>
    </p:spTree>
    <p:extLst>
      <p:ext uri="{BB962C8B-B14F-4D97-AF65-F5344CB8AC3E}">
        <p14:creationId xmlns:p14="http://schemas.microsoft.com/office/powerpoint/2010/main" val="617032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36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528" y="1408708"/>
            <a:ext cx="8424936" cy="317009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sz="2000" dirty="0">
                <a:latin typeface="Times New Roman" pitchFamily="18" charset="0"/>
                <a:cs typeface="Times New Roman" pitchFamily="18" charset="0"/>
              </a:rPr>
              <a:t>Среди нарушений </a:t>
            </a:r>
            <a:r>
              <a:rPr lang="ru-RU" sz="2000" i="1" dirty="0">
                <a:latin typeface="Times New Roman" pitchFamily="18" charset="0"/>
                <a:cs typeface="Times New Roman" pitchFamily="18" charset="0"/>
              </a:rPr>
              <a:t>л </a:t>
            </a:r>
            <a:r>
              <a:rPr lang="ru-RU" sz="2000" dirty="0">
                <a:latin typeface="Times New Roman" pitchFamily="18" charset="0"/>
                <a:cs typeface="Times New Roman" pitchFamily="18" charset="0"/>
              </a:rPr>
              <a:t>распространено искажение звука, при котором произносится двугубый сонорный звук, наподобие краткого </a:t>
            </a:r>
            <a:r>
              <a:rPr lang="ru-RU" sz="2000" i="1" dirty="0">
                <a:latin typeface="Times New Roman" pitchFamily="18" charset="0"/>
                <a:cs typeface="Times New Roman" pitchFamily="18" charset="0"/>
              </a:rPr>
              <a:t>у, </a:t>
            </a:r>
            <a:r>
              <a:rPr lang="ru-RU" sz="2000" dirty="0">
                <a:latin typeface="Times New Roman" pitchFamily="18" charset="0"/>
                <a:cs typeface="Times New Roman" pitchFamily="18" charset="0"/>
              </a:rPr>
              <a:t>встречающегося в некоторых диалектах, или звука </a:t>
            </a:r>
            <a:r>
              <a:rPr lang="ru-RU" sz="2000" i="1" dirty="0">
                <a:latin typeface="Times New Roman" pitchFamily="18" charset="0"/>
                <a:cs typeface="Times New Roman" pitchFamily="18" charset="0"/>
              </a:rPr>
              <a:t>w, </a:t>
            </a:r>
            <a:r>
              <a:rPr lang="ru-RU" sz="2000" dirty="0">
                <a:latin typeface="Times New Roman" pitchFamily="18" charset="0"/>
                <a:cs typeface="Times New Roman" pitchFamily="18" charset="0"/>
              </a:rPr>
              <a:t>свойственного фонетическому строю английского языка. Более многочисленными являются случаи </a:t>
            </a:r>
            <a:r>
              <a:rPr lang="ru-RU" sz="2000" dirty="0" err="1">
                <a:latin typeface="Times New Roman" pitchFamily="18" charset="0"/>
                <a:cs typeface="Times New Roman" pitchFamily="18" charset="0"/>
              </a:rPr>
              <a:t>параламбдацизма</a:t>
            </a:r>
            <a:r>
              <a:rPr lang="ru-RU" sz="2000" dirty="0">
                <a:latin typeface="Times New Roman" pitchFamily="18" charset="0"/>
                <a:cs typeface="Times New Roman" pitchFamily="18" charset="0"/>
              </a:rPr>
              <a:t> в виде замен его кратким гласным ы, фрикативным </a:t>
            </a:r>
            <a:r>
              <a:rPr lang="ru-RU" sz="2000" i="1" dirty="0">
                <a:latin typeface="Times New Roman" pitchFamily="18" charset="0"/>
                <a:cs typeface="Times New Roman" pitchFamily="18" charset="0"/>
              </a:rPr>
              <a:t>г </a:t>
            </a:r>
            <a:r>
              <a:rPr lang="ru-RU" sz="2000" dirty="0">
                <a:latin typeface="Times New Roman" pitchFamily="18" charset="0"/>
                <a:cs typeface="Times New Roman" pitchFamily="18" charset="0"/>
              </a:rPr>
              <a:t>(как в южнорусских диалектах), мягким и полумягким </a:t>
            </a:r>
            <a:r>
              <a:rPr lang="ru-RU" sz="2000" i="1" dirty="0">
                <a:latin typeface="Times New Roman" pitchFamily="18" charset="0"/>
                <a:cs typeface="Times New Roman" pitchFamily="18" charset="0"/>
              </a:rPr>
              <a:t>л, j </a:t>
            </a:r>
            <a:r>
              <a:rPr lang="ru-RU" sz="2000" dirty="0">
                <a:latin typeface="Times New Roman" pitchFamily="18" charset="0"/>
                <a:cs typeface="Times New Roman" pitchFamily="18" charset="0"/>
              </a:rPr>
              <a:t>(йот), изредка встречается замена звуком </a:t>
            </a:r>
            <a:r>
              <a:rPr lang="ru-RU" sz="2000" i="1" dirty="0">
                <a:latin typeface="Times New Roman" pitchFamily="18" charset="0"/>
                <a:cs typeface="Times New Roman" pitchFamily="18" charset="0"/>
              </a:rPr>
              <a:t>р </a:t>
            </a:r>
            <a:r>
              <a:rPr lang="ru-RU" sz="2000" dirty="0">
                <a:latin typeface="Times New Roman" pitchFamily="18" charset="0"/>
                <a:cs typeface="Times New Roman" pitchFamily="18" charset="0"/>
              </a:rPr>
              <a:t>и некоторыми другими.</a:t>
            </a:r>
          </a:p>
          <a:p>
            <a:pPr algn="just"/>
            <a:r>
              <a:rPr lang="ru-RU" sz="2000" dirty="0">
                <a:latin typeface="Times New Roman" pitchFamily="18" charset="0"/>
                <a:cs typeface="Times New Roman" pitchFamily="18" charset="0"/>
              </a:rPr>
              <a:t>Мягкий </a:t>
            </a:r>
            <a:r>
              <a:rPr lang="ru-RU" sz="2000" i="1" dirty="0">
                <a:latin typeface="Times New Roman" pitchFamily="18" charset="0"/>
                <a:cs typeface="Times New Roman" pitchFamily="18" charset="0"/>
              </a:rPr>
              <a:t>л </a:t>
            </a:r>
            <a:r>
              <a:rPr lang="ru-RU" sz="2000" dirty="0">
                <a:latin typeface="Times New Roman" pitchFamily="18" charset="0"/>
                <a:cs typeface="Times New Roman" pitchFamily="18" charset="0"/>
              </a:rPr>
              <a:t>нарушается очень редко: наблюдается полумягкое произнесение или замена звуком / (йот).</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42979" y="332656"/>
            <a:ext cx="3083024"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ru-RU" b="1" dirty="0">
                <a:latin typeface="Times New Roman" pitchFamily="18" charset="0"/>
                <a:cs typeface="Times New Roman" pitchFamily="18" charset="0"/>
              </a:rPr>
              <a:t>Приемы постановки звука </a:t>
            </a:r>
          </a:p>
        </p:txBody>
      </p:sp>
      <p:sp>
        <p:nvSpPr>
          <p:cNvPr id="6" name="Прямоугольник 5"/>
          <p:cNvSpPr/>
          <p:nvPr/>
        </p:nvSpPr>
        <p:spPr>
          <a:xfrm>
            <a:off x="323528" y="980728"/>
            <a:ext cx="8640960" cy="5078313"/>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Ребенку предлагается слегка раскрыть рот и произнести сочетание </a:t>
            </a:r>
            <a:r>
              <a:rPr lang="ru-RU" i="1" dirty="0" err="1">
                <a:latin typeface="Times New Roman" pitchFamily="18" charset="0"/>
                <a:cs typeface="Times New Roman" pitchFamily="18" charset="0"/>
              </a:rPr>
              <a:t>ыа</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При этом ы произносится кратко, с напряжением органов артикуляции (как бы на твердой атаке голоса). Образец произнесения показывает логопед. Как только ребенок усвоит нужное произнесение, логопед просит его вновь произнести это сочетание, но при зажатом между зубами языке. В этот момент четко слышится сочетание </a:t>
            </a:r>
            <a:r>
              <a:rPr lang="ru-RU" i="1" dirty="0">
                <a:latin typeface="Times New Roman" pitchFamily="18" charset="0"/>
                <a:cs typeface="Times New Roman" pitchFamily="18" charset="0"/>
              </a:rPr>
              <a:t>ла. </a:t>
            </a:r>
            <a:r>
              <a:rPr lang="ru-RU" dirty="0">
                <a:latin typeface="Times New Roman" pitchFamily="18" charset="0"/>
                <a:cs typeface="Times New Roman" pitchFamily="18" charset="0"/>
              </a:rPr>
              <a:t>При выполнении задания логопед следит за тем, чтобы кончик языка у ребенка оставался между зубами.</a:t>
            </a:r>
          </a:p>
          <a:p>
            <a:pPr algn="just"/>
            <a:r>
              <a:rPr lang="ru-RU" dirty="0">
                <a:latin typeface="Times New Roman" pitchFamily="18" charset="0"/>
                <a:cs typeface="Times New Roman" pitchFamily="18" charset="0"/>
              </a:rPr>
              <a:t>Можно воспользоваться и другим приемом. Используя в качестве базового звука мягкий </a:t>
            </a:r>
            <a:r>
              <a:rPr lang="ru-RU" i="1" dirty="0">
                <a:latin typeface="Times New Roman" pitchFamily="18" charset="0"/>
                <a:cs typeface="Times New Roman" pitchFamily="18" charset="0"/>
              </a:rPr>
              <a:t>л, </a:t>
            </a:r>
            <a:r>
              <a:rPr lang="ru-RU" dirty="0">
                <a:latin typeface="Times New Roman" pitchFamily="18" charset="0"/>
                <a:cs typeface="Times New Roman" pitchFamily="18" charset="0"/>
              </a:rPr>
              <a:t>попросите ребенка несколько раз повторить слог </a:t>
            </a:r>
            <a:r>
              <a:rPr lang="ru-RU" i="1" dirty="0">
                <a:latin typeface="Times New Roman" pitchFamily="18" charset="0"/>
                <a:cs typeface="Times New Roman" pitchFamily="18" charset="0"/>
              </a:rPr>
              <a:t>ля, </a:t>
            </a:r>
            <a:r>
              <a:rPr lang="ru-RU" dirty="0">
                <a:latin typeface="Times New Roman" pitchFamily="18" charset="0"/>
                <a:cs typeface="Times New Roman" pitchFamily="18" charset="0"/>
              </a:rPr>
              <a:t>затем введите зонд № 4 так, чтобы он оказался между твердым нёбом и средней частью спинки языка; нажмите зондом на язык вниз — вправо или влево, и попросите ребенка произнести несколько раз сочетание </a:t>
            </a:r>
            <a:r>
              <a:rPr lang="ru-RU" i="1" dirty="0">
                <a:latin typeface="Times New Roman" pitchFamily="18" charset="0"/>
                <a:cs typeface="Times New Roman" pitchFamily="18" charset="0"/>
              </a:rPr>
              <a:t>ля. </a:t>
            </a:r>
            <a:r>
              <a:rPr lang="ru-RU" dirty="0">
                <a:latin typeface="Times New Roman" pitchFamily="18" charset="0"/>
                <a:cs typeface="Times New Roman" pitchFamily="18" charset="0"/>
              </a:rPr>
              <a:t>В момент произнесения регулируйте движение зондом, пока не будет получен акустический эффект твердого </a:t>
            </a:r>
            <a:r>
              <a:rPr lang="ru-RU" i="1" dirty="0">
                <a:latin typeface="Times New Roman" pitchFamily="18" charset="0"/>
                <a:cs typeface="Times New Roman" pitchFamily="18" charset="0"/>
              </a:rPr>
              <a:t>л. </a:t>
            </a:r>
            <a:r>
              <a:rPr lang="ru-RU" dirty="0">
                <a:latin typeface="Times New Roman" pitchFamily="18" charset="0"/>
                <a:cs typeface="Times New Roman" pitchFamily="18" charset="0"/>
              </a:rPr>
              <a:t>Основная трудность в постановке звука </a:t>
            </a:r>
            <a:r>
              <a:rPr lang="ru-RU" i="1" dirty="0">
                <a:latin typeface="Times New Roman" pitchFamily="18" charset="0"/>
                <a:cs typeface="Times New Roman" pitchFamily="18" charset="0"/>
              </a:rPr>
              <a:t>л </a:t>
            </a:r>
            <a:r>
              <a:rPr lang="ru-RU" dirty="0">
                <a:latin typeface="Times New Roman" pitchFamily="18" charset="0"/>
                <a:cs typeface="Times New Roman" pitchFamily="18" charset="0"/>
              </a:rPr>
              <a:t>заключается в том, что, произнося звук правильно, ребенок продолжает слышать прежний свой звук. Поэтому нужно привлекать слуховое внимание ребенка к тому звуку, который получается в момент его постановки. Звук л удается получить по слуховому подражанию, если на подготовительном этапе ребенок научился узнавать его и отличать правильное звучание от неправильного.</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39552" y="260648"/>
            <a:ext cx="8208912" cy="646331"/>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ctr"/>
            <a:r>
              <a:rPr lang="ru-RU" b="1" dirty="0">
                <a:latin typeface="Times New Roman" pitchFamily="18" charset="0"/>
                <a:cs typeface="Times New Roman" pitchFamily="18" charset="0"/>
              </a:rPr>
              <a:t>Недостатки произношения звуков </a:t>
            </a:r>
            <a:r>
              <a:rPr lang="ru-RU" b="1" i="1" dirty="0">
                <a:latin typeface="Times New Roman" pitchFamily="18" charset="0"/>
                <a:cs typeface="Times New Roman" pitchFamily="18" charset="0"/>
              </a:rPr>
              <a:t>с </a:t>
            </a:r>
            <a:r>
              <a:rPr lang="ru-RU" i="1" dirty="0">
                <a:latin typeface="Times New Roman" pitchFamily="18" charset="0"/>
                <a:cs typeface="Times New Roman" pitchFamily="18" charset="0"/>
              </a:rPr>
              <a:t>— </a:t>
            </a:r>
            <a:r>
              <a:rPr lang="ru-RU" b="1" i="1" dirty="0">
                <a:latin typeface="Times New Roman" pitchFamily="18" charset="0"/>
                <a:cs typeface="Times New Roman" pitchFamily="18" charset="0"/>
              </a:rPr>
              <a:t>с, з </a:t>
            </a:r>
            <a:r>
              <a:rPr lang="ru-RU" b="1" dirty="0">
                <a:latin typeface="Times New Roman" pitchFamily="18" charset="0"/>
                <a:cs typeface="Times New Roman" pitchFamily="18" charset="0"/>
              </a:rPr>
              <a:t>— </a:t>
            </a:r>
            <a:r>
              <a:rPr lang="ru-RU" b="1" i="1" dirty="0">
                <a:latin typeface="Times New Roman" pitchFamily="18" charset="0"/>
                <a:cs typeface="Times New Roman" pitchFamily="18" charset="0"/>
              </a:rPr>
              <a:t>з, ц </a:t>
            </a:r>
            <a:r>
              <a:rPr lang="ru-RU" dirty="0">
                <a:latin typeface="Times New Roman" pitchFamily="18" charset="0"/>
                <a:cs typeface="Times New Roman" pitchFamily="18" charset="0"/>
              </a:rPr>
              <a:t>(искажения—</a:t>
            </a:r>
            <a:r>
              <a:rPr lang="ru-RU" i="1" dirty="0" err="1">
                <a:latin typeface="Times New Roman" pitchFamily="18" charset="0"/>
                <a:cs typeface="Times New Roman" pitchFamily="18" charset="0"/>
              </a:rPr>
              <a:t>сигматизм</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замены—</a:t>
            </a:r>
            <a:r>
              <a:rPr lang="ru-RU" i="1" dirty="0" err="1">
                <a:latin typeface="Times New Roman" pitchFamily="18" charset="0"/>
                <a:cs typeface="Times New Roman" pitchFamily="18" charset="0"/>
              </a:rPr>
              <a:t>парасигматизм</a:t>
            </a:r>
            <a:r>
              <a:rPr lang="ru-RU" i="1" dirty="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6" name="Прямоугольник 5"/>
          <p:cNvSpPr/>
          <p:nvPr/>
        </p:nvSpPr>
        <p:spPr>
          <a:xfrm>
            <a:off x="2483768" y="1124744"/>
            <a:ext cx="3960440"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dirty="0">
                <a:latin typeface="Times New Roman" pitchFamily="18" charset="0"/>
                <a:cs typeface="Times New Roman" pitchFamily="18" charset="0"/>
              </a:rPr>
              <a:t>Уклад органов артикуляции при произношении звуков </a:t>
            </a:r>
            <a:r>
              <a:rPr lang="ru-RU" i="1" dirty="0">
                <a:latin typeface="Times New Roman" pitchFamily="18" charset="0"/>
                <a:cs typeface="Times New Roman" pitchFamily="18" charset="0"/>
              </a:rPr>
              <a:t>с, с, з, з. </a:t>
            </a:r>
            <a:endParaRPr lang="ru-RU" dirty="0">
              <a:latin typeface="Times New Roman" pitchFamily="18" charset="0"/>
              <a:cs typeface="Times New Roman" pitchFamily="18" charset="0"/>
            </a:endParaRPr>
          </a:p>
        </p:txBody>
      </p:sp>
      <p:sp>
        <p:nvSpPr>
          <p:cNvPr id="8" name="Прямоугольник 7"/>
          <p:cNvSpPr/>
          <p:nvPr/>
        </p:nvSpPr>
        <p:spPr>
          <a:xfrm>
            <a:off x="323528" y="1988840"/>
            <a:ext cx="8640960" cy="4524315"/>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ru-RU" dirty="0">
                <a:latin typeface="Times New Roman" pitchFamily="18" charset="0"/>
                <a:cs typeface="Times New Roman" pitchFamily="18" charset="0"/>
              </a:rPr>
              <a:t>При произнесении звука </a:t>
            </a:r>
            <a:r>
              <a:rPr lang="ru-RU" i="1" dirty="0">
                <a:latin typeface="Times New Roman" pitchFamily="18" charset="0"/>
                <a:cs typeface="Times New Roman" pitchFamily="18" charset="0"/>
              </a:rPr>
              <a:t>с </a:t>
            </a:r>
            <a:r>
              <a:rPr lang="ru-RU" dirty="0">
                <a:latin typeface="Times New Roman" pitchFamily="18" charset="0"/>
                <a:cs typeface="Times New Roman" pitchFamily="18" charset="0"/>
              </a:rPr>
              <a:t>губы слегка растянуты в улыбку, видны передние зубы. Перед лабиализованными гласными губы округляются, зубы сближены до расстояния в 1—2 мм. Кончик языка упирается в нижние резцы, передняя часть спинки языка выгнута. Боковые его края прижаты к коренным зубам. При таком укладе образуется узкий проход (круглая щель) между кончиком языка и передними верхними зубами. Вдоль языка по его средней линии образуется желобок. Сильная струя выдыхаемого воздуха, проходя через эту щель, вызывает свистящий шум. Чем уже щель, тем шум выше, чем шире щель — тем шум более низкий, переходящий в «шепелявый» (звук произносится с «пришепетыванием»). Мягкое нёбо поднято и закрывает проход в полость носа; голосовые складки разомкнуты и не производят голос.</a:t>
            </a:r>
          </a:p>
          <a:p>
            <a:r>
              <a:rPr lang="ru-RU" dirty="0">
                <a:latin typeface="Times New Roman" pitchFamily="18" charset="0"/>
                <a:cs typeface="Times New Roman" pitchFamily="18" charset="0"/>
              </a:rPr>
              <a:t>При произнесении мягкого </a:t>
            </a:r>
            <a:r>
              <a:rPr lang="ru-RU" i="1" dirty="0">
                <a:latin typeface="Times New Roman" pitchFamily="18" charset="0"/>
                <a:cs typeface="Times New Roman" pitchFamily="18" charset="0"/>
              </a:rPr>
              <a:t>с </a:t>
            </a:r>
            <a:r>
              <a:rPr lang="ru-RU" dirty="0">
                <a:latin typeface="Times New Roman" pitchFamily="18" charset="0"/>
                <a:cs typeface="Times New Roman" pitchFamily="18" charset="0"/>
              </a:rPr>
              <a:t>губы растягиваются больше, чем при с, и напрягаются. </a:t>
            </a:r>
            <a:r>
              <a:rPr lang="ru-RU" dirty="0" err="1">
                <a:latin typeface="Times New Roman" pitchFamily="18" charset="0"/>
                <a:cs typeface="Times New Roman" pitchFamily="18" charset="0"/>
              </a:rPr>
              <a:t>Переднесредняя</a:t>
            </a:r>
            <a:r>
              <a:rPr lang="ru-RU" dirty="0">
                <a:latin typeface="Times New Roman" pitchFamily="18" charset="0"/>
                <a:cs typeface="Times New Roman" pitchFamily="18" charset="0"/>
              </a:rPr>
              <a:t> часть спинки поднимается выше к твердому нёбу и несколько перемещается вперед в направлении альвеол, вследствие чего еще больше сужается, а шум становится более высоким.</a:t>
            </a:r>
          </a:p>
          <a:p>
            <a:r>
              <a:rPr lang="ru-RU" dirty="0">
                <a:latin typeface="Times New Roman" pitchFamily="18" charset="0"/>
                <a:cs typeface="Times New Roman" pitchFamily="18" charset="0"/>
              </a:rPr>
              <a:t>При артикуляции з и з в дополнение к парным им глухим добавляется голос и напор воздушной струи ослабевает.</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95536" y="612845"/>
            <a:ext cx="8352928" cy="378565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sz="2000" dirty="0">
                <a:latin typeface="Times New Roman" pitchFamily="18" charset="0"/>
                <a:cs typeface="Times New Roman" pitchFamily="18" charset="0"/>
              </a:rPr>
              <a:t>Уклад органов артикуляции и при произнесении звука </a:t>
            </a:r>
            <a:r>
              <a:rPr lang="ru-RU" sz="2000" b="1" dirty="0">
                <a:latin typeface="Times New Roman" pitchFamily="18" charset="0"/>
                <a:cs typeface="Times New Roman" pitchFamily="18" charset="0"/>
              </a:rPr>
              <a:t>ц</a:t>
            </a:r>
            <a:r>
              <a:rPr lang="ru-RU" sz="2000" dirty="0">
                <a:latin typeface="Times New Roman" pitchFamily="18" charset="0"/>
                <a:cs typeface="Times New Roman" pitchFamily="18" charset="0"/>
              </a:rPr>
              <a:t>. Губы нейтральны и принимают положение следующего гласного. Расстояние между зубами — 1—2 мм. Для звука характерна сложная язычная артикуляция: он начинается со смычного элемента (как при т), при этом кончик языка опущен и касается нижних зубов. Передняя часть спинки языка поднимается к верхним зубам или альвеолам, с которыми производит смычку. Боковые его края прижаты к коренным зубам; звук заканчивается щелевым элементом (как при с), который звучит очень кратко. Граница между взрывным и щелевым элементами не улавливается ни на слух, ни </a:t>
            </a:r>
            <a:r>
              <a:rPr lang="ru-RU" sz="2000" dirty="0" err="1">
                <a:latin typeface="Times New Roman" pitchFamily="18" charset="0"/>
                <a:cs typeface="Times New Roman" pitchFamily="18" charset="0"/>
              </a:rPr>
              <a:t>артикуляционно</a:t>
            </a:r>
            <a:r>
              <a:rPr lang="ru-RU" sz="2000" dirty="0">
                <a:latin typeface="Times New Roman" pitchFamily="18" charset="0"/>
                <a:cs typeface="Times New Roman" pitchFamily="18" charset="0"/>
              </a:rPr>
              <a:t>, так как они слиты воедино. Мягкое нёбо поднято и закрывает проход в нос, голосовые складки разомкнуты, звук глухой, выдыхаемая струя воздуха сильная.</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971725530"/>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044586"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[С]</a:t>
            </a:r>
          </a:p>
        </p:txBody>
      </p:sp>
      <p:sp>
        <p:nvSpPr>
          <p:cNvPr id="7" name="Прямоугольник 6"/>
          <p:cNvSpPr/>
          <p:nvPr/>
        </p:nvSpPr>
        <p:spPr>
          <a:xfrm>
            <a:off x="5868144" y="1336290"/>
            <a:ext cx="3131840" cy="518911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Губы в улыбке;</a:t>
            </a:r>
          </a:p>
          <a:p>
            <a:pPr marL="285750" indent="-285750">
              <a:lnSpc>
                <a:spcPct val="80000"/>
              </a:lnSpc>
              <a:buFont typeface="Arial" pitchFamily="34" charset="0"/>
              <a:buChar char="•"/>
              <a:defRPr/>
            </a:pPr>
            <a:r>
              <a:rPr lang="ru-RU" dirty="0">
                <a:latin typeface="Times New Roman" pitchFamily="18" charset="0"/>
                <a:cs typeface="Times New Roman" pitchFamily="18" charset="0"/>
              </a:rPr>
              <a:t>Резцы обнажены, разомкнуты на 1-2 мм;</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упирается в нижние резцы. Спинка языка широкая, распластанная. Боковые края языка подняты вверх и плотно прижимаются к верхним коренным зубам. Посередине языка – желобок, по которому идет сильная холодная струя воздуха (контроль тыльной стороной руки);</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плотно прижимается к задней стенке глотки, закрывая проход воздушной струе в носовую полость;</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связки разомкнуты. Голоса нет.</a:t>
            </a:r>
          </a:p>
        </p:txBody>
      </p:sp>
      <p:pic>
        <p:nvPicPr>
          <p:cNvPr id="6" name="Picture 125" descr="с 001"/>
          <p:cNvPicPr>
            <a:picLocks noGrp="1" noChangeAspect="1" noChangeArrowheads="1"/>
          </p:cNvPicPr>
          <p:nvPr>
            <p:ph sz="half" idx="4294967295"/>
          </p:nvPr>
        </p:nvPicPr>
        <p:blipFill>
          <a:blip r:embed="rId7" cstate="print">
            <a:extLst>
              <a:ext uri="{28A0092B-C50C-407E-A947-70E740481C1C}">
                <a14:useLocalDpi xmlns:a14="http://schemas.microsoft.com/office/drawing/2010/main" val="0"/>
              </a:ext>
            </a:extLst>
          </a:blip>
          <a:srcRect/>
          <a:stretch>
            <a:fillRect/>
          </a:stretch>
        </p:blipFill>
        <p:spPr>
          <a:xfrm>
            <a:off x="1619672" y="2814722"/>
            <a:ext cx="2356391" cy="2232248"/>
          </a:xfrm>
          <a:prstGeom prst="rect">
            <a:avLst/>
          </a:prstGeom>
          <a:ln>
            <a:noFill/>
          </a:ln>
          <a:effectLst>
            <a:softEdge rad="112500"/>
          </a:effectLst>
        </p:spPr>
      </p:pic>
    </p:spTree>
    <p:extLst>
      <p:ext uri="{BB962C8B-B14F-4D97-AF65-F5344CB8AC3E}">
        <p14:creationId xmlns:p14="http://schemas.microsoft.com/office/powerpoint/2010/main" val="1315053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165710308"/>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198474"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[С</a:t>
            </a:r>
            <a:r>
              <a:rPr lang="en-US" sz="3600" b="1" dirty="0">
                <a:latin typeface="Times New Roman" pitchFamily="18" charset="0"/>
                <a:cs typeface="Times New Roman" pitchFamily="18" charset="0"/>
              </a:rPr>
              <a:t>`</a:t>
            </a:r>
            <a:r>
              <a:rPr lang="ru-RU" sz="3600" b="1" dirty="0">
                <a:latin typeface="Times New Roman" pitchFamily="18" charset="0"/>
                <a:cs typeface="Times New Roman" pitchFamily="18" charset="0"/>
              </a:rPr>
              <a:t>]</a:t>
            </a:r>
          </a:p>
        </p:txBody>
      </p:sp>
      <p:sp>
        <p:nvSpPr>
          <p:cNvPr id="7" name="Прямоугольник 6"/>
          <p:cNvSpPr/>
          <p:nvPr/>
        </p:nvSpPr>
        <p:spPr>
          <a:xfrm>
            <a:off x="5900039" y="1052736"/>
            <a:ext cx="3131840" cy="563231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Губы в улыбке;</a:t>
            </a:r>
          </a:p>
          <a:p>
            <a:pPr marL="285750" indent="-285750">
              <a:lnSpc>
                <a:spcPct val="80000"/>
              </a:lnSpc>
              <a:buFont typeface="Arial" pitchFamily="34" charset="0"/>
              <a:buChar char="•"/>
              <a:defRPr/>
            </a:pPr>
            <a:r>
              <a:rPr lang="ru-RU" dirty="0">
                <a:latin typeface="Times New Roman" pitchFamily="18" charset="0"/>
                <a:cs typeface="Times New Roman" pitchFamily="18" charset="0"/>
              </a:rPr>
              <a:t>Резцы обнажены, разомкнуты на 1-2 мм;</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упирается в нижние резцы. Задняя часть спинки языка поднята к твердому нёбу. Боковые края языка подняты вверх и плотно прижимаются к верхним коренным зубам. Посередине языка – желобок, по которому идет сильная холодная струя воздуха (контроль тыльной стороной руки);</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плотно прижимается к задней стенке глотки, закрывая проход воздушной струе в носовую полость;</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связки разомкнуты. Голоса нет.</a:t>
            </a:r>
          </a:p>
          <a:p>
            <a:pPr marL="285750" indent="-285750">
              <a:lnSpc>
                <a:spcPct val="80000"/>
              </a:lnSpc>
              <a:buFont typeface="Arial" pitchFamily="34" charset="0"/>
              <a:buChar char="•"/>
              <a:defRPr/>
            </a:pPr>
            <a:endParaRPr lang="ru-RU" dirty="0">
              <a:latin typeface="Times New Roman" pitchFamily="18" charset="0"/>
              <a:cs typeface="Times New Roman" pitchFamily="18" charset="0"/>
            </a:endParaRPr>
          </a:p>
        </p:txBody>
      </p:sp>
      <p:pic>
        <p:nvPicPr>
          <p:cNvPr id="8" name="Picture 6"/>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577869" y="2886295"/>
            <a:ext cx="2274051" cy="2126881"/>
          </a:xfrm>
          <a:prstGeom prst="rect">
            <a:avLst/>
          </a:prstGeom>
          <a:ln>
            <a:noFill/>
          </a:ln>
          <a:effectLst>
            <a:softEdge rad="112500"/>
          </a:effectLst>
        </p:spPr>
      </p:pic>
    </p:spTree>
    <p:extLst>
      <p:ext uri="{BB962C8B-B14F-4D97-AF65-F5344CB8AC3E}">
        <p14:creationId xmlns:p14="http://schemas.microsoft.com/office/powerpoint/2010/main" val="2075937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36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92865407"/>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4954818"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[З]</a:t>
            </a:r>
          </a:p>
        </p:txBody>
      </p:sp>
      <p:sp>
        <p:nvSpPr>
          <p:cNvPr id="7" name="Прямоугольник 6"/>
          <p:cNvSpPr/>
          <p:nvPr/>
        </p:nvSpPr>
        <p:spPr>
          <a:xfrm>
            <a:off x="5900039" y="1052736"/>
            <a:ext cx="3131840" cy="518911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Губы в улыбке;</a:t>
            </a:r>
          </a:p>
          <a:p>
            <a:pPr marL="285750" indent="-285750">
              <a:lnSpc>
                <a:spcPct val="80000"/>
              </a:lnSpc>
              <a:buFont typeface="Arial" pitchFamily="34" charset="0"/>
              <a:buChar char="•"/>
              <a:defRPr/>
            </a:pPr>
            <a:r>
              <a:rPr lang="ru-RU" dirty="0">
                <a:latin typeface="Times New Roman" pitchFamily="18" charset="0"/>
                <a:cs typeface="Times New Roman" pitchFamily="18" charset="0"/>
              </a:rPr>
              <a:t>Резцы обнажены, разомкнуты на 1-2 мм;</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упирается в нижние резцы. Спинка языка широкая, распластанная. Боковые края языка подняты вверх и плотно прижимаются к верхним коренным зубам. Посередине языка – желобок, по которому идет сильная холодная струя воздуха (контроль тыльной стороной руки);</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плотно прижимается к задней стенке глотки, закрывая проход воздушной струе в носовую полость;</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связки сомкнуты. Голос есть.</a:t>
            </a:r>
          </a:p>
        </p:txBody>
      </p:sp>
      <p:pic>
        <p:nvPicPr>
          <p:cNvPr id="6" name="Picture 9" descr="з 001"/>
          <p:cNvPicPr>
            <a:picLocks noGrp="1" noChangeAspect="1" noChangeArrowheads="1"/>
          </p:cNvPicPr>
          <p:nvPr>
            <p:ph sz="half" idx="4294967295"/>
          </p:nvPr>
        </p:nvPicPr>
        <p:blipFill>
          <a:blip r:embed="rId7" cstate="print">
            <a:extLst>
              <a:ext uri="{28A0092B-C50C-407E-A947-70E740481C1C}">
                <a14:useLocalDpi xmlns:a14="http://schemas.microsoft.com/office/drawing/2010/main" val="0"/>
              </a:ext>
            </a:extLst>
          </a:blip>
          <a:srcRect/>
          <a:stretch>
            <a:fillRect/>
          </a:stretch>
        </p:blipFill>
        <p:spPr>
          <a:xfrm>
            <a:off x="1475656" y="2852936"/>
            <a:ext cx="2542332" cy="2405832"/>
          </a:xfrm>
          <a:prstGeom prst="rect">
            <a:avLst/>
          </a:prstGeom>
          <a:ln>
            <a:noFill/>
          </a:ln>
          <a:effectLst>
            <a:softEdge rad="112500"/>
          </a:effectLst>
        </p:spPr>
      </p:pic>
    </p:spTree>
    <p:extLst>
      <p:ext uri="{BB962C8B-B14F-4D97-AF65-F5344CB8AC3E}">
        <p14:creationId xmlns:p14="http://schemas.microsoft.com/office/powerpoint/2010/main" val="2990088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180501307"/>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108706"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[З</a:t>
            </a:r>
            <a:r>
              <a:rPr lang="en-US" sz="3600" b="1" dirty="0">
                <a:latin typeface="Times New Roman" pitchFamily="18" charset="0"/>
                <a:cs typeface="Times New Roman" pitchFamily="18" charset="0"/>
              </a:rPr>
              <a:t>`</a:t>
            </a:r>
            <a:r>
              <a:rPr lang="ru-RU" sz="3600" b="1" dirty="0">
                <a:latin typeface="Times New Roman" pitchFamily="18" charset="0"/>
                <a:cs typeface="Times New Roman" pitchFamily="18" charset="0"/>
              </a:rPr>
              <a:t>]</a:t>
            </a:r>
          </a:p>
        </p:txBody>
      </p:sp>
      <p:sp>
        <p:nvSpPr>
          <p:cNvPr id="7" name="Прямоугольник 6"/>
          <p:cNvSpPr/>
          <p:nvPr/>
        </p:nvSpPr>
        <p:spPr>
          <a:xfrm>
            <a:off x="5900039" y="1052736"/>
            <a:ext cx="3131840" cy="541071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Губы в улыбке;</a:t>
            </a:r>
          </a:p>
          <a:p>
            <a:pPr marL="285750" indent="-285750">
              <a:lnSpc>
                <a:spcPct val="80000"/>
              </a:lnSpc>
              <a:buFont typeface="Arial" pitchFamily="34" charset="0"/>
              <a:buChar char="•"/>
              <a:defRPr/>
            </a:pPr>
            <a:r>
              <a:rPr lang="ru-RU" dirty="0">
                <a:latin typeface="Times New Roman" pitchFamily="18" charset="0"/>
                <a:cs typeface="Times New Roman" pitchFamily="18" charset="0"/>
              </a:rPr>
              <a:t>Резцы обнажены, разомкнуты на 1-2 мм;</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упирается в нижние резцы. Задняя часть спинки языка поднята к твердому нёбу</a:t>
            </a:r>
            <a:r>
              <a:rPr lang="en-US" dirty="0">
                <a:latin typeface="Times New Roman" pitchFamily="18" charset="0"/>
                <a:cs typeface="Times New Roman" pitchFamily="18" charset="0"/>
              </a:rPr>
              <a:t>.</a:t>
            </a:r>
            <a:r>
              <a:rPr lang="ru-RU" dirty="0">
                <a:latin typeface="Times New Roman" pitchFamily="18" charset="0"/>
                <a:cs typeface="Times New Roman" pitchFamily="18" charset="0"/>
              </a:rPr>
              <a:t> Боковые края языка подняты вверх и плотно прижимаются к верхним коренным зубам. Посередине языка – желобок, по которому идет сильная холодная струя воздуха (контроль тыльной стороной руки);</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плотно прижимается к задней стенке глотки, закрывая проход воздушной струе в носовую полость;</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связки сомкнуты. Голос есть.</a:t>
            </a:r>
          </a:p>
        </p:txBody>
      </p:sp>
      <p:pic>
        <p:nvPicPr>
          <p:cNvPr id="6" name="Picture 7"/>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619672" y="3068960"/>
            <a:ext cx="2304256" cy="2112675"/>
          </a:xfrm>
          <a:prstGeom prst="rect">
            <a:avLst/>
          </a:prstGeom>
          <a:ln>
            <a:noFill/>
          </a:ln>
          <a:effectLst>
            <a:softEdge rad="112500"/>
          </a:effectLst>
        </p:spPr>
      </p:pic>
    </p:spTree>
    <p:extLst>
      <p:ext uri="{BB962C8B-B14F-4D97-AF65-F5344CB8AC3E}">
        <p14:creationId xmlns:p14="http://schemas.microsoft.com/office/powerpoint/2010/main" val="2990088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651801465"/>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070234"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[Ц]</a:t>
            </a:r>
          </a:p>
        </p:txBody>
      </p:sp>
      <p:sp>
        <p:nvSpPr>
          <p:cNvPr id="2" name="TextBox 1"/>
          <p:cNvSpPr txBox="1"/>
          <p:nvPr/>
        </p:nvSpPr>
        <p:spPr>
          <a:xfrm>
            <a:off x="5724128" y="980728"/>
            <a:ext cx="3349397" cy="571541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lnSpc>
                <a:spcPct val="70000"/>
              </a:lnSpc>
              <a:buFont typeface="Arial" pitchFamily="34" charset="0"/>
              <a:buChar char="•"/>
              <a:defRPr/>
            </a:pPr>
            <a:r>
              <a:rPr lang="ru-RU" dirty="0">
                <a:latin typeface="Times New Roman" pitchFamily="18" charset="0"/>
                <a:cs typeface="Times New Roman" pitchFamily="18" charset="0"/>
              </a:rPr>
              <a:t>Губы в улыбке;</a:t>
            </a:r>
          </a:p>
          <a:p>
            <a:pPr marL="285750" indent="-285750">
              <a:lnSpc>
                <a:spcPct val="70000"/>
              </a:lnSpc>
              <a:buFont typeface="Arial" pitchFamily="34" charset="0"/>
              <a:buChar char="•"/>
              <a:defRPr/>
            </a:pPr>
            <a:r>
              <a:rPr lang="ru-RU" dirty="0">
                <a:latin typeface="Times New Roman" pitchFamily="18" charset="0"/>
                <a:cs typeface="Times New Roman" pitchFamily="18" charset="0"/>
              </a:rPr>
              <a:t>Зубы видны, сближены, но не сомкнуты;</a:t>
            </a:r>
          </a:p>
          <a:p>
            <a:pPr marL="285750" indent="-285750">
              <a:lnSpc>
                <a:spcPct val="70000"/>
              </a:lnSpc>
              <a:buFont typeface="Arial" pitchFamily="34" charset="0"/>
              <a:buChar char="•"/>
              <a:defRPr/>
            </a:pPr>
            <a:r>
              <a:rPr lang="ru-RU" dirty="0">
                <a:latin typeface="Times New Roman" pitchFamily="18" charset="0"/>
                <a:cs typeface="Times New Roman" pitchFamily="18" charset="0"/>
              </a:rPr>
              <a:t>Кончик языка:</a:t>
            </a:r>
          </a:p>
          <a:p>
            <a:pPr marL="742950" lvl="1" indent="-285750">
              <a:lnSpc>
                <a:spcPct val="70000"/>
              </a:lnSpc>
              <a:buFont typeface="Wingdings" pitchFamily="2" charset="2"/>
              <a:buChar char="Ø"/>
              <a:defRPr/>
            </a:pPr>
            <a:r>
              <a:rPr lang="ru-RU" dirty="0">
                <a:latin typeface="Times New Roman" pitchFamily="18" charset="0"/>
                <a:cs typeface="Times New Roman" pitchFamily="18" charset="0"/>
              </a:rPr>
              <a:t>в первый момент упирается в нижние резцы, как при звуке </a:t>
            </a:r>
            <a:r>
              <a:rPr lang="en-US" dirty="0">
                <a:latin typeface="Times New Roman" pitchFamily="18" charset="0"/>
                <a:cs typeface="Times New Roman" pitchFamily="18" charset="0"/>
              </a:rPr>
              <a:t>[</a:t>
            </a:r>
            <a:r>
              <a:rPr lang="ru-RU" dirty="0">
                <a:latin typeface="Times New Roman" pitchFamily="18" charset="0"/>
                <a:cs typeface="Times New Roman" pitchFamily="18" charset="0"/>
              </a:rPr>
              <a:t>т</a:t>
            </a:r>
            <a:r>
              <a:rPr lang="en-US" dirty="0">
                <a:latin typeface="Times New Roman" pitchFamily="18" charset="0"/>
                <a:cs typeface="Times New Roman" pitchFamily="18" charset="0"/>
              </a:rPr>
              <a:t>]</a:t>
            </a:r>
            <a:r>
              <a:rPr lang="ru-RU" dirty="0">
                <a:latin typeface="Times New Roman" pitchFamily="18" charset="0"/>
                <a:cs typeface="Times New Roman" pitchFamily="18" charset="0"/>
              </a:rPr>
              <a:t>. Спинка языка круто вогнута и передней своей частью образует смычку у шеек верхних резцов.</a:t>
            </a:r>
          </a:p>
          <a:p>
            <a:pPr marL="742950" lvl="1" indent="-285750">
              <a:lnSpc>
                <a:spcPct val="70000"/>
              </a:lnSpc>
              <a:buFont typeface="Wingdings" pitchFamily="2" charset="2"/>
              <a:buChar char="Ø"/>
              <a:defRPr/>
            </a:pPr>
            <a:r>
              <a:rPr lang="ru-RU" dirty="0">
                <a:latin typeface="Times New Roman" pitchFamily="18" charset="0"/>
                <a:cs typeface="Times New Roman" pitchFamily="18" charset="0"/>
              </a:rPr>
              <a:t>во второй момент кончик языка остается в том же положении, а передняя часть спинки после разрыва смычки отскакивает в положение </a:t>
            </a:r>
            <a:r>
              <a:rPr lang="en-US" dirty="0">
                <a:latin typeface="Times New Roman" pitchFamily="18" charset="0"/>
                <a:cs typeface="Times New Roman" pitchFamily="18" charset="0"/>
              </a:rPr>
              <a:t>[</a:t>
            </a:r>
            <a:r>
              <a:rPr lang="ru-RU" dirty="0">
                <a:latin typeface="Times New Roman" pitchFamily="18" charset="0"/>
                <a:cs typeface="Times New Roman" pitchFamily="18" charset="0"/>
              </a:rPr>
              <a:t>с</a:t>
            </a:r>
            <a:r>
              <a:rPr lang="en-US" dirty="0">
                <a:latin typeface="Times New Roman" pitchFamily="18" charset="0"/>
                <a:cs typeface="Times New Roman" pitchFamily="18" charset="0"/>
              </a:rPr>
              <a:t>].</a:t>
            </a:r>
            <a:r>
              <a:rPr lang="ru-RU" dirty="0">
                <a:latin typeface="Times New Roman" pitchFamily="18" charset="0"/>
                <a:cs typeface="Times New Roman" pitchFamily="18" charset="0"/>
              </a:rPr>
              <a:t> Посередине языка идёт сильная короткая воздушная струя, которая ощущается тыльной стороной руки.</a:t>
            </a:r>
          </a:p>
          <a:p>
            <a:pPr marL="285750" indent="-285750">
              <a:lnSpc>
                <a:spcPct val="70000"/>
              </a:lnSpc>
              <a:buFont typeface="Arial" pitchFamily="34" charset="0"/>
              <a:buChar char="•"/>
              <a:defRPr/>
            </a:pPr>
            <a:r>
              <a:rPr lang="ru-RU" dirty="0">
                <a:latin typeface="Times New Roman" pitchFamily="18" charset="0"/>
                <a:cs typeface="Times New Roman" pitchFamily="18" charset="0"/>
              </a:rPr>
              <a:t>Мягкое нёбо поднято, закрывает проход в носовую полость;</a:t>
            </a:r>
          </a:p>
          <a:p>
            <a:pPr marL="285750" indent="-285750">
              <a:lnSpc>
                <a:spcPct val="70000"/>
              </a:lnSpc>
              <a:buFont typeface="Arial" pitchFamily="34" charset="0"/>
              <a:buChar char="•"/>
              <a:defRPr/>
            </a:pPr>
            <a:r>
              <a:rPr lang="ru-RU" dirty="0">
                <a:latin typeface="Times New Roman" pitchFamily="18" charset="0"/>
                <a:cs typeface="Times New Roman" pitchFamily="18" charset="0"/>
              </a:rPr>
              <a:t>Голосовые связки разомкнуты. Голоса нет</a:t>
            </a:r>
            <a:endParaRPr lang="ru-RU" dirty="0"/>
          </a:p>
        </p:txBody>
      </p:sp>
      <p:pic>
        <p:nvPicPr>
          <p:cNvPr id="9" name="Picture 7"/>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475656" y="2852936"/>
            <a:ext cx="2631527" cy="2466579"/>
          </a:xfrm>
          <a:prstGeom prst="rect">
            <a:avLst/>
          </a:prstGeom>
          <a:ln>
            <a:noFill/>
          </a:ln>
          <a:effectLst>
            <a:softEdge rad="112500"/>
          </a:effectLst>
        </p:spPr>
      </p:pic>
    </p:spTree>
    <p:extLst>
      <p:ext uri="{BB962C8B-B14F-4D97-AF65-F5344CB8AC3E}">
        <p14:creationId xmlns:p14="http://schemas.microsoft.com/office/powerpoint/2010/main" val="2990088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360"/>
                                          </p:val>
                                        </p:tav>
                                        <p:tav tm="100000">
                                          <p:val>
                                            <p:fltVal val="0"/>
                                          </p:val>
                                        </p:tav>
                                      </p:tavLst>
                                    </p:anim>
                                    <p:animEffect transition="in" filter="fade">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13444" y="303805"/>
            <a:ext cx="5098127" cy="584775"/>
          </a:xfrm>
          <a:prstGeom prst="rect">
            <a:avLst/>
          </a:prstGeom>
        </p:spPr>
        <p:style>
          <a:lnRef idx="3">
            <a:schemeClr val="lt1"/>
          </a:lnRef>
          <a:fillRef idx="1">
            <a:schemeClr val="accent4"/>
          </a:fillRef>
          <a:effectRef idx="1">
            <a:schemeClr val="accent4"/>
          </a:effectRef>
          <a:fontRef idx="minor">
            <a:schemeClr val="lt1"/>
          </a:fontRef>
        </p:style>
        <p:txBody>
          <a:bodyPr wrap="none">
            <a:spAutoFit/>
          </a:bodyPr>
          <a:lstStyle/>
          <a:p>
            <a:pPr marL="45720" indent="0" fontAlgn="base">
              <a:buNone/>
            </a:pPr>
            <a:r>
              <a:rPr lang="ru-RU" sz="3200" b="1" dirty="0">
                <a:latin typeface="Times New Roman" pitchFamily="18" charset="0"/>
                <a:cs typeface="Times New Roman" pitchFamily="18" charset="0"/>
              </a:rPr>
              <a:t>Классификация </a:t>
            </a:r>
            <a:r>
              <a:rPr lang="ru-RU" sz="3200" b="1" dirty="0" err="1">
                <a:latin typeface="Times New Roman" pitchFamily="18" charset="0"/>
                <a:cs typeface="Times New Roman" pitchFamily="18" charset="0"/>
              </a:rPr>
              <a:t>дислалии</a:t>
            </a:r>
            <a:endParaRPr lang="ru-RU" sz="3200" b="1" dirty="0">
              <a:latin typeface="Times New Roman" pitchFamily="18" charset="0"/>
              <a:cs typeface="Times New Roman" pitchFamily="18" charset="0"/>
            </a:endParaRPr>
          </a:p>
        </p:txBody>
      </p:sp>
      <p:sp>
        <p:nvSpPr>
          <p:cNvPr id="5" name="Прямоугольник 4"/>
          <p:cNvSpPr/>
          <p:nvPr/>
        </p:nvSpPr>
        <p:spPr>
          <a:xfrm>
            <a:off x="2476508" y="1700808"/>
            <a:ext cx="4572000" cy="646331"/>
          </a:xfrm>
          <a:prstGeom prst="rect">
            <a:avLst/>
          </a:prstGeom>
        </p:spPr>
        <p:style>
          <a:lnRef idx="1">
            <a:schemeClr val="accent2"/>
          </a:lnRef>
          <a:fillRef idx="3">
            <a:schemeClr val="accent2"/>
          </a:fillRef>
          <a:effectRef idx="2">
            <a:schemeClr val="accent2"/>
          </a:effectRef>
          <a:fontRef idx="minor">
            <a:schemeClr val="lt1"/>
          </a:fontRef>
        </p:style>
        <p:txBody>
          <a:bodyPr>
            <a:spAutoFit/>
          </a:bodyPr>
          <a:lstStyle/>
          <a:p>
            <a:pPr algn="ctr"/>
            <a:r>
              <a:rPr lang="ru-RU" dirty="0"/>
              <a:t>С учетом причин нарушения звукопроизношения выделяют: </a:t>
            </a:r>
          </a:p>
        </p:txBody>
      </p:sp>
      <p:sp>
        <p:nvSpPr>
          <p:cNvPr id="6" name="Прямоугольник 5"/>
          <p:cNvSpPr/>
          <p:nvPr/>
        </p:nvSpPr>
        <p:spPr>
          <a:xfrm>
            <a:off x="507215" y="3068960"/>
            <a:ext cx="3547766" cy="369332"/>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r>
              <a:rPr lang="ru-RU" dirty="0"/>
              <a:t>Механическую (органическую) </a:t>
            </a:r>
          </a:p>
        </p:txBody>
      </p:sp>
      <p:sp>
        <p:nvSpPr>
          <p:cNvPr id="7" name="Прямоугольник 6"/>
          <p:cNvSpPr/>
          <p:nvPr/>
        </p:nvSpPr>
        <p:spPr>
          <a:xfrm>
            <a:off x="5148064" y="3068960"/>
            <a:ext cx="3132589" cy="369332"/>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r>
              <a:rPr lang="ru-RU" dirty="0"/>
              <a:t>Функциональную </a:t>
            </a:r>
            <a:r>
              <a:rPr lang="ru-RU" dirty="0" err="1"/>
              <a:t>дислалию</a:t>
            </a:r>
            <a:endParaRPr lang="ru-RU" dirty="0"/>
          </a:p>
        </p:txBody>
      </p:sp>
      <p:sp>
        <p:nvSpPr>
          <p:cNvPr id="9" name="Прямоугольник 8"/>
          <p:cNvSpPr/>
          <p:nvPr/>
        </p:nvSpPr>
        <p:spPr>
          <a:xfrm>
            <a:off x="507215" y="4155123"/>
            <a:ext cx="3547766" cy="923330"/>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u-RU" dirty="0"/>
              <a:t>Она связана с дефектами анатомического строения артикуляционного аппарата. </a:t>
            </a:r>
          </a:p>
        </p:txBody>
      </p:sp>
      <p:sp>
        <p:nvSpPr>
          <p:cNvPr id="11" name="Прямоугольник 10"/>
          <p:cNvSpPr/>
          <p:nvPr/>
        </p:nvSpPr>
        <p:spPr>
          <a:xfrm>
            <a:off x="5168226" y="4155123"/>
            <a:ext cx="3132589" cy="1754326"/>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pPr algn="ctr"/>
            <a:r>
              <a:rPr lang="ru-RU" dirty="0"/>
              <a:t>Она обусловлена социальными факторами либо обратимыми нейродинамическими нарушениями в коре головного мозга.</a:t>
            </a:r>
          </a:p>
        </p:txBody>
      </p:sp>
      <p:sp>
        <p:nvSpPr>
          <p:cNvPr id="12" name="Стрелка вниз 11"/>
          <p:cNvSpPr/>
          <p:nvPr/>
        </p:nvSpPr>
        <p:spPr>
          <a:xfrm>
            <a:off x="2429809" y="2370862"/>
            <a:ext cx="360040" cy="553568"/>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3" name="Стрелка вниз 12"/>
          <p:cNvSpPr/>
          <p:nvPr/>
        </p:nvSpPr>
        <p:spPr>
          <a:xfrm>
            <a:off x="6744020" y="2370862"/>
            <a:ext cx="360040" cy="553568"/>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4" name="Стрелка вниз 13"/>
          <p:cNvSpPr/>
          <p:nvPr/>
        </p:nvSpPr>
        <p:spPr>
          <a:xfrm>
            <a:off x="6692587" y="3438292"/>
            <a:ext cx="360040" cy="716831"/>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5" name="Стрелка вниз 14"/>
          <p:cNvSpPr/>
          <p:nvPr/>
        </p:nvSpPr>
        <p:spPr>
          <a:xfrm>
            <a:off x="1921058" y="3438292"/>
            <a:ext cx="360040" cy="716831"/>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042023" y="188640"/>
            <a:ext cx="3186706" cy="369332"/>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b="1" dirty="0">
                <a:latin typeface="Times New Roman" pitchFamily="18" charset="0"/>
                <a:cs typeface="Times New Roman" pitchFamily="18" charset="0"/>
              </a:rPr>
              <a:t>Основные виды </a:t>
            </a:r>
            <a:r>
              <a:rPr lang="ru-RU" b="1" dirty="0" err="1">
                <a:latin typeface="Times New Roman" pitchFamily="18" charset="0"/>
                <a:cs typeface="Times New Roman" pitchFamily="18" charset="0"/>
              </a:rPr>
              <a:t>сигматизма</a:t>
            </a:r>
            <a:endParaRPr lang="ru-RU" b="1" dirty="0">
              <a:latin typeface="Times New Roman" pitchFamily="18" charset="0"/>
              <a:cs typeface="Times New Roman" pitchFamily="18" charset="0"/>
            </a:endParaRPr>
          </a:p>
        </p:txBody>
      </p:sp>
      <p:sp>
        <p:nvSpPr>
          <p:cNvPr id="6" name="Прямоугольник 5"/>
          <p:cNvSpPr/>
          <p:nvPr/>
        </p:nvSpPr>
        <p:spPr>
          <a:xfrm>
            <a:off x="386906" y="692696"/>
            <a:ext cx="8496944" cy="107721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1600" b="1" dirty="0">
                <a:latin typeface="Times New Roman" pitchFamily="18" charset="0"/>
                <a:cs typeface="Times New Roman" pitchFamily="18" charset="0"/>
              </a:rPr>
              <a:t>Межзубный </a:t>
            </a:r>
            <a:r>
              <a:rPr lang="ru-RU" sz="1600" b="1" dirty="0" err="1">
                <a:latin typeface="Times New Roman" pitchFamily="18" charset="0"/>
                <a:cs typeface="Times New Roman" pitchFamily="18" charset="0"/>
              </a:rPr>
              <a:t>сигматизм</a:t>
            </a:r>
            <a:r>
              <a:rPr lang="ru-RU" sz="1600" b="1" dirty="0">
                <a:latin typeface="Times New Roman" pitchFamily="18" charset="0"/>
                <a:cs typeface="Times New Roman" pitchFamily="18" charset="0"/>
              </a:rPr>
              <a:t> </a:t>
            </a:r>
            <a:r>
              <a:rPr lang="ru-RU" sz="1600" dirty="0">
                <a:latin typeface="Times New Roman" pitchFamily="18" charset="0"/>
                <a:cs typeface="Times New Roman" pitchFamily="18" charset="0"/>
              </a:rPr>
              <a:t>наиболее распространен в данной группе нарушений. Характерный для звука </a:t>
            </a:r>
            <a:r>
              <a:rPr lang="ru-RU" sz="1600" i="1" dirty="0">
                <a:latin typeface="Times New Roman" pitchFamily="18" charset="0"/>
                <a:cs typeface="Times New Roman" pitchFamily="18" charset="0"/>
              </a:rPr>
              <a:t>с </a:t>
            </a:r>
            <a:r>
              <a:rPr lang="ru-RU" sz="1600" dirty="0">
                <a:latin typeface="Times New Roman" pitchFamily="18" charset="0"/>
                <a:cs typeface="Times New Roman" pitchFamily="18" charset="0"/>
              </a:rPr>
              <a:t>свист отсутствует. Вместо него слышится более низкий и слабый шум, обусловленный положением языка, просунутого между зубами: круглая щель при этом заменяется плоской. Этот же недостаток распространяется на парный звонкий </a:t>
            </a:r>
            <a:r>
              <a:rPr lang="ru-RU" sz="1600" i="1" dirty="0">
                <a:latin typeface="Times New Roman" pitchFamily="18" charset="0"/>
                <a:cs typeface="Times New Roman" pitchFamily="18" charset="0"/>
              </a:rPr>
              <a:t>з </a:t>
            </a:r>
            <a:r>
              <a:rPr lang="ru-RU" sz="1600" dirty="0">
                <a:latin typeface="Times New Roman" pitchFamily="18" charset="0"/>
                <a:cs typeface="Times New Roman" pitchFamily="18" charset="0"/>
              </a:rPr>
              <a:t>и аффрикат </a:t>
            </a:r>
            <a:r>
              <a:rPr lang="ru-RU" sz="1600" i="1" dirty="0">
                <a:latin typeface="Times New Roman" pitchFamily="18" charset="0"/>
                <a:cs typeface="Times New Roman" pitchFamily="18" charset="0"/>
              </a:rPr>
              <a:t>ц.</a:t>
            </a:r>
            <a:endParaRPr lang="ru-RU" sz="1600" dirty="0">
              <a:latin typeface="Times New Roman" pitchFamily="18" charset="0"/>
              <a:cs typeface="Times New Roman" pitchFamily="18" charset="0"/>
            </a:endParaRPr>
          </a:p>
        </p:txBody>
      </p:sp>
      <p:sp>
        <p:nvSpPr>
          <p:cNvPr id="7" name="Прямоугольник 6"/>
          <p:cNvSpPr/>
          <p:nvPr/>
        </p:nvSpPr>
        <p:spPr>
          <a:xfrm>
            <a:off x="401362" y="1844824"/>
            <a:ext cx="8482487" cy="107721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1600" b="1" dirty="0">
                <a:latin typeface="Times New Roman" pitchFamily="18" charset="0"/>
                <a:cs typeface="Times New Roman" pitchFamily="18" charset="0"/>
              </a:rPr>
              <a:t>Губно-зубной </a:t>
            </a:r>
            <a:r>
              <a:rPr lang="ru-RU" sz="1600" b="1" dirty="0" err="1">
                <a:latin typeface="Times New Roman" pitchFamily="18" charset="0"/>
                <a:cs typeface="Times New Roman" pitchFamily="18" charset="0"/>
              </a:rPr>
              <a:t>сигматизм</a:t>
            </a:r>
            <a:r>
              <a:rPr lang="ru-RU" sz="1600" b="1" dirty="0">
                <a:latin typeface="Times New Roman" pitchFamily="18" charset="0"/>
                <a:cs typeface="Times New Roman" pitchFamily="18" charset="0"/>
              </a:rPr>
              <a:t>. </a:t>
            </a:r>
            <a:r>
              <a:rPr lang="ru-RU" sz="1600" dirty="0">
                <a:latin typeface="Times New Roman" pitchFamily="18" charset="0"/>
                <a:cs typeface="Times New Roman" pitchFamily="18" charset="0"/>
              </a:rPr>
              <a:t>При нем в образовании щели участвует, кроме языка, нижняя губа, которая сближается с верхними резцами (как при образовании звука </a:t>
            </a:r>
            <a:r>
              <a:rPr lang="ru-RU" sz="1600" i="1" dirty="0">
                <a:latin typeface="Times New Roman" pitchFamily="18" charset="0"/>
                <a:cs typeface="Times New Roman" pitchFamily="18" charset="0"/>
              </a:rPr>
              <a:t>ф), </a:t>
            </a:r>
            <a:r>
              <a:rPr lang="ru-RU" sz="1600" dirty="0">
                <a:latin typeface="Times New Roman" pitchFamily="18" charset="0"/>
                <a:cs typeface="Times New Roman" pitchFamily="18" charset="0"/>
              </a:rPr>
              <a:t>поэтому акустический эффект при искажении </a:t>
            </a:r>
            <a:r>
              <a:rPr lang="ru-RU" sz="1600" i="1" dirty="0">
                <a:latin typeface="Times New Roman" pitchFamily="18" charset="0"/>
                <a:cs typeface="Times New Roman" pitchFamily="18" charset="0"/>
              </a:rPr>
              <a:t>с </a:t>
            </a:r>
            <a:r>
              <a:rPr lang="ru-RU" sz="1600" dirty="0">
                <a:latin typeface="Times New Roman" pitchFamily="18" charset="0"/>
                <a:cs typeface="Times New Roman" pitchFamily="18" charset="0"/>
              </a:rPr>
              <a:t>близок к звуку </a:t>
            </a:r>
            <a:r>
              <a:rPr lang="ru-RU" sz="1600" i="1" dirty="0">
                <a:latin typeface="Times New Roman" pitchFamily="18" charset="0"/>
                <a:cs typeface="Times New Roman" pitchFamily="18" charset="0"/>
              </a:rPr>
              <a:t>ф. </a:t>
            </a:r>
            <a:r>
              <a:rPr lang="ru-RU" sz="1600" dirty="0">
                <a:latin typeface="Times New Roman" pitchFamily="18" charset="0"/>
                <a:cs typeface="Times New Roman" pitchFamily="18" charset="0"/>
              </a:rPr>
              <a:t>Подобный дефект наблюдается при произнесении остальных свистящих.</a:t>
            </a:r>
          </a:p>
        </p:txBody>
      </p:sp>
      <p:sp>
        <p:nvSpPr>
          <p:cNvPr id="8" name="Прямоугольник 7"/>
          <p:cNvSpPr/>
          <p:nvPr/>
        </p:nvSpPr>
        <p:spPr>
          <a:xfrm>
            <a:off x="401362" y="2996952"/>
            <a:ext cx="8482488" cy="181588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1600" b="1" dirty="0">
                <a:latin typeface="Times New Roman" pitchFamily="18" charset="0"/>
                <a:cs typeface="Times New Roman" pitchFamily="18" charset="0"/>
              </a:rPr>
              <a:t>Боковой </a:t>
            </a:r>
            <a:r>
              <a:rPr lang="ru-RU" sz="1600" b="1" dirty="0" err="1">
                <a:latin typeface="Times New Roman" pitchFamily="18" charset="0"/>
                <a:cs typeface="Times New Roman" pitchFamily="18" charset="0"/>
              </a:rPr>
              <a:t>сигматизм</a:t>
            </a:r>
            <a:r>
              <a:rPr lang="ru-RU" sz="1600" b="1" dirty="0">
                <a:latin typeface="Times New Roman" pitchFamily="18" charset="0"/>
                <a:cs typeface="Times New Roman" pitchFamily="18" charset="0"/>
              </a:rPr>
              <a:t>. </a:t>
            </a:r>
            <a:r>
              <a:rPr lang="ru-RU" sz="1600" dirty="0">
                <a:latin typeface="Times New Roman" pitchFamily="18" charset="0"/>
                <a:cs typeface="Times New Roman" pitchFamily="18" charset="0"/>
              </a:rPr>
              <a:t>Выдыхаемая струя воздуха проходит не по средней линии языка, а через боковую щель, одностороннюю или двустороннюю, так боковые края языка не прилегают к коренным зубам. Кончик языка и передняя часть спинки образуют смычку с резцами и альвеолами. При такой артикуляции вместо </a:t>
            </a:r>
            <a:r>
              <a:rPr lang="ru-RU" sz="1600" i="1" dirty="0">
                <a:latin typeface="Times New Roman" pitchFamily="18" charset="0"/>
                <a:cs typeface="Times New Roman" pitchFamily="18" charset="0"/>
              </a:rPr>
              <a:t>с </a:t>
            </a:r>
            <a:r>
              <a:rPr lang="ru-RU" sz="1600" dirty="0">
                <a:latin typeface="Times New Roman" pitchFamily="18" charset="0"/>
                <a:cs typeface="Times New Roman" pitchFamily="18" charset="0"/>
              </a:rPr>
              <a:t>слышится шум. Такой же шум, только озвученный голосом, слышится при произнесении </a:t>
            </a:r>
            <a:r>
              <a:rPr lang="ru-RU" sz="1600" i="1" dirty="0">
                <a:latin typeface="Times New Roman" pitchFamily="18" charset="0"/>
                <a:cs typeface="Times New Roman" pitchFamily="18" charset="0"/>
              </a:rPr>
              <a:t>з. </a:t>
            </a:r>
            <a:r>
              <a:rPr lang="ru-RU" sz="1600" dirty="0">
                <a:latin typeface="Times New Roman" pitchFamily="18" charset="0"/>
                <a:cs typeface="Times New Roman" pitchFamily="18" charset="0"/>
              </a:rPr>
              <a:t>С боковой артикуляцией может произноситься и </a:t>
            </a:r>
            <a:r>
              <a:rPr lang="ru-RU" sz="1600" i="1" dirty="0">
                <a:latin typeface="Times New Roman" pitchFamily="18" charset="0"/>
                <a:cs typeface="Times New Roman" pitchFamily="18" charset="0"/>
              </a:rPr>
              <a:t>ц. </a:t>
            </a:r>
            <a:r>
              <a:rPr lang="ru-RU" sz="1600" dirty="0">
                <a:latin typeface="Times New Roman" pitchFamily="18" charset="0"/>
                <a:cs typeface="Times New Roman" pitchFamily="18" charset="0"/>
              </a:rPr>
              <a:t>Дефект распространяется и на соответствующие парные мягкие свистящие звуки. </a:t>
            </a:r>
          </a:p>
        </p:txBody>
      </p:sp>
      <p:sp>
        <p:nvSpPr>
          <p:cNvPr id="9" name="Прямоугольник 8"/>
          <p:cNvSpPr/>
          <p:nvPr/>
        </p:nvSpPr>
        <p:spPr>
          <a:xfrm>
            <a:off x="386906" y="4902259"/>
            <a:ext cx="8496944" cy="83099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1600" b="1" dirty="0" err="1">
                <a:latin typeface="Times New Roman" pitchFamily="18" charset="0"/>
                <a:cs typeface="Times New Roman" pitchFamily="18" charset="0"/>
              </a:rPr>
              <a:t>Призубный</a:t>
            </a:r>
            <a:r>
              <a:rPr lang="ru-RU" sz="1600" b="1" dirty="0">
                <a:latin typeface="Times New Roman" pitchFamily="18" charset="0"/>
                <a:cs typeface="Times New Roman" pitchFamily="18" charset="0"/>
              </a:rPr>
              <a:t> </a:t>
            </a:r>
            <a:r>
              <a:rPr lang="ru-RU" sz="1600" b="1" dirty="0" err="1">
                <a:latin typeface="Times New Roman" pitchFamily="18" charset="0"/>
                <a:cs typeface="Times New Roman" pitchFamily="18" charset="0"/>
              </a:rPr>
              <a:t>парасигматизм</a:t>
            </a:r>
            <a:r>
              <a:rPr lang="ru-RU" sz="1600" b="1" dirty="0">
                <a:latin typeface="Times New Roman" pitchFamily="18" charset="0"/>
                <a:cs typeface="Times New Roman" pitchFamily="18" charset="0"/>
              </a:rPr>
              <a:t>. </a:t>
            </a:r>
            <a:r>
              <a:rPr lang="ru-RU" sz="1600" dirty="0">
                <a:latin typeface="Times New Roman" pitchFamily="18" charset="0"/>
                <a:cs typeface="Times New Roman" pitchFamily="18" charset="0"/>
              </a:rPr>
              <a:t>Язык приобретает переднюю смычную артикуляцию вместо щелевой, слышится звук типа взрывного </a:t>
            </a:r>
            <a:r>
              <a:rPr lang="ru-RU" sz="1600" b="1" dirty="0">
                <a:latin typeface="Times New Roman" pitchFamily="18" charset="0"/>
                <a:cs typeface="Times New Roman" pitchFamily="18" charset="0"/>
              </a:rPr>
              <a:t>то </a:t>
            </a:r>
            <a:r>
              <a:rPr lang="ru-RU" sz="1600" dirty="0">
                <a:latin typeface="Times New Roman" pitchFamily="18" charset="0"/>
                <a:cs typeface="Times New Roman" pitchFamily="18" charset="0"/>
              </a:rPr>
              <a:t>или, при звонком, — </a:t>
            </a:r>
            <a:r>
              <a:rPr lang="ru-RU" sz="1600" i="1" dirty="0">
                <a:latin typeface="Times New Roman" pitchFamily="18" charset="0"/>
                <a:cs typeface="Times New Roman" pitchFamily="18" charset="0"/>
              </a:rPr>
              <a:t>д. </a:t>
            </a:r>
            <a:r>
              <a:rPr lang="ru-RU" sz="1600" dirty="0">
                <a:latin typeface="Times New Roman" pitchFamily="18" charset="0"/>
                <a:cs typeface="Times New Roman" pitchFamily="18" charset="0"/>
              </a:rPr>
              <a:t>При звуке </a:t>
            </a:r>
            <a:r>
              <a:rPr lang="ru-RU" sz="1600" i="1" dirty="0">
                <a:latin typeface="Times New Roman" pitchFamily="18" charset="0"/>
                <a:cs typeface="Times New Roman" pitchFamily="18" charset="0"/>
              </a:rPr>
              <a:t>ц </a:t>
            </a:r>
            <a:r>
              <a:rPr lang="ru-RU" sz="1600" dirty="0">
                <a:latin typeface="Times New Roman" pitchFamily="18" charset="0"/>
                <a:cs typeface="Times New Roman" pitchFamily="18" charset="0"/>
              </a:rPr>
              <a:t>артикуляция его упрощается, и он становится одноэлементным, произносится как </a:t>
            </a:r>
            <a:r>
              <a:rPr lang="ru-RU" sz="1600" i="1" dirty="0">
                <a:latin typeface="Times New Roman" pitchFamily="18" charset="0"/>
                <a:cs typeface="Times New Roman" pitchFamily="18" charset="0"/>
              </a:rPr>
              <a:t>с </a:t>
            </a:r>
            <a:r>
              <a:rPr lang="ru-RU" sz="1600" dirty="0">
                <a:latin typeface="Times New Roman" pitchFamily="18" charset="0"/>
                <a:cs typeface="Times New Roman" pitchFamily="18" charset="0"/>
              </a:rPr>
              <a:t>или как то.</a:t>
            </a:r>
          </a:p>
        </p:txBody>
      </p:sp>
      <p:sp>
        <p:nvSpPr>
          <p:cNvPr id="10" name="Прямоугольник 9"/>
          <p:cNvSpPr/>
          <p:nvPr/>
        </p:nvSpPr>
        <p:spPr>
          <a:xfrm>
            <a:off x="386905" y="5805264"/>
            <a:ext cx="8496943" cy="58477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1600" b="1" dirty="0">
                <a:latin typeface="Times New Roman" pitchFamily="18" charset="0"/>
                <a:cs typeface="Times New Roman" pitchFamily="18" charset="0"/>
              </a:rPr>
              <a:t>Шипящий </a:t>
            </a:r>
            <a:r>
              <a:rPr lang="ru-RU" sz="1600" b="1" dirty="0" err="1">
                <a:latin typeface="Times New Roman" pitchFamily="18" charset="0"/>
                <a:cs typeface="Times New Roman" pitchFamily="18" charset="0"/>
              </a:rPr>
              <a:t>парасигматизм</a:t>
            </a:r>
            <a:r>
              <a:rPr lang="ru-RU" sz="1600" dirty="0">
                <a:latin typeface="Times New Roman" pitchFamily="18" charset="0"/>
                <a:cs typeface="Times New Roman" pitchFamily="18" charset="0"/>
              </a:rPr>
              <a:t>. Язык принимает артикуляцию, характерную для </a:t>
            </a:r>
            <a:r>
              <a:rPr lang="ru-RU" sz="1600" i="1" dirty="0">
                <a:latin typeface="Times New Roman" pitchFamily="18" charset="0"/>
                <a:cs typeface="Times New Roman" pitchFamily="18" charset="0"/>
              </a:rPr>
              <a:t>ш, или </a:t>
            </a:r>
            <a:r>
              <a:rPr lang="ru-RU" sz="1600" dirty="0">
                <a:latin typeface="Times New Roman" pitchFamily="18" charset="0"/>
                <a:cs typeface="Times New Roman" pitchFamily="18" charset="0"/>
              </a:rPr>
              <a:t>артикуляцию смягченного шипящего звука, напоминающего укороченный </a:t>
            </a:r>
            <a:r>
              <a:rPr lang="ru-RU" sz="1600" i="1" dirty="0">
                <a:latin typeface="Times New Roman" pitchFamily="18" charset="0"/>
                <a:cs typeface="Times New Roman" pitchFamily="18" charset="0"/>
              </a:rPr>
              <a:t>щ.</a:t>
            </a:r>
            <a:endParaRPr lang="ru-RU" sz="1600" dirty="0">
              <a:latin typeface="Times New Roman" pitchFamily="18" charset="0"/>
              <a:cs typeface="Times New Roman" pitchFamily="18" charset="0"/>
            </a:endParaRPr>
          </a:p>
        </p:txBody>
      </p:sp>
    </p:spTree>
    <p:extLst>
      <p:ext uri="{BB962C8B-B14F-4D97-AF65-F5344CB8AC3E}">
        <p14:creationId xmlns:p14="http://schemas.microsoft.com/office/powerpoint/2010/main" val="2500772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71600" y="395953"/>
            <a:ext cx="7583999" cy="58477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3200" b="1" dirty="0">
                <a:solidFill>
                  <a:schemeClr val="tx1"/>
                </a:solidFill>
                <a:latin typeface="Times New Roman" pitchFamily="18" charset="0"/>
                <a:cs typeface="Times New Roman" pitchFamily="18" charset="0"/>
              </a:rPr>
              <a:t>Приемы постановки свистящих звуков</a:t>
            </a:r>
          </a:p>
        </p:txBody>
      </p:sp>
      <p:sp>
        <p:nvSpPr>
          <p:cNvPr id="6" name="Прямоугольник 5"/>
          <p:cNvSpPr/>
          <p:nvPr/>
        </p:nvSpPr>
        <p:spPr>
          <a:xfrm>
            <a:off x="246462" y="1380832"/>
            <a:ext cx="8771261" cy="34163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Постановка обычно начинается с глухого твердого </a:t>
            </a:r>
            <a:r>
              <a:rPr lang="ru-RU" i="1" dirty="0">
                <a:latin typeface="Times New Roman" pitchFamily="18" charset="0"/>
                <a:cs typeface="Times New Roman" pitchFamily="18" charset="0"/>
              </a:rPr>
              <a:t>с.</a:t>
            </a:r>
            <a:endParaRPr lang="ru-RU"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При </a:t>
            </a:r>
            <a:r>
              <a:rPr lang="ru-RU" b="1" dirty="0">
                <a:latin typeface="Times New Roman" pitchFamily="18" charset="0"/>
                <a:cs typeface="Times New Roman" pitchFamily="18" charset="0"/>
              </a:rPr>
              <a:t>губно-зубном </a:t>
            </a:r>
            <a:r>
              <a:rPr lang="ru-RU" b="1" dirty="0" err="1">
                <a:latin typeface="Times New Roman" pitchFamily="18" charset="0"/>
                <a:cs typeface="Times New Roman" pitchFamily="18" charset="0"/>
              </a:rPr>
              <a:t>сигматизме</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нужно снять губную артикуляцию. Это достигается демонстрацией правильной позы губ при </a:t>
            </a:r>
            <a:r>
              <a:rPr lang="ru-RU" dirty="0" err="1">
                <a:latin typeface="Times New Roman" pitchFamily="18" charset="0"/>
                <a:cs typeface="Times New Roman" pitchFamily="18" charset="0"/>
              </a:rPr>
              <a:t>артикулировании</a:t>
            </a:r>
            <a:r>
              <a:rPr lang="ru-RU" dirty="0">
                <a:latin typeface="Times New Roman" pitchFamily="18" charset="0"/>
                <a:cs typeface="Times New Roman" pitchFamily="18" charset="0"/>
              </a:rPr>
              <a:t> этого звука, либо с механической помощью (шпателем или пальцем отводят нижнюю губу от зубов). В других случаях ребенка просят улыбнуться, оттянуть несколько углы рта так, чтобы были видны зубы, и подуть на кончик языка для получения свистящего шума, типичного для с. Можно воспользоваться механической помощью. Ребенок произносит многократно слог </a:t>
            </a:r>
            <a:r>
              <a:rPr lang="ru-RU" i="1" dirty="0">
                <a:latin typeface="Times New Roman" pitchFamily="18" charset="0"/>
                <a:cs typeface="Times New Roman" pitchFamily="18" charset="0"/>
              </a:rPr>
              <a:t>та, </a:t>
            </a:r>
            <a:r>
              <a:rPr lang="ru-RU" dirty="0">
                <a:latin typeface="Times New Roman" pitchFamily="18" charset="0"/>
                <a:cs typeface="Times New Roman" pitchFamily="18" charset="0"/>
              </a:rPr>
              <a:t>логопед вводит зонд № 2 между альвеолами и кончиком (а также передней частью спинки языка) и слегка нажимает им вниз. Образуется круглая щель, проходя через которую выдыхаемая струя воздуха производит свистящий шум. Управляя зондом, логопед может изменять величину щели до получения нужного акустического эффекта</a:t>
            </a:r>
          </a:p>
        </p:txBody>
      </p:sp>
      <p:sp>
        <p:nvSpPr>
          <p:cNvPr id="7" name="Прямоугольник 6"/>
          <p:cNvSpPr/>
          <p:nvPr/>
        </p:nvSpPr>
        <p:spPr>
          <a:xfrm>
            <a:off x="246462" y="4976008"/>
            <a:ext cx="8771261"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При </a:t>
            </a:r>
            <a:r>
              <a:rPr lang="ru-RU" b="1" dirty="0">
                <a:latin typeface="Times New Roman" pitchFamily="18" charset="0"/>
                <a:cs typeface="Times New Roman" pitchFamily="18" charset="0"/>
              </a:rPr>
              <a:t>межзубном </a:t>
            </a:r>
            <a:r>
              <a:rPr lang="ru-RU" b="1" dirty="0" err="1">
                <a:latin typeface="Times New Roman" pitchFamily="18" charset="0"/>
                <a:cs typeface="Times New Roman" pitchFamily="18" charset="0"/>
              </a:rPr>
              <a:t>сигматизме</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можно воспользоваться вышеописанным приемом. Чтобы избежать ассоциаций с нарушенным свистящим звуком, нужно произносить слог </a:t>
            </a:r>
            <a:r>
              <a:rPr lang="ru-RU" i="1" dirty="0" err="1">
                <a:latin typeface="Times New Roman" pitchFamily="18" charset="0"/>
                <a:cs typeface="Times New Roman" pitchFamily="18" charset="0"/>
              </a:rPr>
              <a:t>са</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со сжатыми зубами в начале его произнесения или несколько удлинить произнесение согласного, а на гласном а опустить челюсть. Особое внимание обращается на зрительный и слуховой контроль.</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48353" y="260648"/>
            <a:ext cx="8640960" cy="175432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При </a:t>
            </a:r>
            <a:r>
              <a:rPr lang="ru-RU" b="1" dirty="0">
                <a:latin typeface="Times New Roman" pitchFamily="18" charset="0"/>
                <a:cs typeface="Times New Roman" pitchFamily="18" charset="0"/>
              </a:rPr>
              <a:t>боковом </a:t>
            </a:r>
            <a:r>
              <a:rPr lang="ru-RU" b="1" dirty="0" err="1">
                <a:latin typeface="Times New Roman" pitchFamily="18" charset="0"/>
                <a:cs typeface="Times New Roman" pitchFamily="18" charset="0"/>
              </a:rPr>
              <a:t>сигматизме</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необходима специальная подготовительная работа по активизации мышц боковых краев языка, которые в результате проведенных упражнений могут подниматься до плотного соприкосновения с боковыми зубами.</a:t>
            </a:r>
          </a:p>
          <a:p>
            <a:pPr algn="just"/>
            <a:r>
              <a:rPr lang="ru-RU" dirty="0">
                <a:latin typeface="Times New Roman" pitchFamily="18" charset="0"/>
                <a:cs typeface="Times New Roman" pitchFamily="18" charset="0"/>
              </a:rPr>
              <a:t>Для получения чистого произношения применяют двухэтапный метод постановки этого звука: вызывают межзубное произношение, чтобы избавиться от хлюпающего шума, а затем переводят язык в </a:t>
            </a:r>
            <a:r>
              <a:rPr lang="ru-RU" dirty="0" err="1">
                <a:latin typeface="Times New Roman" pitchFamily="18" charset="0"/>
                <a:cs typeface="Times New Roman" pitchFamily="18" charset="0"/>
              </a:rPr>
              <a:t>зазубное</a:t>
            </a:r>
            <a:r>
              <a:rPr lang="ru-RU" dirty="0">
                <a:latin typeface="Times New Roman" pitchFamily="18" charset="0"/>
                <a:cs typeface="Times New Roman" pitchFamily="18" charset="0"/>
              </a:rPr>
              <a:t> положение.</a:t>
            </a:r>
          </a:p>
        </p:txBody>
      </p:sp>
      <p:sp>
        <p:nvSpPr>
          <p:cNvPr id="6" name="Прямоугольник 5"/>
          <p:cNvSpPr/>
          <p:nvPr/>
        </p:nvSpPr>
        <p:spPr>
          <a:xfrm>
            <a:off x="340288" y="2204864"/>
            <a:ext cx="8640960" cy="258532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Звук </a:t>
            </a:r>
            <a:r>
              <a:rPr lang="ru-RU" i="1" dirty="0">
                <a:latin typeface="Times New Roman" pitchFamily="18" charset="0"/>
                <a:cs typeface="Times New Roman" pitchFamily="18" charset="0"/>
              </a:rPr>
              <a:t>ц </a:t>
            </a:r>
            <a:r>
              <a:rPr lang="ru-RU" dirty="0">
                <a:latin typeface="Times New Roman" pitchFamily="18" charset="0"/>
                <a:cs typeface="Times New Roman" pitchFamily="18" charset="0"/>
              </a:rPr>
              <a:t>ставится от звука Т</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при опущенном кончике языка к нижним резцам и прижатой к верхним резцам передней части спинки языка. Ребенка просят произнести звук то с сильным выдохом. При этом как бы последовательно произносят Т и с. Элемент свистящего звука оказывается протяженным. Чтобы получить слитный звук с укороченным свистящим элементом, ребенку предлагают произносить обратный слог с гласным а. При произнесении слышится как бы сочетание </a:t>
            </a:r>
            <a:r>
              <a:rPr lang="ru-RU" i="1" dirty="0" err="1">
                <a:latin typeface="Times New Roman" pitchFamily="18" charset="0"/>
                <a:cs typeface="Times New Roman" pitchFamily="18" charset="0"/>
              </a:rPr>
              <a:t>атс</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Затем нужно теснее сблизить переднюю часть спинки языка с зубами (до соприкосновения одновременно с верхними и нижними резцами) и вновь произнести сочетание </a:t>
            </a:r>
            <a:r>
              <a:rPr lang="ru-RU" i="1" dirty="0" err="1">
                <a:latin typeface="Times New Roman" pitchFamily="18" charset="0"/>
                <a:cs typeface="Times New Roman" pitchFamily="18" charset="0"/>
              </a:rPr>
              <a:t>атс</a:t>
            </a:r>
            <a:r>
              <a:rPr lang="ru-RU" i="1" dirty="0">
                <a:latin typeface="Times New Roman" pitchFamily="18" charset="0"/>
                <a:cs typeface="Times New Roman" pitchFamily="18" charset="0"/>
              </a:rPr>
              <a:t> с </a:t>
            </a:r>
            <a:r>
              <a:rPr lang="ru-RU" dirty="0">
                <a:latin typeface="Times New Roman" pitchFamily="18" charset="0"/>
                <a:cs typeface="Times New Roman" pitchFamily="18" charset="0"/>
              </a:rPr>
              <a:t>сильным выдохом в момент перехода от а к </a:t>
            </a:r>
            <a:r>
              <a:rPr lang="ru-RU" i="1" dirty="0">
                <a:latin typeface="Times New Roman" pitchFamily="18" charset="0"/>
                <a:cs typeface="Times New Roman" pitchFamily="18" charset="0"/>
              </a:rPr>
              <a:t>тс. </a:t>
            </a:r>
            <a:endParaRPr lang="ru-RU" dirty="0">
              <a:latin typeface="Times New Roman" pitchFamily="18" charset="0"/>
              <a:cs typeface="Times New Roman" pitchFamily="18"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24864" y="3573016"/>
            <a:ext cx="8496944" cy="2308324"/>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В тех случаях, когда дефектными оказываются все свистящие звуки, постановку обычно начинают с глухого твердого </a:t>
            </a:r>
            <a:r>
              <a:rPr lang="ru-RU" i="1" dirty="0">
                <a:latin typeface="Times New Roman" pitchFamily="18" charset="0"/>
                <a:cs typeface="Times New Roman" pitchFamily="18" charset="0"/>
              </a:rPr>
              <a:t>с. </a:t>
            </a:r>
            <a:r>
              <a:rPr lang="ru-RU" dirty="0">
                <a:latin typeface="Times New Roman" pitchFamily="18" charset="0"/>
                <a:cs typeface="Times New Roman" pitchFamily="18" charset="0"/>
              </a:rPr>
              <a:t>В дальнейшем он становится базовым для постановки других свистящих, а также шипящих. В ряде случаев при нарушенных фрикативных свистящих звук </a:t>
            </a:r>
            <a:r>
              <a:rPr lang="ru-RU" i="1" dirty="0">
                <a:latin typeface="Times New Roman" pitchFamily="18" charset="0"/>
                <a:cs typeface="Times New Roman" pitchFamily="18" charset="0"/>
              </a:rPr>
              <a:t>ц </a:t>
            </a:r>
            <a:r>
              <a:rPr lang="ru-RU" dirty="0">
                <a:latin typeface="Times New Roman" pitchFamily="18" charset="0"/>
                <a:cs typeface="Times New Roman" pitchFamily="18" charset="0"/>
              </a:rPr>
              <a:t>у детей произносится без искажений. В таких ситуациях можно вызвать звук с от звука </a:t>
            </a:r>
            <a:r>
              <a:rPr lang="ru-RU" i="1" dirty="0">
                <a:latin typeface="Times New Roman" pitchFamily="18" charset="0"/>
                <a:cs typeface="Times New Roman" pitchFamily="18" charset="0"/>
              </a:rPr>
              <a:t>ц. </a:t>
            </a:r>
            <a:r>
              <a:rPr lang="ru-RU" dirty="0">
                <a:latin typeface="Times New Roman" pitchFamily="18" charset="0"/>
                <a:cs typeface="Times New Roman" pitchFamily="18" charset="0"/>
              </a:rPr>
              <a:t>Логопед просит ребенка удлиненно произнести </a:t>
            </a:r>
            <a:r>
              <a:rPr lang="ru-RU" i="1" dirty="0">
                <a:latin typeface="Times New Roman" pitchFamily="18" charset="0"/>
                <a:cs typeface="Times New Roman" pitchFamily="18" charset="0"/>
              </a:rPr>
              <a:t>ц, </a:t>
            </a:r>
            <a:r>
              <a:rPr lang="ru-RU" dirty="0">
                <a:latin typeface="Times New Roman" pitchFamily="18" charset="0"/>
                <a:cs typeface="Times New Roman" pitchFamily="18" charset="0"/>
              </a:rPr>
              <a:t>слышится протяженное </a:t>
            </a:r>
            <a:r>
              <a:rPr lang="ru-RU" i="1" dirty="0">
                <a:latin typeface="Times New Roman" pitchFamily="18" charset="0"/>
                <a:cs typeface="Times New Roman" pitchFamily="18" charset="0"/>
              </a:rPr>
              <a:t>с: </a:t>
            </a:r>
            <a:r>
              <a:rPr lang="ru-RU" i="1" dirty="0" err="1">
                <a:latin typeface="Times New Roman" pitchFamily="18" charset="0"/>
                <a:cs typeface="Times New Roman" pitchFamily="18" charset="0"/>
              </a:rPr>
              <a:t>тссс</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Затем логопед просит произнести этот элемент без смыкания языка с зубами. Условием, облегчающим артикуляцию, является позиция </a:t>
            </a:r>
            <a:r>
              <a:rPr lang="ru-RU" i="1" dirty="0">
                <a:latin typeface="Times New Roman" pitchFamily="18" charset="0"/>
                <a:cs typeface="Times New Roman" pitchFamily="18" charset="0"/>
              </a:rPr>
              <a:t>ц </a:t>
            </a:r>
            <a:r>
              <a:rPr lang="ru-RU" dirty="0">
                <a:latin typeface="Times New Roman" pitchFamily="18" charset="0"/>
                <a:cs typeface="Times New Roman" pitchFamily="18" charset="0"/>
              </a:rPr>
              <a:t>в начале открытого слога, например </a:t>
            </a:r>
            <a:r>
              <a:rPr lang="ru-RU" i="1" dirty="0" err="1">
                <a:latin typeface="Times New Roman" pitchFamily="18" charset="0"/>
                <a:cs typeface="Times New Roman" pitchFamily="18" charset="0"/>
              </a:rPr>
              <a:t>ца</a:t>
            </a:r>
            <a:r>
              <a:rPr lang="ru-RU" i="1" dirty="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6" name="Прямоугольник 5"/>
          <p:cNvSpPr/>
          <p:nvPr/>
        </p:nvSpPr>
        <p:spPr>
          <a:xfrm>
            <a:off x="414672" y="836712"/>
            <a:ext cx="8507135" cy="203132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В тех случаях, когда ребенку трудно удержать кончик языка у нижних резцов, применяется механическая помощь. Шпателем или зондом № 2  логопед удерживает кончик языка у нижних резцов или помещает зонд между передней частью спинки языка и зубами и просит ребенка произнести с сильным выдохом слог </a:t>
            </a:r>
            <a:r>
              <a:rPr lang="ru-RU" i="1" dirty="0">
                <a:latin typeface="Times New Roman" pitchFamily="18" charset="0"/>
                <a:cs typeface="Times New Roman" pitchFamily="18" charset="0"/>
              </a:rPr>
              <a:t>та. </a:t>
            </a:r>
            <a:r>
              <a:rPr lang="ru-RU" dirty="0">
                <a:latin typeface="Times New Roman" pitchFamily="18" charset="0"/>
                <a:cs typeface="Times New Roman" pitchFamily="18" charset="0"/>
              </a:rPr>
              <a:t>В момент произнесения ребенком взрывного элемента слога логопед слегка нажимает на язык. Слышится фрикативный шум, присоединяющийся без интервала к взрывному шуму, в результате слышится слитный звук </a:t>
            </a:r>
            <a:r>
              <a:rPr lang="ru-RU" i="1" dirty="0">
                <a:latin typeface="Times New Roman" pitchFamily="18" charset="0"/>
                <a:cs typeface="Times New Roman" pitchFamily="18" charset="0"/>
              </a:rPr>
              <a:t>ц.</a:t>
            </a:r>
            <a:endParaRPr lang="ru-RU" dirty="0">
              <a:latin typeface="Times New Roman" pitchFamily="18" charset="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35908" y="2636912"/>
            <a:ext cx="8640960" cy="397031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При произнесении звука </a:t>
            </a:r>
            <a:r>
              <a:rPr lang="ru-RU" i="1" dirty="0">
                <a:latin typeface="Times New Roman" pitchFamily="18" charset="0"/>
                <a:cs typeface="Times New Roman" pitchFamily="18" charset="0"/>
              </a:rPr>
              <a:t>ш </a:t>
            </a:r>
            <a:r>
              <a:rPr lang="ru-RU" dirty="0">
                <a:latin typeface="Times New Roman" pitchFamily="18" charset="0"/>
                <a:cs typeface="Times New Roman" pitchFamily="18" charset="0"/>
              </a:rPr>
              <a:t>губы вытянуты вперед и округлены (перед а — округление минимально, перед </a:t>
            </a:r>
            <a:r>
              <a:rPr lang="ru-RU" i="1" dirty="0">
                <a:latin typeface="Times New Roman" pitchFamily="18" charset="0"/>
                <a:cs typeface="Times New Roman" pitchFamily="18" charset="0"/>
              </a:rPr>
              <a:t>ы (и) </a:t>
            </a:r>
            <a:r>
              <a:rPr lang="ru-RU" dirty="0">
                <a:latin typeface="Times New Roman" pitchFamily="18" charset="0"/>
                <a:cs typeface="Times New Roman" pitchFamily="18" charset="0"/>
              </a:rPr>
              <a:t>округления может и не быть). Расстояние между зубами больше, чем при свистящих — 4—5 мм. Кончик языка поднят по направлению к началу твердого нёба или альвеолам, средняя часть спинки языка прогибается, а задняя—поднимается по направлению к мягкому нёбу и оттягивается к стенке зева. Боковые края языка прижаты к верхним коренным зубам; нёбная занавеска поднята и закрывает проход в нос. Голосовые складки разомкнуты; сильная выдыхательная струя воздуха проходит через две щели: между задней частью языка и мягким нёбом, а также между кончиком языка и твердым нёбом. При этом производится сложный шум, более низкий, чем при произнесении свистящих, напоминающий шипение.</a:t>
            </a:r>
          </a:p>
          <a:p>
            <a:pPr algn="just"/>
            <a:r>
              <a:rPr lang="ru-RU" dirty="0">
                <a:latin typeface="Times New Roman" pitchFamily="18" charset="0"/>
                <a:cs typeface="Times New Roman" pitchFamily="18" charset="0"/>
              </a:rPr>
              <a:t>При образовании звонкого </a:t>
            </a:r>
            <a:r>
              <a:rPr lang="ru-RU" i="1" dirty="0">
                <a:latin typeface="Times New Roman" pitchFamily="18" charset="0"/>
                <a:cs typeface="Times New Roman" pitchFamily="18" charset="0"/>
              </a:rPr>
              <a:t>ж </a:t>
            </a:r>
            <a:r>
              <a:rPr lang="ru-RU" dirty="0">
                <a:latin typeface="Times New Roman" pitchFamily="18" charset="0"/>
                <a:cs typeface="Times New Roman" pitchFamily="18" charset="0"/>
              </a:rPr>
              <a:t>та же артикуляция, что и при образовании звука </a:t>
            </a:r>
            <a:r>
              <a:rPr lang="ru-RU" i="1" dirty="0">
                <a:latin typeface="Times New Roman" pitchFamily="18" charset="0"/>
                <a:cs typeface="Times New Roman" pitchFamily="18" charset="0"/>
              </a:rPr>
              <a:t>ш; </a:t>
            </a:r>
            <a:r>
              <a:rPr lang="ru-RU" dirty="0">
                <a:latin typeface="Times New Roman" pitchFamily="18" charset="0"/>
                <a:cs typeface="Times New Roman" pitchFamily="18" charset="0"/>
              </a:rPr>
              <a:t>она дополняется работой сомкнутых и колеблющихся голосовых складок, производящих голос. Выдыхаемая струя воздуха несколько слабее и щель между кончиком языка и твердым нёбом меньше, чем при образовании </a:t>
            </a:r>
            <a:r>
              <a:rPr lang="ru-RU" i="1" dirty="0">
                <a:latin typeface="Times New Roman" pitchFamily="18" charset="0"/>
                <a:cs typeface="Times New Roman" pitchFamily="18" charset="0"/>
              </a:rPr>
              <a:t>ш</a:t>
            </a:r>
            <a:r>
              <a:rPr lang="ru-RU" dirty="0">
                <a:latin typeface="Times New Roman" pitchFamily="18" charset="0"/>
                <a:cs typeface="Times New Roman" pitchFamily="18" charset="0"/>
              </a:rPr>
              <a:t>.</a:t>
            </a:r>
          </a:p>
        </p:txBody>
      </p:sp>
      <p:sp>
        <p:nvSpPr>
          <p:cNvPr id="6" name="Прямоугольник 5"/>
          <p:cNvSpPr/>
          <p:nvPr/>
        </p:nvSpPr>
        <p:spPr>
          <a:xfrm>
            <a:off x="230774" y="188640"/>
            <a:ext cx="8640960" cy="400110"/>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dirty="0">
                <a:latin typeface="Times New Roman" pitchFamily="18" charset="0"/>
                <a:cs typeface="Times New Roman" pitchFamily="18" charset="0"/>
              </a:rPr>
              <a:t>Недостатки произношения шипящих звуков </a:t>
            </a:r>
            <a:r>
              <a:rPr lang="ru-RU" sz="2000" b="1" i="1" dirty="0">
                <a:latin typeface="Times New Roman" pitchFamily="18" charset="0"/>
                <a:cs typeface="Times New Roman" pitchFamily="18" charset="0"/>
              </a:rPr>
              <a:t>ш, ж</a:t>
            </a:r>
            <a:r>
              <a:rPr lang="ru-RU" sz="2000" i="1" dirty="0">
                <a:latin typeface="Times New Roman" pitchFamily="18" charset="0"/>
                <a:cs typeface="Times New Roman" pitchFamily="18" charset="0"/>
              </a:rPr>
              <a:t>, </a:t>
            </a:r>
            <a:r>
              <a:rPr lang="ru-RU" sz="2000" b="1" i="1" dirty="0">
                <a:latin typeface="Times New Roman" pitchFamily="18" charset="0"/>
                <a:cs typeface="Times New Roman" pitchFamily="18" charset="0"/>
              </a:rPr>
              <a:t>щ, ч</a:t>
            </a:r>
            <a:endParaRPr lang="ru-RU" sz="2000" dirty="0"/>
          </a:p>
        </p:txBody>
      </p:sp>
      <p:sp>
        <p:nvSpPr>
          <p:cNvPr id="7" name="Прямоугольник 6"/>
          <p:cNvSpPr/>
          <p:nvPr/>
        </p:nvSpPr>
        <p:spPr>
          <a:xfrm>
            <a:off x="235908" y="692696"/>
            <a:ext cx="8635826" cy="923330"/>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b="1" dirty="0">
                <a:latin typeface="Times New Roman" pitchFamily="18" charset="0"/>
                <a:cs typeface="Times New Roman" pitchFamily="18" charset="0"/>
              </a:rPr>
              <a:t>Недостатки произношения шипящих звуков </a:t>
            </a:r>
            <a:r>
              <a:rPr lang="ru-RU" b="1" i="1" dirty="0">
                <a:latin typeface="Times New Roman" pitchFamily="18" charset="0"/>
                <a:cs typeface="Times New Roman" pitchFamily="18" charset="0"/>
              </a:rPr>
              <a:t>ш, ж</a:t>
            </a:r>
            <a:r>
              <a:rPr lang="ru-RU" i="1" dirty="0">
                <a:latin typeface="Times New Roman" pitchFamily="18" charset="0"/>
                <a:cs typeface="Times New Roman" pitchFamily="18" charset="0"/>
              </a:rPr>
              <a:t>, </a:t>
            </a:r>
            <a:r>
              <a:rPr lang="ru-RU" b="1" i="1" dirty="0">
                <a:latin typeface="Times New Roman" pitchFamily="18" charset="0"/>
                <a:cs typeface="Times New Roman" pitchFamily="18" charset="0"/>
              </a:rPr>
              <a:t>щ, ч </a:t>
            </a:r>
            <a:r>
              <a:rPr lang="ru-RU" dirty="0">
                <a:latin typeface="Times New Roman" pitchFamily="18" charset="0"/>
                <a:cs typeface="Times New Roman" pitchFamily="18" charset="0"/>
              </a:rPr>
              <a:t>в ряде случаев аналогичны недостаткам свистящих: </a:t>
            </a:r>
            <a:r>
              <a:rPr lang="ru-RU" i="1" dirty="0">
                <a:latin typeface="Times New Roman" pitchFamily="18" charset="0"/>
                <a:cs typeface="Times New Roman" pitchFamily="18" charset="0"/>
              </a:rPr>
              <a:t>межзубное, щечное, боковое </a:t>
            </a:r>
            <a:r>
              <a:rPr lang="ru-RU" dirty="0">
                <a:latin typeface="Times New Roman" pitchFamily="18" charset="0"/>
                <a:cs typeface="Times New Roman" pitchFamily="18" charset="0"/>
              </a:rPr>
              <a:t>произношение. Кроме этого наблюдаются дефекты, присущие произнесению только шипящих звуков.</a:t>
            </a:r>
          </a:p>
        </p:txBody>
      </p:sp>
      <p:sp>
        <p:nvSpPr>
          <p:cNvPr id="8" name="Прямоугольник 7"/>
          <p:cNvSpPr/>
          <p:nvPr/>
        </p:nvSpPr>
        <p:spPr>
          <a:xfrm>
            <a:off x="2733781" y="1988840"/>
            <a:ext cx="3614259" cy="4001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ru-RU" sz="2000" b="1" dirty="0">
                <a:latin typeface="Times New Roman" pitchFamily="18" charset="0"/>
                <a:cs typeface="Times New Roman" pitchFamily="18" charset="0"/>
              </a:rPr>
              <a:t>Уклад органов артикуляции </a:t>
            </a:r>
            <a:endParaRPr lang="ru-RU" sz="2000"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308783470"/>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217710"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[Ш]</a:t>
            </a:r>
          </a:p>
        </p:txBody>
      </p:sp>
      <p:sp>
        <p:nvSpPr>
          <p:cNvPr id="2" name="TextBox 1"/>
          <p:cNvSpPr txBox="1"/>
          <p:nvPr/>
        </p:nvSpPr>
        <p:spPr>
          <a:xfrm>
            <a:off x="5724128" y="1369506"/>
            <a:ext cx="3349397" cy="493981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Губы несколько выдвинуты вперёд; </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Зубы сближены;</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поднят к нёбу (за альвеолы), но не касается его, образуя щель. Боковые края языка прижимаются изнутри к верхним коренным зубам, не пропуская по бокам струю выдыхаемого воздуха. Посередине языка идет тёплая воздушная струя, которая ощущается ладонью.</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плотно прижимается к задней стенке глотки, закрывая проход воздушной струе в носовую полость;</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связки разомкнуты. Голоса нет.</a:t>
            </a:r>
          </a:p>
          <a:p>
            <a:pPr marL="285750" indent="-285750">
              <a:lnSpc>
                <a:spcPct val="70000"/>
              </a:lnSpc>
              <a:buFont typeface="Arial" pitchFamily="34" charset="0"/>
              <a:buChar char="•"/>
              <a:defRPr/>
            </a:pPr>
            <a:endParaRPr lang="ru-RU" dirty="0">
              <a:latin typeface="Times New Roman" pitchFamily="18" charset="0"/>
              <a:cs typeface="Times New Roman" pitchFamily="18" charset="0"/>
            </a:endParaRPr>
          </a:p>
        </p:txBody>
      </p:sp>
      <p:pic>
        <p:nvPicPr>
          <p:cNvPr id="6" name="Picture 7"/>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619672" y="2759022"/>
            <a:ext cx="2376264" cy="2160782"/>
          </a:xfrm>
          <a:prstGeom prst="rect">
            <a:avLst/>
          </a:prstGeom>
          <a:ln>
            <a:noFill/>
          </a:ln>
          <a:effectLst>
            <a:softEdge rad="112500"/>
          </a:effectLst>
        </p:spPr>
      </p:pic>
    </p:spTree>
    <p:extLst>
      <p:ext uri="{BB962C8B-B14F-4D97-AF65-F5344CB8AC3E}">
        <p14:creationId xmlns:p14="http://schemas.microsoft.com/office/powerpoint/2010/main" val="3834427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266760485"/>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168018"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[Ж]</a:t>
            </a:r>
          </a:p>
        </p:txBody>
      </p:sp>
      <p:sp>
        <p:nvSpPr>
          <p:cNvPr id="2" name="TextBox 1"/>
          <p:cNvSpPr txBox="1"/>
          <p:nvPr/>
        </p:nvSpPr>
        <p:spPr>
          <a:xfrm>
            <a:off x="5724128" y="1556792"/>
            <a:ext cx="3349397" cy="493981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Губы несколько выдвинуты вперёд; </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Зубы сближены;</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поднят к нёбу (за альвеолы), но не касается его, образуя щель. Боковые края языка прижимаются изнутри к верхним коренным зубам, не пропуская по бокам струю выдыхаемого воздуха. Посередине языка идет тёплая воздушная струя, которая ощущается ладонью.</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плотно прижимается к задней стенке глотки, закрывая проход воздушной струе в носовую полость;</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связки сомкнуты. Голос есть.</a:t>
            </a:r>
          </a:p>
          <a:p>
            <a:pPr marL="285750" indent="-285750">
              <a:lnSpc>
                <a:spcPct val="70000"/>
              </a:lnSpc>
              <a:buFont typeface="Arial" pitchFamily="34" charset="0"/>
              <a:buChar char="•"/>
              <a:defRPr/>
            </a:pPr>
            <a:endParaRPr lang="ru-RU" dirty="0">
              <a:latin typeface="Times New Roman" pitchFamily="18" charset="0"/>
              <a:cs typeface="Times New Roman" pitchFamily="18" charset="0"/>
            </a:endParaRPr>
          </a:p>
        </p:txBody>
      </p:sp>
      <p:pic>
        <p:nvPicPr>
          <p:cNvPr id="6" name="Picture 7"/>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475656" y="2708920"/>
            <a:ext cx="2520280" cy="2348558"/>
          </a:xfrm>
          <a:prstGeom prst="rect">
            <a:avLst/>
          </a:prstGeom>
          <a:ln>
            <a:noFill/>
          </a:ln>
          <a:effectLst>
            <a:softEdge rad="112500"/>
          </a:effectLst>
        </p:spPr>
      </p:pic>
    </p:spTree>
    <p:extLst>
      <p:ext uri="{BB962C8B-B14F-4D97-AF65-F5344CB8AC3E}">
        <p14:creationId xmlns:p14="http://schemas.microsoft.com/office/powerpoint/2010/main" val="3834427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154777123"/>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217710"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[Щ]</a:t>
            </a:r>
          </a:p>
        </p:txBody>
      </p:sp>
      <p:sp>
        <p:nvSpPr>
          <p:cNvPr id="2" name="TextBox 1"/>
          <p:cNvSpPr txBox="1"/>
          <p:nvPr/>
        </p:nvSpPr>
        <p:spPr>
          <a:xfrm>
            <a:off x="5724128" y="1591105"/>
            <a:ext cx="3349397" cy="471821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Губы выдвинуты вперед;</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Зубы видны и сближены;</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поднят, к бугоркам за верхними зубами (альвеолам), образуя в этом месте щель. Боковые края языка примыкают к внутренней стороне коренных зубов, образуя посередине языка продольный канал, по которому проходит струя выдыхаемого воздуха. Вся масса языка напряжена, корневая часть приподнята;</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прижато к верхней части глотки;</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связки разомкнуты. Голоса нет.</a:t>
            </a:r>
          </a:p>
          <a:p>
            <a:pPr marL="285750" indent="-285750">
              <a:lnSpc>
                <a:spcPct val="70000"/>
              </a:lnSpc>
              <a:buFont typeface="Arial" pitchFamily="34" charset="0"/>
              <a:buChar char="•"/>
              <a:defRPr/>
            </a:pPr>
            <a:endParaRPr lang="ru-RU" dirty="0">
              <a:latin typeface="Times New Roman" pitchFamily="18" charset="0"/>
              <a:cs typeface="Times New Roman" pitchFamily="18" charset="0"/>
            </a:endParaRPr>
          </a:p>
        </p:txBody>
      </p:sp>
      <p:pic>
        <p:nvPicPr>
          <p:cNvPr id="6" name="Picture 7"/>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547664" y="2824540"/>
            <a:ext cx="2376264" cy="2251344"/>
          </a:xfrm>
          <a:prstGeom prst="rect">
            <a:avLst/>
          </a:prstGeom>
          <a:ln>
            <a:noFill/>
          </a:ln>
          <a:effectLst>
            <a:softEdge rad="112500"/>
          </a:effectLst>
        </p:spPr>
      </p:pic>
    </p:spTree>
    <p:extLst>
      <p:ext uri="{BB962C8B-B14F-4D97-AF65-F5344CB8AC3E}">
        <p14:creationId xmlns:p14="http://schemas.microsoft.com/office/powerpoint/2010/main" val="3834427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3930704616"/>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049396"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[Ч]</a:t>
            </a:r>
          </a:p>
        </p:txBody>
      </p:sp>
      <p:sp>
        <p:nvSpPr>
          <p:cNvPr id="2" name="TextBox 1"/>
          <p:cNvSpPr txBox="1"/>
          <p:nvPr/>
        </p:nvSpPr>
        <p:spPr>
          <a:xfrm>
            <a:off x="5724127" y="1268760"/>
            <a:ext cx="3349397" cy="490595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lnSpc>
                <a:spcPct val="80000"/>
              </a:lnSpc>
              <a:buFont typeface="Arial" pitchFamily="34" charset="0"/>
              <a:buChar char="•"/>
              <a:defRPr/>
            </a:pPr>
            <a:r>
              <a:rPr lang="ru-RU" sz="1700" dirty="0">
                <a:latin typeface="Times New Roman" pitchFamily="18" charset="0"/>
                <a:cs typeface="Times New Roman" pitchFamily="18" charset="0"/>
              </a:rPr>
              <a:t>Губы округлены, слегка выдвинуты вперёд;</a:t>
            </a:r>
          </a:p>
          <a:p>
            <a:pPr marL="285750" indent="-285750">
              <a:lnSpc>
                <a:spcPct val="80000"/>
              </a:lnSpc>
              <a:buFont typeface="Arial" pitchFamily="34" charset="0"/>
              <a:buChar char="•"/>
              <a:defRPr/>
            </a:pPr>
            <a:r>
              <a:rPr lang="ru-RU" sz="1700" dirty="0">
                <a:latin typeface="Times New Roman" pitchFamily="18" charset="0"/>
                <a:cs typeface="Times New Roman" pitchFamily="18" charset="0"/>
              </a:rPr>
              <a:t>Зубы не смыкаются;</a:t>
            </a:r>
          </a:p>
          <a:p>
            <a:pPr marL="285750" indent="-285750">
              <a:lnSpc>
                <a:spcPct val="80000"/>
              </a:lnSpc>
              <a:buFont typeface="Arial" pitchFamily="34" charset="0"/>
              <a:buChar char="•"/>
              <a:defRPr/>
            </a:pPr>
            <a:r>
              <a:rPr lang="ru-RU" sz="1700" dirty="0">
                <a:latin typeface="Times New Roman" pitchFamily="18" charset="0"/>
                <a:cs typeface="Times New Roman" pitchFamily="18" charset="0"/>
              </a:rPr>
              <a:t>Язык:</a:t>
            </a:r>
          </a:p>
          <a:p>
            <a:pPr marL="742950" lvl="1" indent="-285750">
              <a:lnSpc>
                <a:spcPct val="80000"/>
              </a:lnSpc>
              <a:buFont typeface="Wingdings" pitchFamily="2" charset="2"/>
              <a:buChar char="Ø"/>
              <a:defRPr/>
            </a:pPr>
            <a:r>
              <a:rPr lang="ru-RU" sz="1700" dirty="0">
                <a:latin typeface="Times New Roman" pitchFamily="18" charset="0"/>
                <a:cs typeface="Times New Roman" pitchFamily="18" charset="0"/>
              </a:rPr>
              <a:t>в первый момент кончик языка производит смычку с корнями верхних резцов, как при звуке </a:t>
            </a:r>
            <a:r>
              <a:rPr lang="en-US" sz="1700" dirty="0">
                <a:latin typeface="Times New Roman" pitchFamily="18" charset="0"/>
                <a:cs typeface="Times New Roman" pitchFamily="18" charset="0"/>
              </a:rPr>
              <a:t>[</a:t>
            </a:r>
            <a:r>
              <a:rPr lang="ru-RU" sz="1700" dirty="0">
                <a:latin typeface="Times New Roman" pitchFamily="18" charset="0"/>
                <a:cs typeface="Times New Roman" pitchFamily="18" charset="0"/>
              </a:rPr>
              <a:t>т</a:t>
            </a:r>
            <a:r>
              <a:rPr lang="en-US" sz="1700" dirty="0">
                <a:latin typeface="Times New Roman" pitchFamily="18" charset="0"/>
                <a:cs typeface="Times New Roman" pitchFamily="18" charset="0"/>
              </a:rPr>
              <a:t>’]</a:t>
            </a:r>
            <a:r>
              <a:rPr lang="ru-RU" sz="1700" dirty="0">
                <a:latin typeface="Times New Roman" pitchFamily="18" charset="0"/>
                <a:cs typeface="Times New Roman" pitchFamily="18" charset="0"/>
              </a:rPr>
              <a:t>;</a:t>
            </a:r>
            <a:endParaRPr lang="en-US" sz="1700" dirty="0">
              <a:latin typeface="Times New Roman" pitchFamily="18" charset="0"/>
              <a:cs typeface="Times New Roman" pitchFamily="18" charset="0"/>
            </a:endParaRPr>
          </a:p>
          <a:p>
            <a:pPr marL="742950" lvl="1" indent="-285750">
              <a:lnSpc>
                <a:spcPct val="80000"/>
              </a:lnSpc>
              <a:buFont typeface="Wingdings" pitchFamily="2" charset="2"/>
              <a:buChar char="Ø"/>
              <a:defRPr/>
            </a:pPr>
            <a:r>
              <a:rPr lang="ru-RU" sz="1700" dirty="0">
                <a:latin typeface="Times New Roman" pitchFamily="18" charset="0"/>
                <a:cs typeface="Times New Roman" pitchFamily="18" charset="0"/>
              </a:rPr>
              <a:t>во второй момент кончик языка после взрыва отходит назад к альвеолам, образуя здесь сужение, как при звуке </a:t>
            </a:r>
            <a:r>
              <a:rPr lang="en-US" sz="1700" dirty="0">
                <a:latin typeface="Times New Roman" pitchFamily="18" charset="0"/>
                <a:cs typeface="Times New Roman" pitchFamily="18" charset="0"/>
              </a:rPr>
              <a:t>[</a:t>
            </a:r>
            <a:r>
              <a:rPr lang="ru-RU" sz="1700" dirty="0">
                <a:latin typeface="Times New Roman" pitchFamily="18" charset="0"/>
                <a:cs typeface="Times New Roman" pitchFamily="18" charset="0"/>
              </a:rPr>
              <a:t>ш</a:t>
            </a:r>
            <a:r>
              <a:rPr lang="en-US" sz="1700" dirty="0">
                <a:latin typeface="Times New Roman" pitchFamily="18" charset="0"/>
                <a:cs typeface="Times New Roman" pitchFamily="18" charset="0"/>
              </a:rPr>
              <a:t>’]</a:t>
            </a:r>
            <a:r>
              <a:rPr lang="ru-RU" sz="1700" dirty="0">
                <a:latin typeface="Times New Roman" pitchFamily="18" charset="0"/>
                <a:cs typeface="Times New Roman" pitchFamily="18" charset="0"/>
              </a:rPr>
              <a:t>. Весь язык напряжен. Посередине языка идёт короткая воздушная струя, которая ощущается ладонью как толчок воздуха;</a:t>
            </a:r>
          </a:p>
          <a:p>
            <a:pPr marL="285750" indent="-285750">
              <a:lnSpc>
                <a:spcPct val="80000"/>
              </a:lnSpc>
              <a:buFont typeface="Arial" pitchFamily="34" charset="0"/>
              <a:buChar char="•"/>
              <a:defRPr/>
            </a:pPr>
            <a:r>
              <a:rPr lang="ru-RU" sz="1700" dirty="0">
                <a:latin typeface="Times New Roman" pitchFamily="18" charset="0"/>
                <a:cs typeface="Times New Roman" pitchFamily="18" charset="0"/>
              </a:rPr>
              <a:t>Мягкое нёбо поднято, прижато к верхней части глотки;</a:t>
            </a:r>
          </a:p>
          <a:p>
            <a:pPr marL="285750" indent="-285750">
              <a:lnSpc>
                <a:spcPct val="80000"/>
              </a:lnSpc>
              <a:buFont typeface="Arial" pitchFamily="34" charset="0"/>
              <a:buChar char="•"/>
              <a:defRPr/>
            </a:pPr>
            <a:r>
              <a:rPr lang="ru-RU" sz="1700" dirty="0">
                <a:latin typeface="Times New Roman" pitchFamily="18" charset="0"/>
                <a:cs typeface="Times New Roman" pitchFamily="18" charset="0"/>
              </a:rPr>
              <a:t>Голосовые связки разомкнуты. Голоса нет.</a:t>
            </a:r>
          </a:p>
        </p:txBody>
      </p:sp>
      <p:pic>
        <p:nvPicPr>
          <p:cNvPr id="6" name="Picture 10"/>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475656" y="2708920"/>
            <a:ext cx="2525338" cy="2336112"/>
          </a:xfrm>
          <a:prstGeom prst="rect">
            <a:avLst/>
          </a:prstGeom>
          <a:ln>
            <a:noFill/>
          </a:ln>
          <a:effectLst>
            <a:softEdge rad="112500"/>
          </a:effectLst>
        </p:spPr>
      </p:pic>
    </p:spTree>
    <p:extLst>
      <p:ext uri="{BB962C8B-B14F-4D97-AF65-F5344CB8AC3E}">
        <p14:creationId xmlns:p14="http://schemas.microsoft.com/office/powerpoint/2010/main" val="3834427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692188" y="116632"/>
            <a:ext cx="6048672" cy="461665"/>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ru-RU" sz="2400" b="1" dirty="0">
                <a:solidFill>
                  <a:schemeClr val="tx1"/>
                </a:solidFill>
                <a:latin typeface="Times New Roman" pitchFamily="18" charset="0"/>
                <a:cs typeface="Times New Roman" pitchFamily="18" charset="0"/>
              </a:rPr>
              <a:t>Основные виды нарушений звуков </a:t>
            </a:r>
            <a:r>
              <a:rPr lang="ru-RU" sz="2400" i="1" dirty="0">
                <a:solidFill>
                  <a:schemeClr val="tx1"/>
                </a:solidFill>
                <a:latin typeface="Times New Roman" pitchFamily="18" charset="0"/>
                <a:cs typeface="Times New Roman" pitchFamily="18" charset="0"/>
              </a:rPr>
              <a:t>ш и ж</a:t>
            </a:r>
            <a:endParaRPr lang="ru-RU" sz="2400" dirty="0">
              <a:solidFill>
                <a:schemeClr val="tx1"/>
              </a:solidFill>
              <a:latin typeface="Times New Roman" pitchFamily="18" charset="0"/>
              <a:cs typeface="Times New Roman" pitchFamily="18" charset="0"/>
            </a:endParaRPr>
          </a:p>
        </p:txBody>
      </p:sp>
      <p:sp>
        <p:nvSpPr>
          <p:cNvPr id="7" name="Прямоугольник 6"/>
          <p:cNvSpPr/>
          <p:nvPr/>
        </p:nvSpPr>
        <p:spPr>
          <a:xfrm>
            <a:off x="224517" y="692696"/>
            <a:ext cx="8694966" cy="6463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dirty="0">
                <a:latin typeface="Times New Roman" pitchFamily="18" charset="0"/>
                <a:cs typeface="Times New Roman" pitchFamily="18" charset="0"/>
              </a:rPr>
              <a:t>Среди нарушений этих звуков отмечается несколько видов искаженного произношения.</a:t>
            </a:r>
          </a:p>
        </p:txBody>
      </p:sp>
      <p:sp>
        <p:nvSpPr>
          <p:cNvPr id="8" name="Прямоугольник 7"/>
          <p:cNvSpPr/>
          <p:nvPr/>
        </p:nvSpPr>
        <p:spPr>
          <a:xfrm>
            <a:off x="224517" y="1484784"/>
            <a:ext cx="8694966"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b="1" dirty="0">
                <a:latin typeface="Times New Roman" pitchFamily="18" charset="0"/>
                <a:cs typeface="Times New Roman" pitchFamily="18" charset="0"/>
              </a:rPr>
              <a:t>«Щечное» произношение </a:t>
            </a:r>
            <a:r>
              <a:rPr lang="ru-RU" b="1" i="1" dirty="0">
                <a:latin typeface="Times New Roman" pitchFamily="18" charset="0"/>
                <a:cs typeface="Times New Roman" pitchFamily="18" charset="0"/>
              </a:rPr>
              <a:t>ш </a:t>
            </a:r>
            <a:r>
              <a:rPr lang="ru-RU" b="1" dirty="0">
                <a:latin typeface="Times New Roman" pitchFamily="18" charset="0"/>
                <a:cs typeface="Times New Roman" pitchFamily="18" charset="0"/>
              </a:rPr>
              <a:t>и </a:t>
            </a:r>
            <a:r>
              <a:rPr lang="ru-RU" b="1" i="1" dirty="0">
                <a:latin typeface="Times New Roman" pitchFamily="18" charset="0"/>
                <a:cs typeface="Times New Roman" pitchFamily="18" charset="0"/>
              </a:rPr>
              <a:t>ж.</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Язык не принимает участия в артикуляции, выдыхаемая струя воздуха встречает препятствие не между языком и губами, а между сближенными (иногда сжатыми) между собой зубами и прижатыми к ним с боков углами рта. Образуется «тупой» шум, а при произнесении звонкого </a:t>
            </a:r>
            <a:r>
              <a:rPr lang="ru-RU" i="1" dirty="0">
                <a:latin typeface="Times New Roman" pitchFamily="18" charset="0"/>
                <a:cs typeface="Times New Roman" pitchFamily="18" charset="0"/>
              </a:rPr>
              <a:t>ж </a:t>
            </a:r>
            <a:r>
              <a:rPr lang="ru-RU" dirty="0">
                <a:latin typeface="Times New Roman" pitchFamily="18" charset="0"/>
                <a:cs typeface="Times New Roman" pitchFamily="18" charset="0"/>
              </a:rPr>
              <a:t>к шуму прибавляется голос; произнесение звука сопровождается раздуванием щек.</a:t>
            </a:r>
          </a:p>
        </p:txBody>
      </p:sp>
      <p:sp>
        <p:nvSpPr>
          <p:cNvPr id="9" name="Прямоугольник 8"/>
          <p:cNvSpPr/>
          <p:nvPr/>
        </p:nvSpPr>
        <p:spPr>
          <a:xfrm>
            <a:off x="224517" y="2969478"/>
            <a:ext cx="8694966"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b="1" dirty="0">
                <a:latin typeface="Times New Roman" pitchFamily="18" charset="0"/>
                <a:cs typeface="Times New Roman" pitchFamily="18" charset="0"/>
              </a:rPr>
              <a:t>«Нижнее» произношение </a:t>
            </a:r>
            <a:r>
              <a:rPr lang="ru-RU" b="1" i="1" dirty="0">
                <a:latin typeface="Times New Roman" pitchFamily="18" charset="0"/>
                <a:cs typeface="Times New Roman" pitchFamily="18" charset="0"/>
              </a:rPr>
              <a:t>ш и ж.</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Щель образуется не сближением кончика языка с твердым нёбом, а передней частью его спинки. При таком </a:t>
            </a:r>
            <a:r>
              <a:rPr lang="ru-RU" dirty="0" err="1">
                <a:latin typeface="Times New Roman" pitchFamily="18" charset="0"/>
                <a:cs typeface="Times New Roman" pitchFamily="18" charset="0"/>
              </a:rPr>
              <a:t>артикулировании</a:t>
            </a:r>
            <a:r>
              <a:rPr lang="ru-RU" dirty="0">
                <a:latin typeface="Times New Roman" pitchFamily="18" charset="0"/>
                <a:cs typeface="Times New Roman" pitchFamily="18" charset="0"/>
              </a:rPr>
              <a:t> шипящие приобретают мягкий оттенок, напоминая звук, </a:t>
            </a:r>
            <a:r>
              <a:rPr lang="ru-RU" i="1" dirty="0">
                <a:latin typeface="Times New Roman" pitchFamily="18" charset="0"/>
                <a:cs typeface="Times New Roman" pitchFamily="18" charset="0"/>
              </a:rPr>
              <a:t>щ, </a:t>
            </a:r>
            <a:r>
              <a:rPr lang="ru-RU" dirty="0">
                <a:latin typeface="Times New Roman" pitchFamily="18" charset="0"/>
                <a:cs typeface="Times New Roman" pitchFamily="18" charset="0"/>
              </a:rPr>
              <a:t>произносимый без присущей ему долготы. В некоторых случаях при таком </a:t>
            </a:r>
            <a:r>
              <a:rPr lang="ru-RU" dirty="0" err="1">
                <a:latin typeface="Times New Roman" pitchFamily="18" charset="0"/>
                <a:cs typeface="Times New Roman" pitchFamily="18" charset="0"/>
              </a:rPr>
              <a:t>артикулировании</a:t>
            </a:r>
            <a:r>
              <a:rPr lang="ru-RU" dirty="0">
                <a:latin typeface="Times New Roman" pitchFamily="18" charset="0"/>
                <a:cs typeface="Times New Roman" pitchFamily="18" charset="0"/>
              </a:rPr>
              <a:t> может произноситься твердый звук.</a:t>
            </a:r>
          </a:p>
        </p:txBody>
      </p:sp>
      <p:sp>
        <p:nvSpPr>
          <p:cNvPr id="10" name="Прямоугольник 9"/>
          <p:cNvSpPr/>
          <p:nvPr/>
        </p:nvSpPr>
        <p:spPr>
          <a:xfrm>
            <a:off x="224517" y="4429561"/>
            <a:ext cx="8694966" cy="92333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b="1" dirty="0">
                <a:latin typeface="Times New Roman" pitchFamily="18" charset="0"/>
                <a:cs typeface="Times New Roman" pitchFamily="18" charset="0"/>
              </a:rPr>
              <a:t>Заднеязычное произношение </a:t>
            </a:r>
            <a:r>
              <a:rPr lang="ru-RU" b="1" i="1" dirty="0">
                <a:latin typeface="Times New Roman" pitchFamily="18" charset="0"/>
                <a:cs typeface="Times New Roman" pitchFamily="18" charset="0"/>
              </a:rPr>
              <a:t>ш к ж.</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Щель образуется сближением задней части спинки языка с твердым нёбом. В этом случае шум, напоминающий шум при звуке </a:t>
            </a:r>
            <a:r>
              <a:rPr lang="ru-RU" i="1" dirty="0">
                <a:latin typeface="Times New Roman" pitchFamily="18" charset="0"/>
                <a:cs typeface="Times New Roman" pitchFamily="18" charset="0"/>
              </a:rPr>
              <a:t>х или </a:t>
            </a:r>
            <a:r>
              <a:rPr lang="ru-RU" dirty="0">
                <a:latin typeface="Times New Roman" pitchFamily="18" charset="0"/>
                <a:cs typeface="Times New Roman" pitchFamily="18" charset="0"/>
              </a:rPr>
              <a:t>звонком фрикативном г, как в южнорусских областях.</a:t>
            </a:r>
          </a:p>
        </p:txBody>
      </p:sp>
      <p:sp>
        <p:nvSpPr>
          <p:cNvPr id="11" name="Прямоугольник 10"/>
          <p:cNvSpPr/>
          <p:nvPr/>
        </p:nvSpPr>
        <p:spPr>
          <a:xfrm>
            <a:off x="224517" y="5336048"/>
            <a:ext cx="8694966"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Кроме случаев искаженного произношения </a:t>
            </a:r>
            <a:r>
              <a:rPr lang="ru-RU" i="1" dirty="0">
                <a:latin typeface="Times New Roman" pitchFamily="18" charset="0"/>
                <a:cs typeface="Times New Roman" pitchFamily="18" charset="0"/>
              </a:rPr>
              <a:t>ш </a:t>
            </a:r>
            <a:r>
              <a:rPr lang="ru-RU" dirty="0">
                <a:latin typeface="Times New Roman" pitchFamily="18" charset="0"/>
                <a:cs typeface="Times New Roman" pitchFamily="18" charset="0"/>
              </a:rPr>
              <a:t>и </a:t>
            </a:r>
            <a:r>
              <a:rPr lang="ru-RU" i="1" dirty="0">
                <a:latin typeface="Times New Roman" pitchFamily="18" charset="0"/>
                <a:cs typeface="Times New Roman" pitchFamily="18" charset="0"/>
              </a:rPr>
              <a:t>ж, </a:t>
            </a:r>
            <a:r>
              <a:rPr lang="ru-RU" dirty="0">
                <a:latin typeface="Times New Roman" pitchFamily="18" charset="0"/>
                <a:cs typeface="Times New Roman" pitchFamily="18" charset="0"/>
              </a:rPr>
              <a:t>наблюдаются различные замены шипящих другими звуками. Среди них наиболее частыми оказываются замены шипящих свистящими. Замена шипящих свистящими не всегда бывает полной, так как очень часто наблюдаются акустические отличия свистящего заменителя от нормированного звука с.</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extLst>
              <p:ext uri="{D42A27DB-BD31-4B8C-83A1-F6EECF244321}">
                <p14:modId xmlns:p14="http://schemas.microsoft.com/office/powerpoint/2010/main" val="1020780173"/>
              </p:ext>
            </p:extLst>
          </p:nvPr>
        </p:nvGraphicFramePr>
        <p:xfrm>
          <a:off x="179512" y="404664"/>
          <a:ext cx="8675688" cy="5602288"/>
        </p:xfrm>
        <a:graphic>
          <a:graphicData uri="http://schemas.openxmlformats.org/presentationml/2006/ole">
            <mc:AlternateContent xmlns:mc="http://schemas.openxmlformats.org/markup-compatibility/2006">
              <mc:Choice xmlns:v="urn:schemas-microsoft-com:vml" Requires="v">
                <p:oleObj name="Документ" r:id="rId2" imgW="9607305" imgH="6198222" progId="Word.Document.12">
                  <p:embed/>
                </p:oleObj>
              </mc:Choice>
              <mc:Fallback>
                <p:oleObj name="Документ" r:id="rId2" imgW="9607305" imgH="6198222" progId="Word.Document.12">
                  <p:embed/>
                  <p:pic>
                    <p:nvPicPr>
                      <p:cNvPr id="0"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404664"/>
                        <a:ext cx="8675688" cy="5602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7926" y="1196752"/>
            <a:ext cx="8948569" cy="558614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1700" dirty="0">
                <a:latin typeface="Times New Roman" pitchFamily="18" charset="0"/>
                <a:cs typeface="Times New Roman" pitchFamily="18" charset="0"/>
              </a:rPr>
              <a:t>Сначала ставится звук ш, а затем на его базе ставится </a:t>
            </a:r>
            <a:r>
              <a:rPr lang="ru-RU" sz="1700" i="1" dirty="0">
                <a:latin typeface="Times New Roman" pitchFamily="18" charset="0"/>
                <a:cs typeface="Times New Roman" pitchFamily="18" charset="0"/>
              </a:rPr>
              <a:t>ж.</a:t>
            </a:r>
            <a:endParaRPr lang="ru-RU" sz="1700" dirty="0">
              <a:latin typeface="Times New Roman" pitchFamily="18" charset="0"/>
              <a:cs typeface="Times New Roman" pitchFamily="18" charset="0"/>
            </a:endParaRPr>
          </a:p>
          <a:p>
            <a:pPr algn="just"/>
            <a:r>
              <a:rPr lang="ru-RU" sz="1700" dirty="0">
                <a:latin typeface="Times New Roman" pitchFamily="18" charset="0"/>
                <a:cs typeface="Times New Roman" pitchFamily="18" charset="0"/>
              </a:rPr>
              <a:t>Постановка звука </a:t>
            </a:r>
            <a:r>
              <a:rPr lang="ru-RU" sz="1700" i="1" dirty="0">
                <a:latin typeface="Times New Roman" pitchFamily="18" charset="0"/>
                <a:cs typeface="Times New Roman" pitchFamily="18" charset="0"/>
              </a:rPr>
              <a:t>ш </a:t>
            </a:r>
            <a:r>
              <a:rPr lang="ru-RU" sz="1700" dirty="0">
                <a:latin typeface="Times New Roman" pitchFamily="18" charset="0"/>
                <a:cs typeface="Times New Roman" pitchFamily="18" charset="0"/>
              </a:rPr>
              <a:t>осуществляется рядом приемов.</a:t>
            </a:r>
          </a:p>
          <a:p>
            <a:pPr algn="just"/>
            <a:r>
              <a:rPr lang="ru-RU" sz="1700" dirty="0">
                <a:latin typeface="Times New Roman" pitchFamily="18" charset="0"/>
                <a:cs typeface="Times New Roman" pitchFamily="18" charset="0"/>
              </a:rPr>
              <a:t>Ребенок несколько раз произносит слог </a:t>
            </a:r>
            <a:r>
              <a:rPr lang="ru-RU" sz="1700" i="1" dirty="0" err="1">
                <a:latin typeface="Times New Roman" pitchFamily="18" charset="0"/>
                <a:cs typeface="Times New Roman" pitchFamily="18" charset="0"/>
              </a:rPr>
              <a:t>са</a:t>
            </a:r>
            <a:r>
              <a:rPr lang="ru-RU" sz="1700" i="1" dirty="0">
                <a:latin typeface="Times New Roman" pitchFamily="18" charset="0"/>
                <a:cs typeface="Times New Roman" pitchFamily="18" charset="0"/>
              </a:rPr>
              <a:t> </a:t>
            </a:r>
            <a:r>
              <a:rPr lang="ru-RU" sz="1700" dirty="0">
                <a:latin typeface="Times New Roman" pitchFamily="18" charset="0"/>
                <a:cs typeface="Times New Roman" pitchFamily="18" charset="0"/>
              </a:rPr>
              <a:t>и во время его произнесения постепенно (плавно) поднимает кончик языка по направлению к альвеолам. По мере подъема языка меняется характер шума согласного звука. В момент появления шипящего шума, соответствующего акустическому эффекту нормированного </a:t>
            </a:r>
            <a:r>
              <a:rPr lang="ru-RU" sz="1700" i="1" dirty="0">
                <a:latin typeface="Times New Roman" pitchFamily="18" charset="0"/>
                <a:cs typeface="Times New Roman" pitchFamily="18" charset="0"/>
              </a:rPr>
              <a:t>ш, </a:t>
            </a:r>
            <a:r>
              <a:rPr lang="ru-RU" sz="1700" dirty="0">
                <a:latin typeface="Times New Roman" pitchFamily="18" charset="0"/>
                <a:cs typeface="Times New Roman" pitchFamily="18" charset="0"/>
              </a:rPr>
              <a:t>логопед фиксирует внимание ребенка с помощью зеркала на этой позе. Затем просит сильно подуть на кончик языка, присоединяя к выдоху звук </a:t>
            </a:r>
            <a:r>
              <a:rPr lang="ru-RU" sz="1700" i="1" dirty="0">
                <a:latin typeface="Times New Roman" pitchFamily="18" charset="0"/>
                <a:cs typeface="Times New Roman" pitchFamily="18" charset="0"/>
              </a:rPr>
              <a:t>а </a:t>
            </a:r>
            <a:r>
              <a:rPr lang="ru-RU" sz="1700" dirty="0">
                <a:latin typeface="Times New Roman" pitchFamily="18" charset="0"/>
                <a:cs typeface="Times New Roman" pitchFamily="18" charset="0"/>
              </a:rPr>
              <a:t>(в результате слышится слог </a:t>
            </a:r>
            <a:r>
              <a:rPr lang="ru-RU" sz="1700" i="1" dirty="0" err="1">
                <a:latin typeface="Times New Roman" pitchFamily="18" charset="0"/>
                <a:cs typeface="Times New Roman" pitchFamily="18" charset="0"/>
              </a:rPr>
              <a:t>ша</a:t>
            </a:r>
            <a:r>
              <a:rPr lang="ru-RU" sz="1700" i="1" dirty="0">
                <a:latin typeface="Times New Roman" pitchFamily="18" charset="0"/>
                <a:cs typeface="Times New Roman" pitchFamily="18" charset="0"/>
              </a:rPr>
              <a:t>). </a:t>
            </a:r>
            <a:r>
              <a:rPr lang="ru-RU" sz="1700" dirty="0">
                <a:latin typeface="Times New Roman" pitchFamily="18" charset="0"/>
                <a:cs typeface="Times New Roman" pitchFamily="18" charset="0"/>
              </a:rPr>
              <a:t>Ребенок произносит слог </a:t>
            </a:r>
            <a:r>
              <a:rPr lang="ru-RU" sz="1700" i="1" dirty="0" err="1">
                <a:latin typeface="Times New Roman" pitchFamily="18" charset="0"/>
                <a:cs typeface="Times New Roman" pitchFamily="18" charset="0"/>
              </a:rPr>
              <a:t>са</a:t>
            </a:r>
            <a:r>
              <a:rPr lang="ru-RU" sz="1700" i="1" dirty="0">
                <a:latin typeface="Times New Roman" pitchFamily="18" charset="0"/>
                <a:cs typeface="Times New Roman" pitchFamily="18" charset="0"/>
              </a:rPr>
              <a:t> </a:t>
            </a:r>
            <a:r>
              <a:rPr lang="ru-RU" sz="1700" dirty="0">
                <a:latin typeface="Times New Roman" pitchFamily="18" charset="0"/>
                <a:cs typeface="Times New Roman" pitchFamily="18" charset="0"/>
              </a:rPr>
              <a:t>при верхнем положении языка и внимательно прислушивается к тому, какой звук при этом получается.</a:t>
            </a:r>
          </a:p>
          <a:p>
            <a:pPr algn="just"/>
            <a:r>
              <a:rPr lang="ru-RU" sz="1700" dirty="0">
                <a:latin typeface="Times New Roman" pitchFamily="18" charset="0"/>
                <a:cs typeface="Times New Roman" pitchFamily="18" charset="0"/>
              </a:rPr>
              <a:t>Ребенок произносит несколько раз слог </a:t>
            </a:r>
            <a:r>
              <a:rPr lang="ru-RU" sz="1700" i="1" dirty="0" err="1">
                <a:latin typeface="Times New Roman" pitchFamily="18" charset="0"/>
                <a:cs typeface="Times New Roman" pitchFamily="18" charset="0"/>
              </a:rPr>
              <a:t>са</a:t>
            </a:r>
            <a:r>
              <a:rPr lang="ru-RU" sz="1700" i="1" dirty="0">
                <a:latin typeface="Times New Roman" pitchFamily="18" charset="0"/>
                <a:cs typeface="Times New Roman" pitchFamily="18" charset="0"/>
              </a:rPr>
              <a:t>, </a:t>
            </a:r>
            <a:r>
              <a:rPr lang="ru-RU" sz="1700" dirty="0">
                <a:latin typeface="Times New Roman" pitchFamily="18" charset="0"/>
                <a:cs typeface="Times New Roman" pitchFamily="18" charset="0"/>
              </a:rPr>
              <a:t>и логопед вводит под язык зонд № 5. С его помощью переводит кончик языка в верхнее положение и регулирует степень его подъема до появления нормально звучащего </a:t>
            </a:r>
            <a:r>
              <a:rPr lang="ru-RU" sz="1700" i="1" dirty="0">
                <a:latin typeface="Times New Roman" pitchFamily="18" charset="0"/>
                <a:cs typeface="Times New Roman" pitchFamily="18" charset="0"/>
              </a:rPr>
              <a:t>ш. </a:t>
            </a:r>
            <a:r>
              <a:rPr lang="ru-RU" sz="1700" dirty="0">
                <a:latin typeface="Times New Roman" pitchFamily="18" charset="0"/>
                <a:cs typeface="Times New Roman" pitchFamily="18" charset="0"/>
              </a:rPr>
              <a:t>Логопед фиксирует зонд в этом положении, просит ребенка вновь произнести тот же слог и внимательно вслушаться. После нескольких тренировок в произнесении </a:t>
            </a:r>
            <a:r>
              <a:rPr lang="ru-RU" sz="1700" i="1" dirty="0" err="1">
                <a:latin typeface="Times New Roman" pitchFamily="18" charset="0"/>
                <a:cs typeface="Times New Roman" pitchFamily="18" charset="0"/>
              </a:rPr>
              <a:t>ша</a:t>
            </a:r>
            <a:r>
              <a:rPr lang="ru-RU" sz="1700" i="1" dirty="0">
                <a:latin typeface="Times New Roman" pitchFamily="18" charset="0"/>
                <a:cs typeface="Times New Roman" pitchFamily="18" charset="0"/>
              </a:rPr>
              <a:t> с </a:t>
            </a:r>
            <a:r>
              <a:rPr lang="ru-RU" sz="1700" dirty="0">
                <a:latin typeface="Times New Roman" pitchFamily="18" charset="0"/>
                <a:cs typeface="Times New Roman" pitchFamily="18" charset="0"/>
              </a:rPr>
              <a:t>помощью зонда логопед фиксирует внимание ребенка на положении языка и выясняет, может ли он самостоятельно поставить язык в нужную позицию.</a:t>
            </a:r>
          </a:p>
          <a:p>
            <a:pPr algn="just"/>
            <a:r>
              <a:rPr lang="ru-RU" sz="1700" dirty="0">
                <a:latin typeface="Times New Roman" pitchFamily="18" charset="0"/>
                <a:cs typeface="Times New Roman" pitchFamily="18" charset="0"/>
              </a:rPr>
              <a:t>При ненарушенном произнесении </a:t>
            </a:r>
            <a:r>
              <a:rPr lang="ru-RU" sz="1700" i="1" dirty="0">
                <a:latin typeface="Times New Roman" pitchFamily="18" charset="0"/>
                <a:cs typeface="Times New Roman" pitchFamily="18" charset="0"/>
              </a:rPr>
              <a:t>р </a:t>
            </a:r>
            <a:r>
              <a:rPr lang="ru-RU" sz="1700" dirty="0">
                <a:latin typeface="Times New Roman" pitchFamily="18" charset="0"/>
                <a:cs typeface="Times New Roman" pitchFamily="18" charset="0"/>
              </a:rPr>
              <a:t>можно поставить </a:t>
            </a:r>
            <a:r>
              <a:rPr lang="ru-RU" sz="1700" i="1" dirty="0">
                <a:latin typeface="Times New Roman" pitchFamily="18" charset="0"/>
                <a:cs typeface="Times New Roman" pitchFamily="18" charset="0"/>
              </a:rPr>
              <a:t>ш </a:t>
            </a:r>
            <a:r>
              <a:rPr lang="ru-RU" sz="1700" dirty="0">
                <a:latin typeface="Times New Roman" pitchFamily="18" charset="0"/>
                <a:cs typeface="Times New Roman" pitchFamily="18" charset="0"/>
              </a:rPr>
              <a:t>и </a:t>
            </a:r>
            <a:r>
              <a:rPr lang="ru-RU" sz="1700" i="1" dirty="0">
                <a:latin typeface="Times New Roman" pitchFamily="18" charset="0"/>
                <a:cs typeface="Times New Roman" pitchFamily="18" charset="0"/>
              </a:rPr>
              <a:t>ж </a:t>
            </a:r>
            <a:r>
              <a:rPr lang="ru-RU" sz="1700" dirty="0">
                <a:latin typeface="Times New Roman" pitchFamily="18" charset="0"/>
                <a:cs typeface="Times New Roman" pitchFamily="18" charset="0"/>
              </a:rPr>
              <a:t>от этого звука. Ребенок произносит слог </a:t>
            </a:r>
            <a:r>
              <a:rPr lang="ru-RU" sz="1700" i="1" dirty="0" err="1">
                <a:latin typeface="Times New Roman" pitchFamily="18" charset="0"/>
                <a:cs typeface="Times New Roman" pitchFamily="18" charset="0"/>
              </a:rPr>
              <a:t>ра</a:t>
            </a:r>
            <a:r>
              <a:rPr lang="ru-RU" sz="1700" i="1" dirty="0">
                <a:latin typeface="Times New Roman" pitchFamily="18" charset="0"/>
                <a:cs typeface="Times New Roman" pitchFamily="18" charset="0"/>
              </a:rPr>
              <a:t> </a:t>
            </a:r>
            <a:r>
              <a:rPr lang="ru-RU" sz="1700" dirty="0">
                <a:latin typeface="Times New Roman" pitchFamily="18" charset="0"/>
                <a:cs typeface="Times New Roman" pitchFamily="18" charset="0"/>
              </a:rPr>
              <a:t>и в этот момент логопед прикасается шпателем или зондом № 5 к нижней поверхности его языка, чтобы затормозить вибрацию. При шепотном произнесении </a:t>
            </a:r>
            <a:r>
              <a:rPr lang="ru-RU" sz="1700" i="1" dirty="0" err="1">
                <a:latin typeface="Times New Roman" pitchFamily="18" charset="0"/>
                <a:cs typeface="Times New Roman" pitchFamily="18" charset="0"/>
              </a:rPr>
              <a:t>ра</a:t>
            </a:r>
            <a:r>
              <a:rPr lang="ru-RU" sz="1700" i="1" dirty="0">
                <a:latin typeface="Times New Roman" pitchFamily="18" charset="0"/>
                <a:cs typeface="Times New Roman" pitchFamily="18" charset="0"/>
              </a:rPr>
              <a:t> </a:t>
            </a:r>
            <a:r>
              <a:rPr lang="ru-RU" sz="1700" dirty="0">
                <a:latin typeface="Times New Roman" pitchFamily="18" charset="0"/>
                <a:cs typeface="Times New Roman" pitchFamily="18" charset="0"/>
              </a:rPr>
              <a:t>слышится </a:t>
            </a:r>
            <a:r>
              <a:rPr lang="ru-RU" sz="1700" i="1" dirty="0" err="1">
                <a:latin typeface="Times New Roman" pitchFamily="18" charset="0"/>
                <a:cs typeface="Times New Roman" pitchFamily="18" charset="0"/>
              </a:rPr>
              <a:t>ша</a:t>
            </a:r>
            <a:r>
              <a:rPr lang="ru-RU" sz="1700" i="1" dirty="0">
                <a:latin typeface="Times New Roman" pitchFamily="18" charset="0"/>
                <a:cs typeface="Times New Roman" pitchFamily="18" charset="0"/>
              </a:rPr>
              <a:t>, </a:t>
            </a:r>
            <a:r>
              <a:rPr lang="ru-RU" sz="1700" dirty="0">
                <a:latin typeface="Times New Roman" pitchFamily="18" charset="0"/>
                <a:cs typeface="Times New Roman" pitchFamily="18" charset="0"/>
              </a:rPr>
              <a:t>а при громком — </a:t>
            </a:r>
            <a:r>
              <a:rPr lang="ru-RU" sz="1700" i="1" dirty="0" err="1">
                <a:latin typeface="Times New Roman" pitchFamily="18" charset="0"/>
                <a:cs typeface="Times New Roman" pitchFamily="18" charset="0"/>
              </a:rPr>
              <a:t>жа</a:t>
            </a:r>
            <a:r>
              <a:rPr lang="ru-RU" sz="1700" i="1" dirty="0">
                <a:latin typeface="Times New Roman" pitchFamily="18" charset="0"/>
                <a:cs typeface="Times New Roman" pitchFamily="18" charset="0"/>
              </a:rPr>
              <a:t>.</a:t>
            </a:r>
            <a:endParaRPr lang="ru-RU" sz="1700" dirty="0">
              <a:latin typeface="Times New Roman" pitchFamily="18" charset="0"/>
              <a:cs typeface="Times New Roman" pitchFamily="18" charset="0"/>
            </a:endParaRPr>
          </a:p>
          <a:p>
            <a:pPr algn="just"/>
            <a:r>
              <a:rPr lang="ru-RU" sz="1700" dirty="0">
                <a:latin typeface="Times New Roman" pitchFamily="18" charset="0"/>
                <a:cs typeface="Times New Roman" pitchFamily="18" charset="0"/>
              </a:rPr>
              <a:t>Звук </a:t>
            </a:r>
            <a:r>
              <a:rPr lang="ru-RU" sz="1700" i="1" dirty="0">
                <a:latin typeface="Times New Roman" pitchFamily="18" charset="0"/>
                <a:cs typeface="Times New Roman" pitchFamily="18" charset="0"/>
              </a:rPr>
              <a:t>ж </a:t>
            </a:r>
            <a:r>
              <a:rPr lang="ru-RU" sz="1700" dirty="0">
                <a:latin typeface="Times New Roman" pitchFamily="18" charset="0"/>
                <a:cs typeface="Times New Roman" pitchFamily="18" charset="0"/>
              </a:rPr>
              <a:t>ставится обычно от звука </a:t>
            </a:r>
            <a:r>
              <a:rPr lang="ru-RU" sz="1700" i="1" dirty="0">
                <a:latin typeface="Times New Roman" pitchFamily="18" charset="0"/>
                <a:cs typeface="Times New Roman" pitchFamily="18" charset="0"/>
              </a:rPr>
              <a:t>ш </a:t>
            </a:r>
            <a:r>
              <a:rPr lang="ru-RU" sz="1700" dirty="0">
                <a:latin typeface="Times New Roman" pitchFamily="18" charset="0"/>
                <a:cs typeface="Times New Roman" pitchFamily="18" charset="0"/>
              </a:rPr>
              <a:t>включением голоса при его произнесении, но он может быть поставлен и от звука </a:t>
            </a:r>
            <a:r>
              <a:rPr lang="ru-RU" sz="1700" i="1" dirty="0">
                <a:latin typeface="Times New Roman" pitchFamily="18" charset="0"/>
                <a:cs typeface="Times New Roman" pitchFamily="18" charset="0"/>
              </a:rPr>
              <a:t>з, </a:t>
            </a:r>
            <a:r>
              <a:rPr lang="ru-RU" sz="1700" dirty="0">
                <a:latin typeface="Times New Roman" pitchFamily="18" charset="0"/>
                <a:cs typeface="Times New Roman" pitchFamily="18" charset="0"/>
              </a:rPr>
              <a:t>как </a:t>
            </a:r>
            <a:r>
              <a:rPr lang="ru-RU" sz="1700" i="1" dirty="0">
                <a:latin typeface="Times New Roman" pitchFamily="18" charset="0"/>
                <a:cs typeface="Times New Roman" pitchFamily="18" charset="0"/>
              </a:rPr>
              <a:t>ш </a:t>
            </a:r>
            <a:r>
              <a:rPr lang="ru-RU" sz="1700" dirty="0">
                <a:latin typeface="Times New Roman" pitchFamily="18" charset="0"/>
                <a:cs typeface="Times New Roman" pitchFamily="18" charset="0"/>
              </a:rPr>
              <a:t>от </a:t>
            </a:r>
            <a:r>
              <a:rPr lang="ru-RU" sz="1700" i="1" dirty="0">
                <a:latin typeface="Times New Roman" pitchFamily="18" charset="0"/>
                <a:cs typeface="Times New Roman" pitchFamily="18" charset="0"/>
              </a:rPr>
              <a:t>с.</a:t>
            </a:r>
            <a:endParaRPr lang="ru-RU" sz="1700" dirty="0">
              <a:latin typeface="Times New Roman" pitchFamily="18" charset="0"/>
              <a:cs typeface="Times New Roman" pitchFamily="18" charset="0"/>
            </a:endParaRPr>
          </a:p>
        </p:txBody>
      </p:sp>
      <p:sp>
        <p:nvSpPr>
          <p:cNvPr id="6" name="Прямоугольник 5"/>
          <p:cNvSpPr/>
          <p:nvPr/>
        </p:nvSpPr>
        <p:spPr>
          <a:xfrm>
            <a:off x="1330453" y="323945"/>
            <a:ext cx="6624378" cy="58477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3200" b="1" dirty="0">
                <a:latin typeface="Times New Roman" pitchFamily="18" charset="0"/>
                <a:cs typeface="Times New Roman" pitchFamily="18" charset="0"/>
              </a:rPr>
              <a:t>Приемы постановки звуков </a:t>
            </a:r>
            <a:r>
              <a:rPr lang="ru-RU" sz="3200" b="1" i="1" dirty="0">
                <a:latin typeface="Times New Roman" pitchFamily="18" charset="0"/>
                <a:cs typeface="Times New Roman" pitchFamily="18" charset="0"/>
              </a:rPr>
              <a:t>ш </a:t>
            </a:r>
            <a:r>
              <a:rPr lang="ru-RU" sz="3200" b="1" dirty="0">
                <a:latin typeface="Times New Roman" pitchFamily="18" charset="0"/>
                <a:cs typeface="Times New Roman" pitchFamily="18" charset="0"/>
              </a:rPr>
              <a:t>и </a:t>
            </a:r>
            <a:r>
              <a:rPr lang="ru-RU" sz="3200" b="1" i="1" dirty="0">
                <a:latin typeface="Times New Roman" pitchFamily="18" charset="0"/>
                <a:cs typeface="Times New Roman" pitchFamily="18" charset="0"/>
              </a:rPr>
              <a:t>ж</a:t>
            </a:r>
            <a:endParaRPr lang="ru-RU" sz="3200" b="1" dirty="0">
              <a:solidFill>
                <a:schemeClr val="tx1"/>
              </a:solidFill>
              <a:latin typeface="Times New Roman" pitchFamily="18" charset="0"/>
              <a:cs typeface="Times New Roman" pitchFamily="18" charset="0"/>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395536" y="1844824"/>
            <a:ext cx="8424936" cy="4392488"/>
          </a:xfrm>
        </p:spPr>
        <p:style>
          <a:lnRef idx="1">
            <a:schemeClr val="accent2"/>
          </a:lnRef>
          <a:fillRef idx="2">
            <a:schemeClr val="accent2"/>
          </a:fillRef>
          <a:effectRef idx="1">
            <a:schemeClr val="accent2"/>
          </a:effectRef>
          <a:fontRef idx="minor">
            <a:schemeClr val="dk1"/>
          </a:fontRef>
        </p:style>
        <p:txBody>
          <a:bodyPr>
            <a:normAutofit/>
          </a:bodyPr>
          <a:lstStyle/>
          <a:p>
            <a:pPr marL="45720" indent="0" algn="just">
              <a:buNone/>
            </a:pPr>
            <a:r>
              <a:rPr lang="ru-RU" b="1" dirty="0">
                <a:latin typeface="Times New Roman" pitchFamily="18" charset="0"/>
                <a:cs typeface="Times New Roman" pitchFamily="18" charset="0"/>
              </a:rPr>
              <a:t>Недостатки произношения звука </a:t>
            </a:r>
            <a:r>
              <a:rPr lang="ru-RU" b="1" i="1" dirty="0" err="1">
                <a:latin typeface="Times New Roman" pitchFamily="18" charset="0"/>
                <a:cs typeface="Times New Roman" pitchFamily="18" charset="0"/>
              </a:rPr>
              <a:t>щ</a:t>
            </a:r>
            <a:r>
              <a:rPr lang="ru-RU" b="1" i="1" dirty="0">
                <a:latin typeface="Times New Roman" pitchFamily="18" charset="0"/>
                <a:cs typeface="Times New Roman" pitchFamily="18" charset="0"/>
              </a:rPr>
              <a:t>. </a:t>
            </a:r>
            <a:r>
              <a:rPr lang="ru-RU" dirty="0">
                <a:latin typeface="Times New Roman" pitchFamily="18" charset="0"/>
                <a:cs typeface="Times New Roman" pitchFamily="18" charset="0"/>
              </a:rPr>
              <a:t>Звук </a:t>
            </a:r>
            <a:r>
              <a:rPr lang="ru-RU" i="1" dirty="0" err="1">
                <a:latin typeface="Times New Roman" pitchFamily="18" charset="0"/>
                <a:cs typeface="Times New Roman" pitchFamily="18" charset="0"/>
              </a:rPr>
              <a:t>щ</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в русском языке произносится как долгий мягкий фрикативный шипящий, для которого характерен следующий уклад органов артикуляции: губы, как и при </a:t>
            </a:r>
            <a:r>
              <a:rPr lang="ru-RU" i="1" dirty="0" err="1">
                <a:latin typeface="Times New Roman" pitchFamily="18" charset="0"/>
                <a:cs typeface="Times New Roman" pitchFamily="18" charset="0"/>
              </a:rPr>
              <a:t>ш</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вытянуты вперед и округлены, кончик языка поднят до уровня верхних зубов (ниже, чем при </a:t>
            </a:r>
            <a:r>
              <a:rPr lang="ru-RU" i="1" dirty="0" err="1">
                <a:latin typeface="Times New Roman" pitchFamily="18" charset="0"/>
                <a:cs typeface="Times New Roman" pitchFamily="18" charset="0"/>
              </a:rPr>
              <a:t>ш</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Передняя часть спинки языка несколько прогибается, средняя часть — приподнимается к твердому нёбу, задняя часть — опущена и продвинута вперед; нёбная занавеска поднята, голосовые складки разомкнуты. Сильная струя выдыхаемого воздуха проходит через две щели: между средней частью спинки языка и твердым нёбом и между кончиком языка и передними зубами или альвеолами. Образуется сложный шум, более высокий, чем при </a:t>
            </a:r>
            <a:r>
              <a:rPr lang="ru-RU" i="1" dirty="0">
                <a:latin typeface="Times New Roman" pitchFamily="18" charset="0"/>
                <a:cs typeface="Times New Roman" pitchFamily="18" charset="0"/>
              </a:rPr>
              <a:t>ш</a:t>
            </a:r>
            <a:r>
              <a:rPr lang="ru-RU" dirty="0">
                <a:latin typeface="Times New Roman" pitchFamily="18" charset="0"/>
                <a:cs typeface="Times New Roman" pitchFamily="18" charset="0"/>
              </a:rPr>
              <a:t>.</a:t>
            </a:r>
          </a:p>
          <a:p>
            <a:pPr algn="just"/>
            <a:endParaRPr lang="ru-RU" dirty="0">
              <a:latin typeface="Times New Roman" pitchFamily="18" charset="0"/>
              <a:cs typeface="Times New Roman" pitchFamily="18" charset="0"/>
            </a:endParaRPr>
          </a:p>
        </p:txBody>
      </p:sp>
      <p:sp>
        <p:nvSpPr>
          <p:cNvPr id="4" name="Прямоугольник 3"/>
          <p:cNvSpPr/>
          <p:nvPr/>
        </p:nvSpPr>
        <p:spPr>
          <a:xfrm>
            <a:off x="1619672" y="601524"/>
            <a:ext cx="6016262" cy="52322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2800" b="1" dirty="0">
                <a:latin typeface="Times New Roman" pitchFamily="18" charset="0"/>
                <a:cs typeface="Times New Roman" pitchFamily="18" charset="0"/>
              </a:rPr>
              <a:t>Недостатки произношения звука </a:t>
            </a:r>
            <a:r>
              <a:rPr lang="ru-RU" sz="2800" b="1" i="1" dirty="0">
                <a:latin typeface="Times New Roman" pitchFamily="18" charset="0"/>
                <a:cs typeface="Times New Roman" pitchFamily="18" charset="0"/>
              </a:rPr>
              <a:t>щ</a:t>
            </a:r>
            <a:endParaRPr lang="ru-RU" sz="2800" dirty="0">
              <a:latin typeface="Times New Roman" pitchFamily="18" charset="0"/>
              <a:cs typeface="Times New Roman" pitchFamily="18"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65523" y="932527"/>
            <a:ext cx="8568952"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2000" dirty="0">
                <a:latin typeface="Times New Roman" pitchFamily="18" charset="0"/>
                <a:cs typeface="Times New Roman" pitchFamily="18" charset="0"/>
              </a:rPr>
              <a:t>Среди </a:t>
            </a:r>
            <a:r>
              <a:rPr lang="ru-RU" sz="2000" b="1" dirty="0">
                <a:latin typeface="Times New Roman" pitchFamily="18" charset="0"/>
                <a:cs typeface="Times New Roman" pitchFamily="18" charset="0"/>
              </a:rPr>
              <a:t>недостатков произношения звука </a:t>
            </a:r>
            <a:r>
              <a:rPr lang="ru-RU" sz="2000" b="1" i="1" dirty="0">
                <a:latin typeface="Times New Roman" pitchFamily="18" charset="0"/>
                <a:cs typeface="Times New Roman" pitchFamily="18" charset="0"/>
              </a:rPr>
              <a:t>щ </a:t>
            </a:r>
            <a:r>
              <a:rPr lang="ru-RU" sz="2000" dirty="0">
                <a:latin typeface="Times New Roman" pitchFamily="18" charset="0"/>
                <a:cs typeface="Times New Roman" pitchFamily="18" charset="0"/>
              </a:rPr>
              <a:t>имеется укороченное произношение (длительность такого звука такая же, как при </a:t>
            </a:r>
            <a:r>
              <a:rPr lang="ru-RU" sz="2000" i="1" dirty="0">
                <a:latin typeface="Times New Roman" pitchFamily="18" charset="0"/>
                <a:cs typeface="Times New Roman" pitchFamily="18" charset="0"/>
              </a:rPr>
              <a:t>ш), </a:t>
            </a:r>
            <a:r>
              <a:rPr lang="ru-RU" sz="2000" dirty="0">
                <a:latin typeface="Times New Roman" pitchFamily="18" charset="0"/>
                <a:cs typeface="Times New Roman" pitchFamily="18" charset="0"/>
              </a:rPr>
              <a:t>замена мягким свистящим звуком с, а также произнесение </a:t>
            </a:r>
            <a:r>
              <a:rPr lang="ru-RU" sz="2000" i="1" dirty="0">
                <a:latin typeface="Times New Roman" pitchFamily="18" charset="0"/>
                <a:cs typeface="Times New Roman" pitchFamily="18" charset="0"/>
              </a:rPr>
              <a:t>щ </a:t>
            </a:r>
            <a:r>
              <a:rPr lang="ru-RU" sz="2000" dirty="0">
                <a:latin typeface="Times New Roman" pitchFamily="18" charset="0"/>
                <a:cs typeface="Times New Roman" pitchFamily="18" charset="0"/>
              </a:rPr>
              <a:t>с аффрикативным элементом в завершающей фазе, как сочетание </a:t>
            </a:r>
            <a:r>
              <a:rPr lang="ru-RU" sz="2000" i="1" dirty="0" err="1">
                <a:latin typeface="Times New Roman" pitchFamily="18" charset="0"/>
                <a:cs typeface="Times New Roman" pitchFamily="18" charset="0"/>
              </a:rPr>
              <a:t>шч</a:t>
            </a:r>
            <a:r>
              <a:rPr lang="ru-RU" sz="2000" i="1" dirty="0">
                <a:latin typeface="Times New Roman" pitchFamily="18" charset="0"/>
                <a:cs typeface="Times New Roman" pitchFamily="18" charset="0"/>
              </a:rPr>
              <a:t> </a:t>
            </a:r>
            <a:r>
              <a:rPr lang="ru-RU" sz="2000" dirty="0">
                <a:latin typeface="Times New Roman" pitchFamily="18" charset="0"/>
                <a:cs typeface="Times New Roman" pitchFamily="18" charset="0"/>
              </a:rPr>
              <a:t>(«</a:t>
            </a:r>
            <a:r>
              <a:rPr lang="ru-RU" sz="2000" dirty="0" err="1">
                <a:latin typeface="Times New Roman" pitchFamily="18" charset="0"/>
                <a:cs typeface="Times New Roman" pitchFamily="18" charset="0"/>
              </a:rPr>
              <a:t>шчука</a:t>
            </a:r>
            <a:r>
              <a:rPr lang="ru-RU" sz="2000" dirty="0">
                <a:latin typeface="Times New Roman" pitchFamily="18" charset="0"/>
                <a:cs typeface="Times New Roman" pitchFamily="18" charset="0"/>
              </a:rPr>
              <a:t>» вместо </a:t>
            </a:r>
            <a:r>
              <a:rPr lang="ru-RU" sz="2000" i="1" dirty="0">
                <a:latin typeface="Times New Roman" pitchFamily="18" charset="0"/>
                <a:cs typeface="Times New Roman" pitchFamily="18" charset="0"/>
              </a:rPr>
              <a:t>щука).</a:t>
            </a:r>
            <a:endParaRPr lang="ru-RU" sz="2000" dirty="0">
              <a:latin typeface="Times New Roman" pitchFamily="18" charset="0"/>
              <a:cs typeface="Times New Roman" pitchFamily="18" charset="0"/>
            </a:endParaRPr>
          </a:p>
        </p:txBody>
      </p:sp>
      <p:sp>
        <p:nvSpPr>
          <p:cNvPr id="6" name="Прямоугольник 5"/>
          <p:cNvSpPr/>
          <p:nvPr/>
        </p:nvSpPr>
        <p:spPr>
          <a:xfrm>
            <a:off x="265523" y="4581128"/>
            <a:ext cx="854292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2000" dirty="0">
                <a:latin typeface="Times New Roman" pitchFamily="18" charset="0"/>
                <a:cs typeface="Times New Roman" pitchFamily="18" charset="0"/>
              </a:rPr>
              <a:t>Если правильно произносится звук ч, то от него легко получить звук </a:t>
            </a:r>
            <a:r>
              <a:rPr lang="ru-RU" sz="2000" i="1" dirty="0">
                <a:latin typeface="Times New Roman" pitchFamily="18" charset="0"/>
                <a:cs typeface="Times New Roman" pitchFamily="18" charset="0"/>
              </a:rPr>
              <a:t>щ, </a:t>
            </a:r>
            <a:r>
              <a:rPr lang="ru-RU" sz="2000" dirty="0">
                <a:latin typeface="Times New Roman" pitchFamily="18" charset="0"/>
                <a:cs typeface="Times New Roman" pitchFamily="18" charset="0"/>
              </a:rPr>
              <a:t>протянув завершающий звук ч фрикативный элемент. Слышится долгий звук </a:t>
            </a:r>
            <a:r>
              <a:rPr lang="ru-RU" sz="2000" i="1" dirty="0">
                <a:latin typeface="Times New Roman" pitchFamily="18" charset="0"/>
                <a:cs typeface="Times New Roman" pitchFamily="18" charset="0"/>
              </a:rPr>
              <a:t>щ, </a:t>
            </a:r>
            <a:r>
              <a:rPr lang="ru-RU" sz="2000" dirty="0">
                <a:latin typeface="Times New Roman" pitchFamily="18" charset="0"/>
                <a:cs typeface="Times New Roman" pitchFamily="18" charset="0"/>
              </a:rPr>
              <a:t>который в дальнейшем без труда отделяется от взрывного элемента. Звук сразу же вводится в слоги, а затем в слова.</a:t>
            </a:r>
          </a:p>
        </p:txBody>
      </p:sp>
      <p:sp>
        <p:nvSpPr>
          <p:cNvPr id="7" name="Прямоугольник 6"/>
          <p:cNvSpPr/>
          <p:nvPr/>
        </p:nvSpPr>
        <p:spPr>
          <a:xfrm>
            <a:off x="239490" y="2466762"/>
            <a:ext cx="8568952" cy="193899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2000" dirty="0">
                <a:latin typeface="Times New Roman" pitchFamily="18" charset="0"/>
                <a:cs typeface="Times New Roman" pitchFamily="18" charset="0"/>
              </a:rPr>
              <a:t>Для постановки звука </a:t>
            </a:r>
            <a:r>
              <a:rPr lang="ru-RU" sz="2000" i="1" dirty="0">
                <a:latin typeface="Times New Roman" pitchFamily="18" charset="0"/>
                <a:cs typeface="Times New Roman" pitchFamily="18" charset="0"/>
              </a:rPr>
              <a:t>щ </a:t>
            </a:r>
            <a:r>
              <a:rPr lang="ru-RU" sz="2000" dirty="0">
                <a:latin typeface="Times New Roman" pitchFamily="18" charset="0"/>
                <a:cs typeface="Times New Roman" pitchFamily="18" charset="0"/>
              </a:rPr>
              <a:t>можно воспользоваться звуком </a:t>
            </a:r>
            <a:r>
              <a:rPr lang="ru-RU" sz="2000" i="1" dirty="0">
                <a:latin typeface="Times New Roman" pitchFamily="18" charset="0"/>
                <a:cs typeface="Times New Roman" pitchFamily="18" charset="0"/>
              </a:rPr>
              <a:t>с. </a:t>
            </a:r>
            <a:r>
              <a:rPr lang="ru-RU" sz="2000" dirty="0">
                <a:latin typeface="Times New Roman" pitchFamily="18" charset="0"/>
                <a:cs typeface="Times New Roman" pitchFamily="18" charset="0"/>
              </a:rPr>
              <a:t>Ребенок несколько раз произносит слог </a:t>
            </a:r>
            <a:r>
              <a:rPr lang="ru-RU" sz="2000" i="1" dirty="0">
                <a:latin typeface="Times New Roman" pitchFamily="18" charset="0"/>
                <a:cs typeface="Times New Roman" pitchFamily="18" charset="0"/>
              </a:rPr>
              <a:t>си </a:t>
            </a:r>
            <a:r>
              <a:rPr lang="ru-RU" sz="2000" dirty="0">
                <a:latin typeface="Times New Roman" pitchFamily="18" charset="0"/>
                <a:cs typeface="Times New Roman" pitchFamily="18" charset="0"/>
              </a:rPr>
              <a:t>или </a:t>
            </a:r>
            <a:r>
              <a:rPr lang="ru-RU" sz="2000" i="1" dirty="0" err="1">
                <a:latin typeface="Times New Roman" pitchFamily="18" charset="0"/>
                <a:cs typeface="Times New Roman" pitchFamily="18" charset="0"/>
              </a:rPr>
              <a:t>са</a:t>
            </a:r>
            <a:r>
              <a:rPr lang="ru-RU" sz="2000" i="1" dirty="0">
                <a:latin typeface="Times New Roman" pitchFamily="18" charset="0"/>
                <a:cs typeface="Times New Roman" pitchFamily="18" charset="0"/>
              </a:rPr>
              <a:t> с </a:t>
            </a:r>
            <a:r>
              <a:rPr lang="ru-RU" sz="2000" dirty="0">
                <a:latin typeface="Times New Roman" pitchFamily="18" charset="0"/>
                <a:cs typeface="Times New Roman" pitchFamily="18" charset="0"/>
              </a:rPr>
              <a:t>протяженным свистящим элементом: </a:t>
            </a:r>
            <a:r>
              <a:rPr lang="ru-RU" sz="2000" i="1" dirty="0">
                <a:latin typeface="Times New Roman" pitchFamily="18" charset="0"/>
                <a:cs typeface="Times New Roman" pitchFamily="18" charset="0"/>
              </a:rPr>
              <a:t>си, си... </a:t>
            </a:r>
            <a:r>
              <a:rPr lang="ru-RU" sz="2000" dirty="0">
                <a:latin typeface="Times New Roman" pitchFamily="18" charset="0"/>
                <a:cs typeface="Times New Roman" pitchFamily="18" charset="0"/>
              </a:rPr>
              <a:t>Затем логопед вводит шпатель или зонд под язык и в момент произнесения слогов слегка приподнимает его, несколько отодвигая назад. Тот же акустический эффект можно получить, не поднимая язык, а лишь несколько отодвигая его назад прикосновением шпателя.</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19672" y="601524"/>
            <a:ext cx="5905656" cy="52322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2800" b="1" dirty="0">
                <a:latin typeface="Times New Roman" pitchFamily="18" charset="0"/>
                <a:cs typeface="Times New Roman" pitchFamily="18" charset="0"/>
              </a:rPr>
              <a:t>Недостатки произношения звука </a:t>
            </a:r>
            <a:r>
              <a:rPr lang="ru-RU" sz="2800" b="1" i="1" dirty="0">
                <a:latin typeface="Times New Roman" pitchFamily="18" charset="0"/>
                <a:cs typeface="Times New Roman" pitchFamily="18" charset="0"/>
              </a:rPr>
              <a:t>ч</a:t>
            </a:r>
            <a:endParaRPr lang="ru-RU" sz="2800" dirty="0">
              <a:latin typeface="Times New Roman" pitchFamily="18" charset="0"/>
              <a:cs typeface="Times New Roman" pitchFamily="18" charset="0"/>
            </a:endParaRPr>
          </a:p>
        </p:txBody>
      </p:sp>
      <p:sp>
        <p:nvSpPr>
          <p:cNvPr id="6" name="Прямоугольник 5"/>
          <p:cNvSpPr/>
          <p:nvPr/>
        </p:nvSpPr>
        <p:spPr>
          <a:xfrm>
            <a:off x="273224" y="1644245"/>
            <a:ext cx="8640960" cy="470898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ru-RU" sz="2000" dirty="0">
                <a:latin typeface="Times New Roman" pitchFamily="18" charset="0"/>
                <a:cs typeface="Times New Roman" pitchFamily="18" charset="0"/>
              </a:rPr>
              <a:t>При произнесении звука ч губы, как при всех шипящих, вытянуты и округлены. Расстояние между зубами 1—2 мм. Звук имеет сложную язычную артикуляцию: он начинается со смычного элемента (как при звуке т)- Кончик языка опущен и касается нижних резцов. Передняя часть спинки языка прижата к верхним резцам или альвеолам. Средняя ее часть выгнута по направлению к твердому нёбу. Весь язык несколько продвигается вперед. Звук заканчивается щелевым элементом (как при </a:t>
            </a:r>
            <a:r>
              <a:rPr lang="ru-RU" sz="2000" i="1" dirty="0">
                <a:latin typeface="Times New Roman" pitchFamily="18" charset="0"/>
                <a:cs typeface="Times New Roman" pitchFamily="18" charset="0"/>
              </a:rPr>
              <a:t>щ), </a:t>
            </a:r>
            <a:r>
              <a:rPr lang="ru-RU" sz="2000" dirty="0">
                <a:latin typeface="Times New Roman" pitchFamily="18" charset="0"/>
                <a:cs typeface="Times New Roman" pitchFamily="18" charset="0"/>
              </a:rPr>
              <a:t>который звучит кратко. Граница между взрывным и щелевым (фрикативным) элементами не улавливается ни на слух, ни </a:t>
            </a:r>
            <a:r>
              <a:rPr lang="ru-RU" sz="2000" dirty="0" err="1">
                <a:latin typeface="Times New Roman" pitchFamily="18" charset="0"/>
                <a:cs typeface="Times New Roman" pitchFamily="18" charset="0"/>
              </a:rPr>
              <a:t>артикуляционно</a:t>
            </a:r>
            <a:r>
              <a:rPr lang="ru-RU" sz="2000" dirty="0">
                <a:latin typeface="Times New Roman" pitchFamily="18" charset="0"/>
                <a:cs typeface="Times New Roman" pitchFamily="18" charset="0"/>
              </a:rPr>
              <a:t>, так как элементы слиты воедино. Мягкое нёбо поднято и закрывает проход в нос, голосовые складки разомкнуты, звук глухой.</a:t>
            </a:r>
          </a:p>
          <a:p>
            <a:r>
              <a:rPr lang="ru-RU" sz="2000" dirty="0">
                <a:latin typeface="Times New Roman" pitchFamily="18" charset="0"/>
                <a:cs typeface="Times New Roman" pitchFamily="18" charset="0"/>
              </a:rPr>
              <a:t>Среди недостатков произношения звука ч, помимо тех, которые являются общими для всех шипящих, следует отметить замену ч мягкой свистящей аффрикатой </a:t>
            </a:r>
            <a:r>
              <a:rPr lang="ru-RU" sz="2000" i="1" dirty="0">
                <a:latin typeface="Times New Roman" pitchFamily="18" charset="0"/>
                <a:cs typeface="Times New Roman" pitchFamily="18" charset="0"/>
              </a:rPr>
              <a:t>ц, </a:t>
            </a:r>
            <a:r>
              <a:rPr lang="ru-RU" sz="2000" dirty="0">
                <a:latin typeface="Times New Roman" pitchFamily="18" charset="0"/>
                <a:cs typeface="Times New Roman" pitchFamily="18" charset="0"/>
              </a:rPr>
              <a:t>не свойственной фонетической системе русского литературного языка, а также </a:t>
            </a:r>
            <a:r>
              <a:rPr lang="ru-RU" sz="2000" i="1" dirty="0">
                <a:latin typeface="Times New Roman" pitchFamily="18" charset="0"/>
                <a:cs typeface="Times New Roman" pitchFamily="18" charset="0"/>
              </a:rPr>
              <a:t>т </a:t>
            </a:r>
            <a:r>
              <a:rPr lang="ru-RU" sz="2000" dirty="0">
                <a:latin typeface="Times New Roman" pitchFamily="18" charset="0"/>
                <a:cs typeface="Times New Roman" pitchFamily="18" charset="0"/>
              </a:rPr>
              <a:t>или ш.</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51520" y="2924944"/>
            <a:ext cx="8568952" cy="378565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2000" dirty="0">
                <a:latin typeface="Times New Roman" pitchFamily="18" charset="0"/>
                <a:cs typeface="Times New Roman" pitchFamily="18" charset="0"/>
              </a:rPr>
              <a:t>В ряде случаев наблюдаются нарушения всех свистящих и шипящих звуков. Отмечены случаи, когда все эти звуки реализуются только в одном артикуляционном варианте — смягченном шипящем звуке. Встречаясь с подобными случаями, логопед анализирует дефект, чтобы правильно организовать логопедическое воздействие. Если нарушение квалифицировано как </a:t>
            </a:r>
            <a:r>
              <a:rPr lang="ru-RU" sz="2000" dirty="0" err="1">
                <a:latin typeface="Times New Roman" pitchFamily="18" charset="0"/>
                <a:cs typeface="Times New Roman" pitchFamily="18" charset="0"/>
              </a:rPr>
              <a:t>дислалия</a:t>
            </a:r>
            <a:r>
              <a:rPr lang="ru-RU" sz="2000" dirty="0">
                <a:latin typeface="Times New Roman" pitchFamily="18" charset="0"/>
                <a:cs typeface="Times New Roman" pitchFamily="18" charset="0"/>
              </a:rPr>
              <a:t>, необходимо определить последовательность в постановке звуков. Принято сначала ставить свистящие звуки (в первую очередь глухие), а на их базе — звонкие. Шипящие звуки ставят после постановки свистящих: сначала — твердые, затем — мягкие. При постановке шипящих последовательность отрабатываемых звуков более свободная. Она определяется логопедом исходя из особенностей проявления дефекта.</a:t>
            </a:r>
          </a:p>
        </p:txBody>
      </p:sp>
      <p:sp>
        <p:nvSpPr>
          <p:cNvPr id="6" name="Прямоугольник 5"/>
          <p:cNvSpPr/>
          <p:nvPr/>
        </p:nvSpPr>
        <p:spPr>
          <a:xfrm>
            <a:off x="251520" y="370399"/>
            <a:ext cx="8568952" cy="2554545"/>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2000" dirty="0">
                <a:latin typeface="Times New Roman" pitchFamily="18" charset="0"/>
                <a:cs typeface="Times New Roman" pitchFamily="18" charset="0"/>
              </a:rPr>
              <a:t>Звук ч можно поставить от мягкого </a:t>
            </a:r>
            <a:r>
              <a:rPr lang="ru-RU" sz="2000" i="1" dirty="0">
                <a:latin typeface="Times New Roman" pitchFamily="18" charset="0"/>
                <a:cs typeface="Times New Roman" pitchFamily="18" charset="0"/>
              </a:rPr>
              <a:t>т</a:t>
            </a:r>
            <a:r>
              <a:rPr lang="ru-RU" sz="2000" dirty="0">
                <a:latin typeface="Times New Roman" pitchFamily="18" charset="0"/>
                <a:cs typeface="Times New Roman" pitchFamily="18" charset="0"/>
              </a:rPr>
              <a:t>, произносимого в прямом слоге </a:t>
            </a:r>
            <a:r>
              <a:rPr lang="ru-RU" sz="2000" i="1" dirty="0">
                <a:latin typeface="Times New Roman" pitchFamily="18" charset="0"/>
                <a:cs typeface="Times New Roman" pitchFamily="18" charset="0"/>
              </a:rPr>
              <a:t>(</a:t>
            </a:r>
            <a:r>
              <a:rPr lang="ru-RU" sz="2000" i="1" dirty="0" err="1">
                <a:latin typeface="Times New Roman" pitchFamily="18" charset="0"/>
                <a:cs typeface="Times New Roman" pitchFamily="18" charset="0"/>
              </a:rPr>
              <a:t>ти</a:t>
            </a:r>
            <a:r>
              <a:rPr lang="ru-RU" sz="2000" i="1" dirty="0">
                <a:latin typeface="Times New Roman" pitchFamily="18" charset="0"/>
                <a:cs typeface="Times New Roman" pitchFamily="18" charset="0"/>
              </a:rPr>
              <a:t>) </a:t>
            </a:r>
            <a:r>
              <a:rPr lang="ru-RU" sz="2000" dirty="0">
                <a:latin typeface="Times New Roman" pitchFamily="18" charset="0"/>
                <a:cs typeface="Times New Roman" pitchFamily="18" charset="0"/>
              </a:rPr>
              <a:t>или обратном (</a:t>
            </a:r>
            <a:r>
              <a:rPr lang="ru-RU" sz="2000" dirty="0" err="1">
                <a:latin typeface="Times New Roman" pitchFamily="18" charset="0"/>
                <a:cs typeface="Times New Roman" pitchFamily="18" charset="0"/>
              </a:rPr>
              <a:t>am</a:t>
            </a:r>
            <a:r>
              <a:rPr lang="ru-RU" sz="2000" dirty="0">
                <a:latin typeface="Times New Roman" pitchFamily="18" charset="0"/>
                <a:cs typeface="Times New Roman" pitchFamily="18" charset="0"/>
              </a:rPr>
              <a:t>/). Ребенок произносит несколько раз какой-нибудь из этих слогов с некоторым усилением выдоха на согласном элементе. В момент произнесения логопед с помощью шпателя или зонда № 5 слегка отодвигает назад кончик языка (как для артикуляции </a:t>
            </a:r>
            <a:r>
              <a:rPr lang="ru-RU" sz="2000" i="1" dirty="0">
                <a:latin typeface="Times New Roman" pitchFamily="18" charset="0"/>
                <a:cs typeface="Times New Roman" pitchFamily="18" charset="0"/>
              </a:rPr>
              <a:t>щ). </a:t>
            </a:r>
            <a:r>
              <a:rPr lang="ru-RU" sz="2000" dirty="0">
                <a:latin typeface="Times New Roman" pitchFamily="18" charset="0"/>
                <a:cs typeface="Times New Roman" pitchFamily="18" charset="0"/>
              </a:rPr>
              <a:t>Тот же акустический эффект может быть получен при введении зонда под язык. В момент произнесения логопед слегка приподнимает язык и одновременно несколько отодвигает его назад. Звук ч легче вызывается в обратных слогах.</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42626" y="342348"/>
            <a:ext cx="8061822" cy="46166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2400" b="1" dirty="0"/>
              <a:t>Недостатки произношения звука j (йот) </a:t>
            </a:r>
            <a:r>
              <a:rPr lang="ru-RU" sz="2400" i="1" dirty="0"/>
              <a:t>(</a:t>
            </a:r>
            <a:r>
              <a:rPr lang="ru-RU" sz="2400" i="1" dirty="0" err="1"/>
              <a:t>йотоцизм</a:t>
            </a:r>
            <a:r>
              <a:rPr lang="ru-RU" sz="2400" i="1" dirty="0"/>
              <a:t>)</a:t>
            </a:r>
            <a:endParaRPr lang="ru-RU" sz="2400" dirty="0"/>
          </a:p>
        </p:txBody>
      </p:sp>
      <p:sp>
        <p:nvSpPr>
          <p:cNvPr id="5" name="Прямоугольник 4"/>
          <p:cNvSpPr/>
          <p:nvPr/>
        </p:nvSpPr>
        <p:spPr>
          <a:xfrm>
            <a:off x="2771800" y="1383159"/>
            <a:ext cx="4306628" cy="46166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2400" b="1" dirty="0">
                <a:latin typeface="Times New Roman" pitchFamily="18" charset="0"/>
                <a:cs typeface="Times New Roman" pitchFamily="18" charset="0"/>
              </a:rPr>
              <a:t>Уклад органов артикуляции </a:t>
            </a:r>
          </a:p>
        </p:txBody>
      </p:sp>
      <p:sp>
        <p:nvSpPr>
          <p:cNvPr id="7" name="Прямоугольник 6"/>
          <p:cNvSpPr/>
          <p:nvPr/>
        </p:nvSpPr>
        <p:spPr>
          <a:xfrm>
            <a:off x="542626" y="2276872"/>
            <a:ext cx="8277846" cy="344709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2000" dirty="0">
                <a:latin typeface="Times New Roman" pitchFamily="18" charset="0"/>
                <a:cs typeface="Times New Roman" pitchFamily="18" charset="0"/>
              </a:rPr>
              <a:t>Губы несколько растянуты, но меньше, чем при и. Расстояние между резцами 1—2 мм. Кончик языка лежит у нижних резцов. Средняя часть спинки языка сильно поднята к твердому нёбу. Задняя ее часть и корень продвинуты вперед. Края упираются в верхние боковые зубы. Мягкое нёбо поднято и закрывает проход в полость носа. Голосовые складки колеблются и образуют голос. В зависимости от фонетического положения звука он может артикулироваться при более узкой или более широкой щели. Выдыхаемая струя воздуха слабая.</a:t>
            </a:r>
          </a:p>
          <a:p>
            <a:r>
              <a:rPr lang="ru-RU" sz="2000" dirty="0">
                <a:latin typeface="Times New Roman" pitchFamily="18" charset="0"/>
                <a:cs typeface="Times New Roman" pitchFamily="18" charset="0"/>
              </a:rPr>
              <a:t>Звук j (йот) нарушается реже, чем описанные выше звуки. Его дефектное произношение чаще всего сводится к замене мягким л (в его нижней или верхней артикуляции).</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115774581"/>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430910"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[Й]</a:t>
            </a:r>
            <a:r>
              <a:rPr lang="ru-RU" sz="2400" b="1" dirty="0">
                <a:latin typeface="Times New Roman" pitchFamily="18" charset="0"/>
                <a:cs typeface="Times New Roman" pitchFamily="18" charset="0"/>
              </a:rPr>
              <a:t>[</a:t>
            </a:r>
            <a:r>
              <a:rPr lang="en-US" sz="2400" b="1" dirty="0">
                <a:latin typeface="Times New Roman" pitchFamily="18" charset="0"/>
                <a:cs typeface="Times New Roman" pitchFamily="18" charset="0"/>
              </a:rPr>
              <a:t>j</a:t>
            </a:r>
            <a:r>
              <a:rPr lang="ru-RU" sz="2400" b="1" dirty="0">
                <a:latin typeface="Times New Roman" pitchFamily="18" charset="0"/>
                <a:cs typeface="Times New Roman" pitchFamily="18" charset="0"/>
              </a:rPr>
              <a:t>]</a:t>
            </a:r>
          </a:p>
        </p:txBody>
      </p:sp>
      <p:sp>
        <p:nvSpPr>
          <p:cNvPr id="2" name="TextBox 1"/>
          <p:cNvSpPr txBox="1"/>
          <p:nvPr/>
        </p:nvSpPr>
        <p:spPr>
          <a:xfrm>
            <a:off x="5724127" y="1268760"/>
            <a:ext cx="3349397" cy="5016758"/>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lnSpc>
                <a:spcPct val="80000"/>
              </a:lnSpc>
              <a:buFont typeface="Arial" pitchFamily="34" charset="0"/>
              <a:buChar char="•"/>
              <a:defRPr/>
            </a:pPr>
            <a:r>
              <a:rPr lang="ru-RU" sz="2000" dirty="0">
                <a:latin typeface="Times New Roman" pitchFamily="18" charset="0"/>
                <a:cs typeface="Times New Roman" pitchFamily="18" charset="0"/>
              </a:rPr>
              <a:t>Губы приближены к зубам;</a:t>
            </a:r>
          </a:p>
          <a:p>
            <a:pPr marL="285750" indent="-285750">
              <a:lnSpc>
                <a:spcPct val="80000"/>
              </a:lnSpc>
              <a:buFont typeface="Arial" pitchFamily="34" charset="0"/>
              <a:buChar char="•"/>
              <a:defRPr/>
            </a:pPr>
            <a:r>
              <a:rPr lang="ru-RU" sz="2000" dirty="0">
                <a:latin typeface="Times New Roman" pitchFamily="18" charset="0"/>
                <a:cs typeface="Times New Roman" pitchFamily="18" charset="0"/>
              </a:rPr>
              <a:t>Зубы сближены;</a:t>
            </a:r>
          </a:p>
          <a:p>
            <a:pPr marL="285750" indent="-285750">
              <a:lnSpc>
                <a:spcPct val="80000"/>
              </a:lnSpc>
              <a:buFont typeface="Arial" pitchFamily="34" charset="0"/>
              <a:buChar char="•"/>
              <a:defRPr/>
            </a:pPr>
            <a:r>
              <a:rPr lang="ru-RU" sz="2000" dirty="0">
                <a:latin typeface="Times New Roman" pitchFamily="18" charset="0"/>
                <a:cs typeface="Times New Roman" pitchFamily="18" charset="0"/>
              </a:rPr>
              <a:t>Кончик языка находится за нижними резцами; боковые края языка прижаты с внутренней стороны к коренным зубам; средняя часть спинки языка поднимается к твердому небу и образует щель;</a:t>
            </a:r>
          </a:p>
          <a:p>
            <a:pPr marL="285750" indent="-285750">
              <a:lnSpc>
                <a:spcPct val="80000"/>
              </a:lnSpc>
              <a:buFont typeface="Arial" pitchFamily="34" charset="0"/>
              <a:buChar char="•"/>
              <a:defRPr/>
            </a:pPr>
            <a:r>
              <a:rPr lang="ru-RU" sz="2000" dirty="0">
                <a:latin typeface="Times New Roman" pitchFamily="18" charset="0"/>
                <a:cs typeface="Times New Roman" pitchFamily="18" charset="0"/>
              </a:rPr>
              <a:t>Мягкое нёбо поднято, прижато к задней стенке глотки. Воздух проходит через рот;</a:t>
            </a:r>
          </a:p>
          <a:p>
            <a:pPr marL="285750" indent="-285750">
              <a:lnSpc>
                <a:spcPct val="80000"/>
              </a:lnSpc>
              <a:buFont typeface="Arial" pitchFamily="34" charset="0"/>
              <a:buChar char="•"/>
              <a:defRPr/>
            </a:pPr>
            <a:r>
              <a:rPr lang="ru-RU" sz="2000" dirty="0">
                <a:latin typeface="Times New Roman" pitchFamily="18" charset="0"/>
                <a:cs typeface="Times New Roman" pitchFamily="18" charset="0"/>
              </a:rPr>
              <a:t>Голосовые связки сомкнуты, вибрируют. Голос есть.</a:t>
            </a:r>
          </a:p>
          <a:p>
            <a:pPr marL="285750" indent="-285750">
              <a:lnSpc>
                <a:spcPct val="80000"/>
              </a:lnSpc>
              <a:buFont typeface="Arial" pitchFamily="34" charset="0"/>
              <a:buChar char="•"/>
              <a:defRPr/>
            </a:pPr>
            <a:endParaRPr lang="ru-RU" sz="2000" dirty="0">
              <a:latin typeface="Times New Roman" pitchFamily="18" charset="0"/>
              <a:cs typeface="Times New Roman" pitchFamily="18" charset="0"/>
            </a:endParaRPr>
          </a:p>
        </p:txBody>
      </p:sp>
      <p:pic>
        <p:nvPicPr>
          <p:cNvPr id="7" name="Picture 40"/>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03648" y="2852936"/>
            <a:ext cx="2592288" cy="222881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3851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36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528" y="1124744"/>
            <a:ext cx="8568952" cy="4893647"/>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sz="2400" dirty="0">
                <a:latin typeface="Times New Roman" pitchFamily="18" charset="0"/>
                <a:cs typeface="Times New Roman" pitchFamily="18" charset="0"/>
              </a:rPr>
              <a:t>Исправить звук можно, опираясь на гласный и: ребенок произносит несколько раз сочетание </a:t>
            </a:r>
            <a:r>
              <a:rPr lang="ru-RU" sz="2400" i="1" dirty="0" err="1">
                <a:latin typeface="Times New Roman" pitchFamily="18" charset="0"/>
                <a:cs typeface="Times New Roman" pitchFamily="18" charset="0"/>
              </a:rPr>
              <a:t>иа</a:t>
            </a:r>
            <a:r>
              <a:rPr lang="ru-RU" sz="2400" i="1" dirty="0">
                <a:latin typeface="Times New Roman" pitchFamily="18" charset="0"/>
                <a:cs typeface="Times New Roman" pitchFamily="18" charset="0"/>
              </a:rPr>
              <a:t> </a:t>
            </a:r>
            <a:r>
              <a:rPr lang="ru-RU" sz="2400" dirty="0">
                <a:latin typeface="Times New Roman" pitchFamily="18" charset="0"/>
                <a:cs typeface="Times New Roman" pitchFamily="18" charset="0"/>
              </a:rPr>
              <a:t>или </a:t>
            </a:r>
            <a:r>
              <a:rPr lang="ru-RU" sz="2400" i="1" dirty="0" err="1">
                <a:latin typeface="Times New Roman" pitchFamily="18" charset="0"/>
                <a:cs typeface="Times New Roman" pitchFamily="18" charset="0"/>
              </a:rPr>
              <a:t>аиа</a:t>
            </a:r>
            <a:r>
              <a:rPr lang="ru-RU" sz="2400" i="1" dirty="0">
                <a:latin typeface="Times New Roman" pitchFamily="18" charset="0"/>
                <a:cs typeface="Times New Roman" pitchFamily="18" charset="0"/>
              </a:rPr>
              <a:t>. </a:t>
            </a:r>
            <a:r>
              <a:rPr lang="ru-RU" sz="2400" dirty="0">
                <a:latin typeface="Times New Roman" pitchFamily="18" charset="0"/>
                <a:cs typeface="Times New Roman" pitchFamily="18" charset="0"/>
              </a:rPr>
              <a:t>Выдох несколько усиливается в момент произнесения и, и сразу без перерыва произносится а. После того как усвоено такое произнесение, логопед дает установку на более краткое произнесение ц. Помимо сочетания </a:t>
            </a:r>
            <a:r>
              <a:rPr lang="ru-RU" sz="2400" i="1" dirty="0" err="1">
                <a:latin typeface="Times New Roman" pitchFamily="18" charset="0"/>
                <a:cs typeface="Times New Roman" pitchFamily="18" charset="0"/>
              </a:rPr>
              <a:t>иа</a:t>
            </a:r>
            <a:r>
              <a:rPr lang="ru-RU" sz="2400" i="1" dirty="0">
                <a:latin typeface="Times New Roman" pitchFamily="18" charset="0"/>
                <a:cs typeface="Times New Roman" pitchFamily="18" charset="0"/>
              </a:rPr>
              <a:t>, </a:t>
            </a:r>
            <a:r>
              <a:rPr lang="ru-RU" sz="2400" dirty="0">
                <a:latin typeface="Times New Roman" pitchFamily="18" charset="0"/>
                <a:cs typeface="Times New Roman" pitchFamily="18" charset="0"/>
              </a:rPr>
              <a:t>полезно произносить </a:t>
            </a:r>
            <a:r>
              <a:rPr lang="ru-RU" sz="2400" i="1" dirty="0">
                <a:latin typeface="Times New Roman" pitchFamily="18" charset="0"/>
                <a:cs typeface="Times New Roman" pitchFamily="18" charset="0"/>
              </a:rPr>
              <a:t>аи, </a:t>
            </a:r>
            <a:r>
              <a:rPr lang="ru-RU" sz="2400" i="1" dirty="0" err="1">
                <a:latin typeface="Times New Roman" pitchFamily="18" charset="0"/>
                <a:cs typeface="Times New Roman" pitchFamily="18" charset="0"/>
              </a:rPr>
              <a:t>ои</a:t>
            </a:r>
            <a:r>
              <a:rPr lang="ru-RU" sz="2400" i="1" dirty="0">
                <a:latin typeface="Times New Roman" pitchFamily="18" charset="0"/>
                <a:cs typeface="Times New Roman" pitchFamily="18" charset="0"/>
              </a:rPr>
              <a:t> </a:t>
            </a:r>
            <a:r>
              <a:rPr lang="ru-RU" sz="2400" dirty="0">
                <a:latin typeface="Times New Roman" pitchFamily="18" charset="0"/>
                <a:cs typeface="Times New Roman" pitchFamily="18" charset="0"/>
              </a:rPr>
              <a:t>и т. д. </a:t>
            </a:r>
          </a:p>
          <a:p>
            <a:pPr algn="just"/>
            <a:r>
              <a:rPr lang="ru-RU" sz="2400" dirty="0">
                <a:latin typeface="Times New Roman" pitchFamily="18" charset="0"/>
                <a:cs typeface="Times New Roman" pitchFamily="18" charset="0"/>
              </a:rPr>
              <a:t>Другим примером постановки звука / (йот) является постановка его от мягкого </a:t>
            </a:r>
            <a:r>
              <a:rPr lang="ru-RU" sz="2400" i="1" dirty="0">
                <a:latin typeface="Times New Roman" pitchFamily="18" charset="0"/>
                <a:cs typeface="Times New Roman" pitchFamily="18" charset="0"/>
              </a:rPr>
              <a:t>з с </a:t>
            </a:r>
            <a:r>
              <a:rPr lang="ru-RU" sz="2400" dirty="0">
                <a:latin typeface="Times New Roman" pitchFamily="18" charset="0"/>
                <a:cs typeface="Times New Roman" pitchFamily="18" charset="0"/>
              </a:rPr>
              <a:t>механической помощью. Ребенок произносит слог </a:t>
            </a:r>
            <a:r>
              <a:rPr lang="ru-RU" sz="2400" i="1" dirty="0">
                <a:latin typeface="Times New Roman" pitchFamily="18" charset="0"/>
                <a:cs typeface="Times New Roman" pitchFamily="18" charset="0"/>
              </a:rPr>
              <a:t>за (</a:t>
            </a:r>
            <a:r>
              <a:rPr lang="ru-RU" sz="2400" i="1" dirty="0" err="1">
                <a:latin typeface="Times New Roman" pitchFamily="18" charset="0"/>
                <a:cs typeface="Times New Roman" pitchFamily="18" charset="0"/>
              </a:rPr>
              <a:t>зя</a:t>
            </a:r>
            <a:r>
              <a:rPr lang="ru-RU" sz="2400" i="1" dirty="0">
                <a:latin typeface="Times New Roman" pitchFamily="18" charset="0"/>
                <a:cs typeface="Times New Roman" pitchFamily="18" charset="0"/>
              </a:rPr>
              <a:t>), </a:t>
            </a:r>
            <a:r>
              <a:rPr lang="ru-RU" sz="2400" dirty="0">
                <a:latin typeface="Times New Roman" pitchFamily="18" charset="0"/>
                <a:cs typeface="Times New Roman" pitchFamily="18" charset="0"/>
              </a:rPr>
              <a:t>повторяя его несколько раз.</a:t>
            </a:r>
          </a:p>
          <a:p>
            <a:pPr algn="just"/>
            <a:r>
              <a:rPr lang="ru-RU" sz="2400" dirty="0">
                <a:latin typeface="Times New Roman" pitchFamily="18" charset="0"/>
                <a:cs typeface="Times New Roman" pitchFamily="18" charset="0"/>
              </a:rPr>
              <a:t>Во время произнесения логопед шпателем нажимает на переднюю часть языка и отодвигает его несколько назад до получения нужного звучания.</a:t>
            </a:r>
          </a:p>
        </p:txBody>
      </p:sp>
      <p:sp>
        <p:nvSpPr>
          <p:cNvPr id="3" name="Прямоугольник 2"/>
          <p:cNvSpPr/>
          <p:nvPr/>
        </p:nvSpPr>
        <p:spPr>
          <a:xfrm>
            <a:off x="1330453" y="323945"/>
            <a:ext cx="5556521" cy="584775"/>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ru-RU" sz="3200" b="1" dirty="0">
                <a:latin typeface="Times New Roman" pitchFamily="18" charset="0"/>
                <a:cs typeface="Times New Roman" pitchFamily="18" charset="0"/>
              </a:rPr>
              <a:t>Приемы постановки звука Й</a:t>
            </a:r>
            <a:endParaRPr lang="ru-RU" sz="3200" b="1" dirty="0">
              <a:solidFill>
                <a:schemeClr val="tx1"/>
              </a:solidFill>
              <a:latin typeface="Times New Roman" pitchFamily="18" charset="0"/>
              <a:cs typeface="Times New Roman" pitchFamily="18"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7504" y="46365"/>
            <a:ext cx="8856984" cy="707886"/>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sz="2000" b="1" dirty="0">
                <a:latin typeface="Times New Roman" pitchFamily="18" charset="0"/>
                <a:cs typeface="Times New Roman" pitchFamily="18" charset="0"/>
              </a:rPr>
              <a:t>Недостатки произношения звуков к, </a:t>
            </a:r>
            <a:r>
              <a:rPr lang="ru-RU" sz="2000" b="1" i="1" dirty="0">
                <a:latin typeface="Times New Roman" pitchFamily="18" charset="0"/>
                <a:cs typeface="Times New Roman" pitchFamily="18" charset="0"/>
              </a:rPr>
              <a:t>г, х, к, г, х </a:t>
            </a:r>
            <a:endParaRPr lang="en-US" sz="2000" b="1" i="1" dirty="0">
              <a:latin typeface="Times New Roman" pitchFamily="18" charset="0"/>
              <a:cs typeface="Times New Roman" pitchFamily="18" charset="0"/>
            </a:endParaRPr>
          </a:p>
          <a:p>
            <a:pPr algn="ctr"/>
            <a:r>
              <a:rPr lang="ru-RU" sz="2000" i="1" dirty="0">
                <a:latin typeface="Times New Roman" pitchFamily="18" charset="0"/>
                <a:cs typeface="Times New Roman" pitchFamily="18" charset="0"/>
              </a:rPr>
              <a:t>(</a:t>
            </a:r>
            <a:r>
              <a:rPr lang="ru-RU" sz="2000" i="1" dirty="0" err="1">
                <a:latin typeface="Times New Roman" pitchFamily="18" charset="0"/>
                <a:cs typeface="Times New Roman" pitchFamily="18" charset="0"/>
              </a:rPr>
              <a:t>каппацизм</a:t>
            </a:r>
            <a:r>
              <a:rPr lang="ru-RU" sz="2000" i="1" dirty="0">
                <a:latin typeface="Times New Roman" pitchFamily="18" charset="0"/>
                <a:cs typeface="Times New Roman" pitchFamily="18" charset="0"/>
              </a:rPr>
              <a:t>, </a:t>
            </a:r>
            <a:r>
              <a:rPr lang="ru-RU" sz="2000" i="1" dirty="0" err="1">
                <a:latin typeface="Times New Roman" pitchFamily="18" charset="0"/>
                <a:cs typeface="Times New Roman" pitchFamily="18" charset="0"/>
              </a:rPr>
              <a:t>гаммацизм</a:t>
            </a:r>
            <a:r>
              <a:rPr lang="ru-RU" sz="2000" i="1" dirty="0">
                <a:latin typeface="Times New Roman" pitchFamily="18" charset="0"/>
                <a:cs typeface="Times New Roman" pitchFamily="18" charset="0"/>
              </a:rPr>
              <a:t>, </a:t>
            </a:r>
            <a:r>
              <a:rPr lang="ru-RU" sz="2000" i="1" dirty="0" err="1">
                <a:latin typeface="Times New Roman" pitchFamily="18" charset="0"/>
                <a:cs typeface="Times New Roman" pitchFamily="18" charset="0"/>
              </a:rPr>
              <a:t>хитизм</a:t>
            </a:r>
            <a:r>
              <a:rPr lang="ru-RU" sz="2000" i="1" dirty="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sp>
        <p:nvSpPr>
          <p:cNvPr id="5" name="Прямоугольник 4"/>
          <p:cNvSpPr/>
          <p:nvPr/>
        </p:nvSpPr>
        <p:spPr>
          <a:xfrm>
            <a:off x="2672056" y="980728"/>
            <a:ext cx="3486019" cy="400110"/>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pPr algn="ctr"/>
            <a:r>
              <a:rPr lang="ru-RU" sz="2000" b="1" dirty="0">
                <a:latin typeface="Times New Roman" pitchFamily="18" charset="0"/>
                <a:cs typeface="Times New Roman" pitchFamily="18" charset="0"/>
              </a:rPr>
              <a:t>Уклад органов артикуляции</a:t>
            </a:r>
          </a:p>
        </p:txBody>
      </p:sp>
      <p:sp>
        <p:nvSpPr>
          <p:cNvPr id="7" name="Прямоугольник 6"/>
          <p:cNvSpPr/>
          <p:nvPr/>
        </p:nvSpPr>
        <p:spPr>
          <a:xfrm>
            <a:off x="107504" y="1591047"/>
            <a:ext cx="8856984" cy="507831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При произнесении звука к губы нейтральны и принимают положение следующего гласного. Расстояние между верхними и нижними резцами до 5 мм. Кончик языка опущен и касается нижних резцов, передняя и средняя части спинки языка опущены, задняя часть смыкается с нёбом. Место смычки языка с нёбом меняется при разных фонетических условиях: при </a:t>
            </a:r>
            <a:r>
              <a:rPr lang="ru-RU" i="1" dirty="0">
                <a:latin typeface="Times New Roman" pitchFamily="18" charset="0"/>
                <a:cs typeface="Times New Roman" pitchFamily="18" charset="0"/>
              </a:rPr>
              <a:t>ка </a:t>
            </a:r>
            <a:r>
              <a:rPr lang="ru-RU" dirty="0">
                <a:latin typeface="Times New Roman" pitchFamily="18" charset="0"/>
                <a:cs typeface="Times New Roman" pitchFamily="18" charset="0"/>
              </a:rPr>
              <a:t>оно оказывается на границе твердого и мягкого нёба, при сочетании с лабиализованными гласными </a:t>
            </a:r>
            <a:r>
              <a:rPr lang="ru-RU" i="1" dirty="0">
                <a:latin typeface="Times New Roman" pitchFamily="18" charset="0"/>
                <a:cs typeface="Times New Roman" pitchFamily="18" charset="0"/>
              </a:rPr>
              <a:t>о </a:t>
            </a:r>
            <a:r>
              <a:rPr lang="ru-RU" dirty="0">
                <a:latin typeface="Times New Roman" pitchFamily="18" charset="0"/>
                <a:cs typeface="Times New Roman" pitchFamily="18" charset="0"/>
              </a:rPr>
              <a:t>и </a:t>
            </a:r>
            <a:r>
              <a:rPr lang="ru-RU" i="1" dirty="0">
                <a:latin typeface="Times New Roman" pitchFamily="18" charset="0"/>
                <a:cs typeface="Times New Roman" pitchFamily="18" charset="0"/>
              </a:rPr>
              <a:t>у </a:t>
            </a:r>
            <a:r>
              <a:rPr lang="ru-RU" dirty="0">
                <a:latin typeface="Times New Roman" pitchFamily="18" charset="0"/>
                <a:cs typeface="Times New Roman" pitchFamily="18" charset="0"/>
              </a:rPr>
              <a:t>смычка оказывается ниже (с мягким нёбом). Боковые края языка прижаты к задним верхним зубам. Мягкое нёбо поднято и закрывает проход в полость носа. Голосовые складки разомкнуты. Выдыхаемая струя взрывает смычку между языком и нёбом, в результате образуется характерный шум.</a:t>
            </a:r>
          </a:p>
          <a:p>
            <a:pPr algn="just"/>
            <a:r>
              <a:rPr lang="ru-RU" dirty="0">
                <a:latin typeface="Times New Roman" pitchFamily="18" charset="0"/>
                <a:cs typeface="Times New Roman" pitchFamily="18" charset="0"/>
              </a:rPr>
              <a:t>При артикуляции г добавляется участие голосовых складок, ослабляется сила выдоха и напряжение органов артикуляции по сравнению с </a:t>
            </a:r>
            <a:r>
              <a:rPr lang="ru-RU" i="1" dirty="0">
                <a:latin typeface="Times New Roman" pitchFamily="18" charset="0"/>
                <a:cs typeface="Times New Roman" pitchFamily="18" charset="0"/>
              </a:rPr>
              <a:t>к.</a:t>
            </a:r>
            <a:endParaRPr lang="ru-RU"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При артикуляции звука </a:t>
            </a:r>
            <a:r>
              <a:rPr lang="ru-RU" i="1" dirty="0">
                <a:latin typeface="Times New Roman" pitchFamily="18" charset="0"/>
                <a:cs typeface="Times New Roman" pitchFamily="18" charset="0"/>
              </a:rPr>
              <a:t>х </a:t>
            </a:r>
            <a:r>
              <a:rPr lang="ru-RU" dirty="0">
                <a:latin typeface="Times New Roman" pitchFamily="18" charset="0"/>
                <a:cs typeface="Times New Roman" pitchFamily="18" charset="0"/>
              </a:rPr>
              <a:t>в отличие от к задняя часть спинки языка </a:t>
            </a:r>
            <a:r>
              <a:rPr lang="ru-RU" dirty="0" err="1">
                <a:latin typeface="Times New Roman" pitchFamily="18" charset="0"/>
                <a:cs typeface="Times New Roman" pitchFamily="18" charset="0"/>
              </a:rPr>
              <a:t>неполностью</a:t>
            </a:r>
            <a:r>
              <a:rPr lang="ru-RU" dirty="0">
                <a:latin typeface="Times New Roman" pitchFamily="18" charset="0"/>
                <a:cs typeface="Times New Roman" pitchFamily="18" charset="0"/>
              </a:rPr>
              <a:t> смыкается с нёбом: по средней линии языка создается щель, проходя через которую выдыхаемый воздух производит шум.</a:t>
            </a:r>
          </a:p>
          <a:p>
            <a:pPr algn="just"/>
            <a:r>
              <a:rPr lang="ru-RU" dirty="0">
                <a:latin typeface="Times New Roman" pitchFamily="18" charset="0"/>
                <a:cs typeface="Times New Roman" pitchFamily="18" charset="0"/>
              </a:rPr>
              <a:t>При произнесении мягких </a:t>
            </a:r>
            <a:r>
              <a:rPr lang="ru-RU" i="1" dirty="0">
                <a:latin typeface="Times New Roman" pitchFamily="18" charset="0"/>
                <a:cs typeface="Times New Roman" pitchFamily="18" charset="0"/>
              </a:rPr>
              <a:t>к, г, х </a:t>
            </a:r>
            <a:r>
              <a:rPr lang="ru-RU" dirty="0">
                <a:latin typeface="Times New Roman" pitchFamily="18" charset="0"/>
                <a:cs typeface="Times New Roman" pitchFamily="18" charset="0"/>
              </a:rPr>
              <a:t>язык подвигается вперед и производит смычку с нёбом (а для </a:t>
            </a:r>
            <a:r>
              <a:rPr lang="ru-RU" i="1" dirty="0">
                <a:latin typeface="Times New Roman" pitchFamily="18" charset="0"/>
                <a:cs typeface="Times New Roman" pitchFamily="18" charset="0"/>
              </a:rPr>
              <a:t>х </a:t>
            </a:r>
            <a:r>
              <a:rPr lang="ru-RU" dirty="0">
                <a:latin typeface="Times New Roman" pitchFamily="18" charset="0"/>
                <a:cs typeface="Times New Roman" pitchFamily="18" charset="0"/>
              </a:rPr>
              <a:t>— щель). Средняя часть спинки языка приближается к твердому нёбу. Передняя часть (как и при твердых </a:t>
            </a:r>
            <a:r>
              <a:rPr lang="ru-RU" i="1" dirty="0">
                <a:latin typeface="Times New Roman" pitchFamily="18" charset="0"/>
                <a:cs typeface="Times New Roman" pitchFamily="18" charset="0"/>
              </a:rPr>
              <a:t>к, г, х) </a:t>
            </a:r>
            <a:r>
              <a:rPr lang="ru-RU" dirty="0">
                <a:latin typeface="Times New Roman" pitchFamily="18" charset="0"/>
                <a:cs typeface="Times New Roman" pitchFamily="18" charset="0"/>
              </a:rPr>
              <a:t>опущена. Кончик языка находится несколько ближе к нижним зубам, но не касается их. Губы несколько растягиваются и открывают зубы.</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654756896"/>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004512"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[Г]</a:t>
            </a:r>
          </a:p>
        </p:txBody>
      </p:sp>
      <p:sp>
        <p:nvSpPr>
          <p:cNvPr id="7" name="Прямоугольник 6"/>
          <p:cNvSpPr/>
          <p:nvPr/>
        </p:nvSpPr>
        <p:spPr>
          <a:xfrm>
            <a:off x="5900039" y="908720"/>
            <a:ext cx="3131840" cy="590931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80000"/>
              </a:lnSpc>
              <a:buFont typeface="Arial" pitchFamily="34" charset="0"/>
              <a:buChar char="•"/>
              <a:defRPr/>
            </a:pPr>
            <a:r>
              <a:rPr lang="ru-RU" sz="1750" dirty="0">
                <a:latin typeface="Times New Roman" pitchFamily="18" charset="0"/>
                <a:cs typeface="Times New Roman" pitchFamily="18" charset="0"/>
              </a:rPr>
              <a:t>Положение губ зависит от последующих гласных;</a:t>
            </a:r>
          </a:p>
          <a:p>
            <a:pPr marL="285750" indent="-285750">
              <a:lnSpc>
                <a:spcPct val="80000"/>
              </a:lnSpc>
              <a:buFont typeface="Arial" pitchFamily="34" charset="0"/>
              <a:buChar char="•"/>
              <a:defRPr/>
            </a:pPr>
            <a:r>
              <a:rPr lang="ru-RU" sz="1750" dirty="0">
                <a:latin typeface="Times New Roman" pitchFamily="18" charset="0"/>
                <a:cs typeface="Times New Roman" pitchFamily="18" charset="0"/>
              </a:rPr>
              <a:t>Между верхними и нижними резцами сохраняется некоторое расстояние;</a:t>
            </a:r>
          </a:p>
          <a:p>
            <a:pPr marL="285750" indent="-285750">
              <a:lnSpc>
                <a:spcPct val="80000"/>
              </a:lnSpc>
              <a:buFont typeface="Arial" pitchFamily="34" charset="0"/>
              <a:buChar char="•"/>
              <a:defRPr/>
            </a:pPr>
            <a:r>
              <a:rPr lang="ru-RU" sz="1750" dirty="0">
                <a:latin typeface="Times New Roman" pitchFamily="18" charset="0"/>
                <a:cs typeface="Times New Roman" pitchFamily="18" charset="0"/>
              </a:rPr>
              <a:t>Кончик языка опущен и значительно отдален от нижних зубов, а задняя часть спинки языка смыкается с нёбом. В момент произнесения звука смычка между языком и нёбом взрывается, освобождая путь проходящему позади под давлением воздуху, который с шумом вырывается наружу;</a:t>
            </a:r>
          </a:p>
          <a:p>
            <a:pPr marL="285750" indent="-285750">
              <a:lnSpc>
                <a:spcPct val="80000"/>
              </a:lnSpc>
              <a:buFont typeface="Arial" pitchFamily="34" charset="0"/>
              <a:buChar char="•"/>
              <a:defRPr/>
            </a:pPr>
            <a:r>
              <a:rPr lang="ru-RU" sz="1750" dirty="0">
                <a:latin typeface="Times New Roman" pitchFamily="18" charset="0"/>
                <a:cs typeface="Times New Roman" pitchFamily="18" charset="0"/>
              </a:rPr>
              <a:t>Мягкое нёбо поднято, прижато к задней стенке глотки. Воздух проходит через рот;</a:t>
            </a:r>
          </a:p>
          <a:p>
            <a:pPr marL="285750" indent="-285750">
              <a:lnSpc>
                <a:spcPct val="80000"/>
              </a:lnSpc>
              <a:buFont typeface="Arial" pitchFamily="34" charset="0"/>
              <a:buChar char="•"/>
              <a:defRPr/>
            </a:pPr>
            <a:r>
              <a:rPr lang="ru-RU" sz="1750" dirty="0">
                <a:latin typeface="Times New Roman" pitchFamily="18" charset="0"/>
                <a:cs typeface="Times New Roman" pitchFamily="18" charset="0"/>
              </a:rPr>
              <a:t>Голосовые связки смыкаются и вибрируют уже в момент, предшествующий взрыву.</a:t>
            </a:r>
          </a:p>
        </p:txBody>
      </p:sp>
      <p:pic>
        <p:nvPicPr>
          <p:cNvPr id="8" name="Picture 7"/>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619672" y="2924943"/>
            <a:ext cx="2376264" cy="2199421"/>
          </a:xfrm>
          <a:prstGeom prst="rect">
            <a:avLst/>
          </a:prstGeom>
          <a:ln>
            <a:noFill/>
          </a:ln>
          <a:effectLst>
            <a:softEdge rad="112500"/>
          </a:effectLst>
        </p:spPr>
      </p:pic>
    </p:spTree>
    <p:extLst>
      <p:ext uri="{BB962C8B-B14F-4D97-AF65-F5344CB8AC3E}">
        <p14:creationId xmlns:p14="http://schemas.microsoft.com/office/powerpoint/2010/main" val="264985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36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247846" y="153506"/>
            <a:ext cx="4572000" cy="707886"/>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p>
            <a:pPr algn="ctr"/>
            <a:r>
              <a:rPr lang="ru-RU" sz="2000" b="1" dirty="0">
                <a:solidFill>
                  <a:schemeClr val="bg1"/>
                </a:solidFill>
                <a:latin typeface="Times New Roman" pitchFamily="18" charset="0"/>
                <a:cs typeface="Times New Roman" pitchFamily="18" charset="0"/>
              </a:rPr>
              <a:t>Функциональная </a:t>
            </a:r>
            <a:r>
              <a:rPr lang="ru-RU" sz="2000" b="1" dirty="0" err="1">
                <a:solidFill>
                  <a:schemeClr val="bg1"/>
                </a:solidFill>
                <a:latin typeface="Times New Roman" pitchFamily="18" charset="0"/>
                <a:cs typeface="Times New Roman" pitchFamily="18" charset="0"/>
              </a:rPr>
              <a:t>дислалия</a:t>
            </a:r>
            <a:r>
              <a:rPr lang="ru-RU" sz="2000" b="1" dirty="0">
                <a:solidFill>
                  <a:schemeClr val="bg1"/>
                </a:solidFill>
                <a:latin typeface="Times New Roman" pitchFamily="18" charset="0"/>
                <a:cs typeface="Times New Roman" pitchFamily="18" charset="0"/>
              </a:rPr>
              <a:t> подразделяется на </a:t>
            </a:r>
            <a:endParaRPr lang="ru-RU" sz="2000" b="1" dirty="0">
              <a:solidFill>
                <a:schemeClr val="bg1"/>
              </a:solidFill>
            </a:endParaRPr>
          </a:p>
        </p:txBody>
      </p:sp>
      <p:sp>
        <p:nvSpPr>
          <p:cNvPr id="6" name="Прямоугольник 5"/>
          <p:cNvSpPr/>
          <p:nvPr/>
        </p:nvSpPr>
        <p:spPr>
          <a:xfrm>
            <a:off x="34205" y="1205823"/>
            <a:ext cx="4572000" cy="1200329"/>
          </a:xfrm>
          <a:prstGeom prst="rect">
            <a:avLst/>
          </a:prstGeom>
        </p:spPr>
        <p:style>
          <a:lnRef idx="1">
            <a:schemeClr val="accent4"/>
          </a:lnRef>
          <a:fillRef idx="2">
            <a:schemeClr val="accent4"/>
          </a:fillRef>
          <a:effectRef idx="1">
            <a:schemeClr val="accent4"/>
          </a:effectRef>
          <a:fontRef idx="minor">
            <a:schemeClr val="dk1"/>
          </a:fontRef>
        </p:style>
        <p:txBody>
          <a:bodyPr>
            <a:spAutoFit/>
          </a:bodyPr>
          <a:lstStyle/>
          <a:p>
            <a:pPr algn="ctr"/>
            <a:r>
              <a:rPr lang="ru-RU" b="1" dirty="0">
                <a:latin typeface="Times New Roman" pitchFamily="18" charset="0"/>
                <a:cs typeface="Times New Roman" pitchFamily="18" charset="0"/>
              </a:rPr>
              <a:t>моторную</a:t>
            </a:r>
            <a:r>
              <a:rPr lang="ru-RU" dirty="0">
                <a:latin typeface="Times New Roman" pitchFamily="18" charset="0"/>
                <a:cs typeface="Times New Roman" pitchFamily="18" charset="0"/>
              </a:rPr>
              <a:t> (обусловленную нейродинамическими сдвигами в центральных отделах </a:t>
            </a:r>
            <a:r>
              <a:rPr lang="ru-RU" dirty="0" err="1">
                <a:latin typeface="Times New Roman" pitchFamily="18" charset="0"/>
                <a:cs typeface="Times New Roman" pitchFamily="18" charset="0"/>
              </a:rPr>
              <a:t>речедвигательного</a:t>
            </a:r>
            <a:r>
              <a:rPr lang="ru-RU" dirty="0">
                <a:latin typeface="Times New Roman" pitchFamily="18" charset="0"/>
                <a:cs typeface="Times New Roman" pitchFamily="18" charset="0"/>
              </a:rPr>
              <a:t> анализатора) </a:t>
            </a:r>
            <a:endParaRPr lang="ru-RU" dirty="0"/>
          </a:p>
        </p:txBody>
      </p:sp>
      <p:sp>
        <p:nvSpPr>
          <p:cNvPr id="7" name="Прямоугольник 6"/>
          <p:cNvSpPr/>
          <p:nvPr/>
        </p:nvSpPr>
        <p:spPr>
          <a:xfrm>
            <a:off x="4785828" y="1184728"/>
            <a:ext cx="4311186"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ru-RU" b="1" dirty="0">
                <a:latin typeface="Times New Roman" pitchFamily="18" charset="0"/>
                <a:cs typeface="Times New Roman" pitchFamily="18" charset="0"/>
              </a:rPr>
              <a:t>сенсорную</a:t>
            </a:r>
            <a:r>
              <a:rPr lang="ru-RU" dirty="0">
                <a:latin typeface="Times New Roman" pitchFamily="18" charset="0"/>
                <a:cs typeface="Times New Roman" pitchFamily="18" charset="0"/>
              </a:rPr>
              <a:t> (обусловленную нейродинамическими сдвигами в центральных отделах речеслухового анализатора). </a:t>
            </a:r>
            <a:endParaRPr lang="ru-RU" dirty="0"/>
          </a:p>
        </p:txBody>
      </p:sp>
      <p:sp>
        <p:nvSpPr>
          <p:cNvPr id="8" name="Прямоугольник 7"/>
          <p:cNvSpPr/>
          <p:nvPr/>
        </p:nvSpPr>
        <p:spPr>
          <a:xfrm>
            <a:off x="37008" y="2406152"/>
            <a:ext cx="4572000" cy="203132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just"/>
            <a:r>
              <a:rPr lang="ru-RU" dirty="0">
                <a:latin typeface="Times New Roman" pitchFamily="18" charset="0"/>
                <a:cs typeface="Times New Roman" pitchFamily="18" charset="0"/>
              </a:rPr>
              <a:t>При моторной функциональной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движения губ и языка становятся в некоторой степени неточными и недифференцированными, что обусловливает приблизительность артикуляции звуков, т. е. их искажение (фонетический дефект). </a:t>
            </a:r>
            <a:endParaRPr lang="ru-RU" dirty="0"/>
          </a:p>
        </p:txBody>
      </p:sp>
      <p:sp>
        <p:nvSpPr>
          <p:cNvPr id="9" name="Прямоугольник 8"/>
          <p:cNvSpPr/>
          <p:nvPr/>
        </p:nvSpPr>
        <p:spPr>
          <a:xfrm>
            <a:off x="4785828" y="2385057"/>
            <a:ext cx="4311186" cy="258532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При сенсорной функциональной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затрудняется слуховая дифференциация акустически сходных фонем (твердых и мягких, глухих и звонких, шипящих и свистящих), что сопровождается смешением и заменами звуков в устной речи (фонематический дефект) и однотипным заменам букв на письме. </a:t>
            </a:r>
            <a:endParaRPr lang="ru-RU" dirty="0"/>
          </a:p>
        </p:txBody>
      </p:sp>
      <p:sp>
        <p:nvSpPr>
          <p:cNvPr id="11" name="Прямоугольник 10"/>
          <p:cNvSpPr/>
          <p:nvPr/>
        </p:nvSpPr>
        <p:spPr>
          <a:xfrm>
            <a:off x="37008" y="5301208"/>
            <a:ext cx="8993676" cy="64633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ru-RU" dirty="0">
                <a:latin typeface="Times New Roman" pitchFamily="18" charset="0"/>
                <a:cs typeface="Times New Roman" pitchFamily="18" charset="0"/>
              </a:rPr>
              <a:t>В случае одновременного наличия сенсорной и моторной недостаточности говорят о </a:t>
            </a:r>
            <a:r>
              <a:rPr lang="ru-RU" b="1" dirty="0">
                <a:latin typeface="Times New Roman" pitchFamily="18" charset="0"/>
                <a:cs typeface="Times New Roman" pitchFamily="18" charset="0"/>
              </a:rPr>
              <a:t>сенсомоторной</a:t>
            </a:r>
            <a:r>
              <a:rPr lang="ru-RU" dirty="0">
                <a:latin typeface="Times New Roman" pitchFamily="18" charset="0"/>
                <a:cs typeface="Times New Roman" pitchFamily="18" charset="0"/>
              </a:rPr>
              <a:t> форме </a:t>
            </a:r>
            <a:r>
              <a:rPr lang="ru-RU" dirty="0" err="1">
                <a:latin typeface="Times New Roman" pitchFamily="18" charset="0"/>
                <a:cs typeface="Times New Roman" pitchFamily="18" charset="0"/>
              </a:rPr>
              <a:t>дислалии</a:t>
            </a:r>
            <a:endParaRPr lang="ru-RU"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4988621"/>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158400"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[Г</a:t>
            </a:r>
            <a:r>
              <a:rPr lang="en-US" sz="3600" b="1" dirty="0">
                <a:latin typeface="Times New Roman" pitchFamily="18" charset="0"/>
                <a:cs typeface="Times New Roman" pitchFamily="18" charset="0"/>
              </a:rPr>
              <a:t>`</a:t>
            </a:r>
            <a:r>
              <a:rPr lang="ru-RU" sz="3600" b="1" dirty="0">
                <a:latin typeface="Times New Roman" pitchFamily="18" charset="0"/>
                <a:cs typeface="Times New Roman" pitchFamily="18" charset="0"/>
              </a:rPr>
              <a:t>]</a:t>
            </a:r>
          </a:p>
        </p:txBody>
      </p:sp>
      <p:sp>
        <p:nvSpPr>
          <p:cNvPr id="7" name="Прямоугольник 6"/>
          <p:cNvSpPr/>
          <p:nvPr/>
        </p:nvSpPr>
        <p:spPr>
          <a:xfrm>
            <a:off x="5728745" y="1117768"/>
            <a:ext cx="3379759" cy="518911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Положение губ зависит от последующих гласных;</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Между верхними и нижними резцами сохраняется некоторое расстояние;</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опущен и касается нижних зубов, а средняя часть спинки языка смыкается с нёбом. В момент произнесения звука смычка между языком и нёбом взрывается, освобождая путь проходящему позади под давлением воздуху, который с шумом вырывается наружу;</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прижато к задней стенке глотки. Воздух проходит через рот;</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связки смыкаются и вибрируют уже в момент, предшествующий взрыву.</a:t>
            </a:r>
          </a:p>
          <a:p>
            <a:pPr marL="285750" indent="-285750">
              <a:lnSpc>
                <a:spcPct val="80000"/>
              </a:lnSpc>
              <a:buFont typeface="Arial" pitchFamily="34" charset="0"/>
              <a:buChar char="•"/>
              <a:defRPr/>
            </a:pPr>
            <a:endParaRPr lang="ru-RU" dirty="0">
              <a:latin typeface="Times New Roman" pitchFamily="18" charset="0"/>
              <a:cs typeface="Times New Roman" pitchFamily="18" charset="0"/>
            </a:endParaRPr>
          </a:p>
        </p:txBody>
      </p:sp>
      <p:pic>
        <p:nvPicPr>
          <p:cNvPr id="8" name="Picture 10"/>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547664" y="2924944"/>
            <a:ext cx="2448272" cy="2156535"/>
          </a:xfrm>
          <a:prstGeom prst="rect">
            <a:avLst/>
          </a:prstGeom>
          <a:ln>
            <a:noFill/>
          </a:ln>
          <a:effectLst>
            <a:softEdge rad="112500"/>
          </a:effectLst>
        </p:spPr>
      </p:pic>
    </p:spTree>
    <p:extLst>
      <p:ext uri="{BB962C8B-B14F-4D97-AF65-F5344CB8AC3E}">
        <p14:creationId xmlns:p14="http://schemas.microsoft.com/office/powerpoint/2010/main" val="264985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36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335192574"/>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046190"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[К]</a:t>
            </a:r>
          </a:p>
        </p:txBody>
      </p:sp>
      <p:sp>
        <p:nvSpPr>
          <p:cNvPr id="7" name="Прямоугольник 6"/>
          <p:cNvSpPr/>
          <p:nvPr/>
        </p:nvSpPr>
        <p:spPr>
          <a:xfrm>
            <a:off x="5724128" y="1052736"/>
            <a:ext cx="3307751" cy="585391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Положение губ зависит от последующих гласных;</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Между верхними и нижними резцами сохраняется некоторое расстояние;</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опущен и значительно отдален от нижних зубов, а задняя часть спинки языка смыкается с нёбом. В момент произнесения звука смычка между языком и нёбом взрывается, освобождая путь проходящему позади под давлением воздуху, который с шумом вырывается наружу; </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прижато к задней стенке глотки. Воздух проходит через рот;</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складки разомкнуты. Голоса нет.</a:t>
            </a:r>
          </a:p>
          <a:p>
            <a:pPr marL="285750" indent="-285750">
              <a:lnSpc>
                <a:spcPct val="80000"/>
              </a:lnSpc>
              <a:buFont typeface="Arial" pitchFamily="34" charset="0"/>
              <a:buChar char="•"/>
              <a:defRPr/>
            </a:pPr>
            <a:endParaRPr lang="ru-RU" dirty="0">
              <a:latin typeface="Times New Roman" pitchFamily="18" charset="0"/>
              <a:cs typeface="Times New Roman" pitchFamily="18" charset="0"/>
            </a:endParaRPr>
          </a:p>
        </p:txBody>
      </p:sp>
      <p:pic>
        <p:nvPicPr>
          <p:cNvPr id="8" name="Picture 6"/>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547664" y="2939680"/>
            <a:ext cx="2520280" cy="2262412"/>
          </a:xfrm>
          <a:prstGeom prst="rect">
            <a:avLst/>
          </a:prstGeom>
          <a:ln>
            <a:noFill/>
          </a:ln>
          <a:effectLst>
            <a:softEdge rad="112500"/>
          </a:effectLst>
        </p:spPr>
      </p:pic>
    </p:spTree>
    <p:extLst>
      <p:ext uri="{BB962C8B-B14F-4D97-AF65-F5344CB8AC3E}">
        <p14:creationId xmlns:p14="http://schemas.microsoft.com/office/powerpoint/2010/main" val="264985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36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457145803"/>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315494"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[К</a:t>
            </a:r>
            <a:r>
              <a:rPr lang="en-US" sz="3600" b="1" dirty="0">
                <a:latin typeface="Times New Roman" pitchFamily="18" charset="0"/>
                <a:cs typeface="Times New Roman" pitchFamily="18" charset="0"/>
              </a:rPr>
              <a:t> `</a:t>
            </a:r>
            <a:r>
              <a:rPr lang="ru-RU" sz="3600" b="1" dirty="0">
                <a:latin typeface="Times New Roman" pitchFamily="18" charset="0"/>
                <a:cs typeface="Times New Roman" pitchFamily="18" charset="0"/>
              </a:rPr>
              <a:t>]</a:t>
            </a:r>
          </a:p>
        </p:txBody>
      </p:sp>
      <p:sp>
        <p:nvSpPr>
          <p:cNvPr id="7" name="Прямоугольник 6"/>
          <p:cNvSpPr/>
          <p:nvPr/>
        </p:nvSpPr>
        <p:spPr>
          <a:xfrm>
            <a:off x="5724128" y="1052736"/>
            <a:ext cx="3307751" cy="563231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Положение губ зависит от последующих гласных;</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Между верхними и нижними резцами сохраняется некоторое расстояние;</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опущен и касается нижних зубов, а средняя часть спинки языка смыкается с нёбом. В момент произнесения звука смычка между языком и нёбом взрывается, освобождая путь проходящему позади под давлением воздуху, который с шумом вырывается наружу; </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прижато к задней стенке глотки. Воздух проходит через рот;</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складки разомкнуты. Голоса нет.</a:t>
            </a:r>
          </a:p>
          <a:p>
            <a:pPr marL="285750" indent="-285750">
              <a:lnSpc>
                <a:spcPct val="80000"/>
              </a:lnSpc>
              <a:buFont typeface="Arial" pitchFamily="34" charset="0"/>
              <a:buChar char="•"/>
              <a:defRPr/>
            </a:pPr>
            <a:endParaRPr lang="ru-RU" dirty="0">
              <a:latin typeface="Times New Roman" pitchFamily="18" charset="0"/>
              <a:cs typeface="Times New Roman" pitchFamily="18" charset="0"/>
            </a:endParaRPr>
          </a:p>
        </p:txBody>
      </p:sp>
      <p:pic>
        <p:nvPicPr>
          <p:cNvPr id="6" name="Picture 6"/>
          <p:cNvPicPr>
            <a:picLocks noGrp="1" noChangeAspect="1" noChangeArrowheads="1"/>
          </p:cNvPicPr>
          <p:nvPr>
            <p:ph sz="quarter" idx="4294967295"/>
          </p:nvPr>
        </p:nvPicPr>
        <p:blipFill>
          <a:blip r:embed="rId7" cstate="print">
            <a:extLst>
              <a:ext uri="{28A0092B-C50C-407E-A947-70E740481C1C}">
                <a14:useLocalDpi xmlns:a14="http://schemas.microsoft.com/office/drawing/2010/main" val="0"/>
              </a:ext>
            </a:extLst>
          </a:blip>
          <a:srcRect/>
          <a:stretch>
            <a:fillRect/>
          </a:stretch>
        </p:blipFill>
        <p:spPr>
          <a:xfrm>
            <a:off x="1475656" y="2924944"/>
            <a:ext cx="2520280" cy="2395239"/>
          </a:xfrm>
          <a:prstGeom prst="rect">
            <a:avLst/>
          </a:prstGeom>
          <a:ln>
            <a:noFill/>
          </a:ln>
          <a:effectLst>
            <a:softEdge rad="112500"/>
          </a:effectLst>
        </p:spPr>
      </p:pic>
    </p:spTree>
    <p:extLst>
      <p:ext uri="{BB962C8B-B14F-4D97-AF65-F5344CB8AC3E}">
        <p14:creationId xmlns:p14="http://schemas.microsoft.com/office/powerpoint/2010/main" val="1350899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36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481335237"/>
              </p:ext>
            </p:extLst>
          </p:nvPr>
        </p:nvGraphicFramePr>
        <p:xfrm>
          <a:off x="13791" y="1124744"/>
          <a:ext cx="5616624" cy="57332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99185" y="188640"/>
            <a:ext cx="5044586" cy="646331"/>
          </a:xfrm>
          <a:prstGeom prst="rect">
            <a:avLst/>
          </a:prstGeom>
        </p:spPr>
        <p:style>
          <a:lnRef idx="3">
            <a:schemeClr val="lt1"/>
          </a:lnRef>
          <a:fillRef idx="1">
            <a:schemeClr val="accent2"/>
          </a:fillRef>
          <a:effectRef idx="1">
            <a:schemeClr val="accent2"/>
          </a:effectRef>
          <a:fontRef idx="minor">
            <a:schemeClr val="lt1"/>
          </a:fontRef>
        </p:style>
        <p:txBody>
          <a:bodyPr wrap="none" rtlCol="0">
            <a:spAutoFit/>
          </a:bodyPr>
          <a:lstStyle/>
          <a:p>
            <a:r>
              <a:rPr lang="ru-RU" sz="3600" b="1" dirty="0">
                <a:latin typeface="Times New Roman" pitchFamily="18" charset="0"/>
                <a:cs typeface="Times New Roman" pitchFamily="18" charset="0"/>
              </a:rPr>
              <a:t>Артикуляция звука [Х]</a:t>
            </a:r>
          </a:p>
        </p:txBody>
      </p:sp>
      <p:sp>
        <p:nvSpPr>
          <p:cNvPr id="7" name="Прямоугольник 6"/>
          <p:cNvSpPr/>
          <p:nvPr/>
        </p:nvSpPr>
        <p:spPr>
          <a:xfrm>
            <a:off x="5900039" y="1336231"/>
            <a:ext cx="3131840" cy="518911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285750" indent="-285750">
              <a:lnSpc>
                <a:spcPct val="80000"/>
              </a:lnSpc>
              <a:buFont typeface="Arial" pitchFamily="34" charset="0"/>
              <a:buChar char="•"/>
              <a:defRPr/>
            </a:pPr>
            <a:r>
              <a:rPr lang="ru-RU" dirty="0">
                <a:latin typeface="Times New Roman" pitchFamily="18" charset="0"/>
                <a:cs typeface="Times New Roman" pitchFamily="18" charset="0"/>
              </a:rPr>
              <a:t>Положение губ зависит от последующих гласных;</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Между верхними и нижними резцами сохраняется некоторое расстояние;</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Кончик языка опущен и значительно отдален от нижних зубов; задняя часть спинки языка не полностью смыкается с нёбом, оставляя по средней линии щель, проходя через которую струя выдыхаемого воздуха вызывает шум;</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Мягкое нёбо поднято, прижато к задней стенке глотки. Воздух проходит через рот;</a:t>
            </a:r>
          </a:p>
          <a:p>
            <a:pPr marL="285750" indent="-285750">
              <a:lnSpc>
                <a:spcPct val="80000"/>
              </a:lnSpc>
              <a:buFont typeface="Arial" pitchFamily="34" charset="0"/>
              <a:buChar char="•"/>
              <a:defRPr/>
            </a:pPr>
            <a:r>
              <a:rPr lang="ru-RU" dirty="0">
                <a:latin typeface="Times New Roman" pitchFamily="18" charset="0"/>
                <a:cs typeface="Times New Roman" pitchFamily="18" charset="0"/>
              </a:rPr>
              <a:t>Голосовые складки разомкнуты. Голоса нет.</a:t>
            </a:r>
          </a:p>
          <a:p>
            <a:pPr marL="285750" indent="-285750">
              <a:lnSpc>
                <a:spcPct val="80000"/>
              </a:lnSpc>
              <a:buFont typeface="Arial" pitchFamily="34" charset="0"/>
              <a:buChar char="•"/>
              <a:defRPr/>
            </a:pPr>
            <a:endParaRPr lang="ru-RU" dirty="0">
              <a:latin typeface="Times New Roman" pitchFamily="18" charset="0"/>
              <a:cs typeface="Times New Roman" pitchFamily="18" charset="0"/>
            </a:endParaRPr>
          </a:p>
        </p:txBody>
      </p:sp>
      <p:pic>
        <p:nvPicPr>
          <p:cNvPr id="8" name="Picture 2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75656" y="2996952"/>
            <a:ext cx="2520280" cy="211801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985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360"/>
                                          </p:val>
                                        </p:tav>
                                        <p:tav tm="100000">
                                          <p:val>
                                            <p:fltVal val="0"/>
                                          </p:val>
                                        </p:tav>
                                      </p:tavLst>
                                    </p:anim>
                                    <p:animEffect transition="in" filter="fade">
                                      <p:cBhvr>
                                        <p:cTn id="1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3528" y="332656"/>
            <a:ext cx="8568952" cy="369331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При </a:t>
            </a:r>
            <a:r>
              <a:rPr lang="ru-RU" dirty="0" err="1">
                <a:latin typeface="Times New Roman" pitchFamily="18" charset="0"/>
                <a:cs typeface="Times New Roman" pitchFamily="18" charset="0"/>
              </a:rPr>
              <a:t>каппацизме</a:t>
            </a:r>
            <a:r>
              <a:rPr lang="ru-RU" dirty="0">
                <a:latin typeface="Times New Roman" pitchFamily="18" charset="0"/>
                <a:cs typeface="Times New Roman" pitchFamily="18" charset="0"/>
              </a:rPr>
              <a:t> и </a:t>
            </a:r>
            <a:r>
              <a:rPr lang="ru-RU" dirty="0" err="1">
                <a:latin typeface="Times New Roman" pitchFamily="18" charset="0"/>
                <a:cs typeface="Times New Roman" pitchFamily="18" charset="0"/>
              </a:rPr>
              <a:t>гаммацизме</a:t>
            </a:r>
            <a:r>
              <a:rPr lang="ru-RU" dirty="0">
                <a:latin typeface="Times New Roman" pitchFamily="18" charset="0"/>
                <a:cs typeface="Times New Roman" pitchFamily="18" charset="0"/>
              </a:rPr>
              <a:t> наблюдаются следующие нарушения: звук образуется смыканием голосовых складок,</a:t>
            </a:r>
          </a:p>
          <a:p>
            <a:pPr algn="just"/>
            <a:r>
              <a:rPr lang="ru-RU" dirty="0">
                <a:latin typeface="Times New Roman" pitchFamily="18" charset="0"/>
                <a:cs typeface="Times New Roman" pitchFamily="18" charset="0"/>
              </a:rPr>
              <a:t>которые резко расходятся в момент прохождения через них воздушной струи повышенного давления. Воздух с шумом прорывается через голосовую щель. Вместо </a:t>
            </a:r>
            <a:r>
              <a:rPr lang="ru-RU" b="1" dirty="0">
                <a:latin typeface="Times New Roman" pitchFamily="18" charset="0"/>
                <a:cs typeface="Times New Roman" pitchFamily="18" charset="0"/>
              </a:rPr>
              <a:t>К</a:t>
            </a:r>
            <a:r>
              <a:rPr lang="ru-RU" dirty="0">
                <a:latin typeface="Times New Roman" pitchFamily="18" charset="0"/>
                <a:cs typeface="Times New Roman" pitchFamily="18" charset="0"/>
              </a:rPr>
              <a:t> слышится гортанный щелчок. При произнесении звонкого — к глухому добавляется голос. При </a:t>
            </a:r>
            <a:r>
              <a:rPr lang="ru-RU" dirty="0" err="1">
                <a:latin typeface="Times New Roman" pitchFamily="18" charset="0"/>
                <a:cs typeface="Times New Roman" pitchFamily="18" charset="0"/>
              </a:rPr>
              <a:t>хитизме</a:t>
            </a:r>
            <a:r>
              <a:rPr lang="ru-RU" dirty="0">
                <a:latin typeface="Times New Roman" pitchFamily="18" charset="0"/>
                <a:cs typeface="Times New Roman" pitchFamily="18" charset="0"/>
              </a:rPr>
              <a:t> слышится слабый гортанный шум.</a:t>
            </a:r>
          </a:p>
          <a:p>
            <a:pPr algn="just"/>
            <a:r>
              <a:rPr lang="ru-RU" dirty="0">
                <a:latin typeface="Times New Roman" pitchFamily="18" charset="0"/>
                <a:cs typeface="Times New Roman" pitchFamily="18" charset="0"/>
              </a:rPr>
              <a:t>Встречаются случаи замены заднеязычных взрывных к и г переднеязычными взрывным m и </a:t>
            </a:r>
            <a:r>
              <a:rPr lang="ru-RU" i="1" dirty="0">
                <a:latin typeface="Times New Roman" pitchFamily="18" charset="0"/>
                <a:cs typeface="Times New Roman" pitchFamily="18" charset="0"/>
              </a:rPr>
              <a:t>д, </a:t>
            </a:r>
            <a:r>
              <a:rPr lang="ru-RU" dirty="0">
                <a:latin typeface="Times New Roman" pitchFamily="18" charset="0"/>
                <a:cs typeface="Times New Roman" pitchFamily="18" charset="0"/>
              </a:rPr>
              <a:t>которые носят название </a:t>
            </a:r>
            <a:r>
              <a:rPr lang="ru-RU" dirty="0" err="1">
                <a:latin typeface="Times New Roman" pitchFamily="18" charset="0"/>
                <a:cs typeface="Times New Roman" pitchFamily="18" charset="0"/>
              </a:rPr>
              <a:t>паракаппацизма</a:t>
            </a:r>
            <a:r>
              <a:rPr lang="ru-RU" dirty="0">
                <a:latin typeface="Times New Roman" pitchFamily="18" charset="0"/>
                <a:cs typeface="Times New Roman" pitchFamily="18" charset="0"/>
              </a:rPr>
              <a:t> и </a:t>
            </a:r>
            <a:r>
              <a:rPr lang="ru-RU" dirty="0" err="1">
                <a:latin typeface="Times New Roman" pitchFamily="18" charset="0"/>
                <a:cs typeface="Times New Roman" pitchFamily="18" charset="0"/>
              </a:rPr>
              <a:t>паратаммацизма</a:t>
            </a:r>
            <a:r>
              <a:rPr lang="ru-RU" dirty="0">
                <a:latin typeface="Times New Roman" pitchFamily="18" charset="0"/>
                <a:cs typeface="Times New Roman" pitchFamily="18" charset="0"/>
              </a:rPr>
              <a:t>. Изредка встречается разновидность </a:t>
            </a:r>
            <a:r>
              <a:rPr lang="ru-RU" dirty="0" err="1">
                <a:latin typeface="Times New Roman" pitchFamily="18" charset="0"/>
                <a:cs typeface="Times New Roman" pitchFamily="18" charset="0"/>
              </a:rPr>
              <a:t>паракаппацизма</a:t>
            </a:r>
            <a:r>
              <a:rPr lang="ru-RU" dirty="0">
                <a:latin typeface="Times New Roman" pitchFamily="18" charset="0"/>
                <a:cs typeface="Times New Roman" pitchFamily="18" charset="0"/>
              </a:rPr>
              <a:t>, когда звук к заменяется </a:t>
            </a:r>
            <a:r>
              <a:rPr lang="ru-RU" i="1" dirty="0">
                <a:latin typeface="Times New Roman" pitchFamily="18" charset="0"/>
                <a:cs typeface="Times New Roman" pitchFamily="18" charset="0"/>
              </a:rPr>
              <a:t>х. </a:t>
            </a:r>
            <a:r>
              <a:rPr lang="ru-RU" dirty="0">
                <a:latin typeface="Times New Roman" pitchFamily="18" charset="0"/>
                <a:cs typeface="Times New Roman" pitchFamily="18" charset="0"/>
              </a:rPr>
              <a:t>При </a:t>
            </a:r>
            <a:r>
              <a:rPr lang="ru-RU" dirty="0" err="1">
                <a:latin typeface="Times New Roman" pitchFamily="18" charset="0"/>
                <a:cs typeface="Times New Roman" pitchFamily="18" charset="0"/>
              </a:rPr>
              <a:t>гаммацизме</a:t>
            </a:r>
            <a:r>
              <a:rPr lang="ru-RU" dirty="0">
                <a:latin typeface="Times New Roman" pitchFamily="18" charset="0"/>
                <a:cs typeface="Times New Roman" pitchFamily="18" charset="0"/>
              </a:rPr>
              <a:t> замена фрикативным заднеязычным или фарингальным </a:t>
            </a:r>
            <a:r>
              <a:rPr lang="ru-RU" i="1" dirty="0">
                <a:latin typeface="Times New Roman" pitchFamily="18" charset="0"/>
                <a:cs typeface="Times New Roman" pitchFamily="18" charset="0"/>
              </a:rPr>
              <a:t>г </a:t>
            </a:r>
            <a:r>
              <a:rPr lang="ru-RU" dirty="0">
                <a:latin typeface="Times New Roman" pitchFamily="18" charset="0"/>
                <a:cs typeface="Times New Roman" pitchFamily="18" charset="0"/>
              </a:rPr>
              <a:t>обозначается в транскрипции греческой буквой (гамма).</a:t>
            </a:r>
          </a:p>
          <a:p>
            <a:pPr algn="just"/>
            <a:r>
              <a:rPr lang="ru-RU" dirty="0">
                <a:latin typeface="Times New Roman" pitchFamily="18" charset="0"/>
                <a:cs typeface="Times New Roman" pitchFamily="18" charset="0"/>
              </a:rPr>
              <a:t>Нарушения мягких </a:t>
            </a:r>
            <a:r>
              <a:rPr lang="ru-RU" i="1" dirty="0">
                <a:latin typeface="Times New Roman" pitchFamily="18" charset="0"/>
                <a:cs typeface="Times New Roman" pitchFamily="18" charset="0"/>
              </a:rPr>
              <a:t>г, к, х </a:t>
            </a:r>
            <a:r>
              <a:rPr lang="ru-RU" dirty="0">
                <a:latin typeface="Times New Roman" pitchFamily="18" charset="0"/>
                <a:cs typeface="Times New Roman" pitchFamily="18" charset="0"/>
              </a:rPr>
              <a:t>аналогичны нарушениям твердых </a:t>
            </a:r>
            <a:r>
              <a:rPr lang="ru-RU" i="1" dirty="0">
                <a:latin typeface="Times New Roman" pitchFamily="18" charset="0"/>
                <a:cs typeface="Times New Roman" pitchFamily="18" charset="0"/>
              </a:rPr>
              <a:t>г, к, х, </a:t>
            </a:r>
            <a:r>
              <a:rPr lang="ru-RU" dirty="0">
                <a:latin typeface="Times New Roman" pitchFamily="18" charset="0"/>
                <a:cs typeface="Times New Roman" pitchFamily="18" charset="0"/>
              </a:rPr>
              <a:t>но в некоторых случаях наблюдается боковое произношение к и г.</a:t>
            </a:r>
          </a:p>
        </p:txBody>
      </p:sp>
      <p:sp>
        <p:nvSpPr>
          <p:cNvPr id="6" name="Прямоугольник 5"/>
          <p:cNvSpPr/>
          <p:nvPr/>
        </p:nvSpPr>
        <p:spPr>
          <a:xfrm>
            <a:off x="323528" y="4058886"/>
            <a:ext cx="8568952" cy="258532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Приемы исправления этих звуков сводятся к постановке взрывных заднеязычных от взрывных переднеязычных, а фрикативных заднеязычных от фрикативных переднеязычных. Мягкие звуки ставятся от мягких, а твердые — от твердых. Постановка звуков производится с механической помощью. Ребенок несколько раз произносит слог </a:t>
            </a:r>
            <a:r>
              <a:rPr lang="ru-RU" i="1" dirty="0">
                <a:latin typeface="Times New Roman" pitchFamily="18" charset="0"/>
                <a:cs typeface="Times New Roman" pitchFamily="18" charset="0"/>
              </a:rPr>
              <a:t>та, </a:t>
            </a:r>
            <a:r>
              <a:rPr lang="ru-RU" dirty="0">
                <a:latin typeface="Times New Roman" pitchFamily="18" charset="0"/>
                <a:cs typeface="Times New Roman" pitchFamily="18" charset="0"/>
              </a:rPr>
              <a:t>в момент произнесения логопед шпателем постепенно отодвигает язык назад нажимом на переднюю часть спинки языка. По ходу движения языка вглубь слышится сначала слог </a:t>
            </a:r>
            <a:r>
              <a:rPr lang="ru-RU" i="1" dirty="0" err="1">
                <a:latin typeface="Times New Roman" pitchFamily="18" charset="0"/>
                <a:cs typeface="Times New Roman" pitchFamily="18" charset="0"/>
              </a:rPr>
              <a:t>тя</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потом </a:t>
            </a:r>
            <a:r>
              <a:rPr lang="ru-RU" i="1" dirty="0" err="1">
                <a:latin typeface="Times New Roman" pitchFamily="18" charset="0"/>
                <a:cs typeface="Times New Roman" pitchFamily="18" charset="0"/>
              </a:rPr>
              <a:t>кя</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а вслед за ним </a:t>
            </a:r>
            <a:r>
              <a:rPr lang="ru-RU" i="1" dirty="0">
                <a:latin typeface="Times New Roman" pitchFamily="18" charset="0"/>
                <a:cs typeface="Times New Roman" pitchFamily="18" charset="0"/>
              </a:rPr>
              <a:t>ка. </a:t>
            </a:r>
            <a:r>
              <a:rPr lang="ru-RU" dirty="0">
                <a:latin typeface="Times New Roman" pitchFamily="18" charset="0"/>
                <a:cs typeface="Times New Roman" pitchFamily="18" charset="0"/>
              </a:rPr>
              <a:t>Так же ставится звук </a:t>
            </a:r>
            <a:r>
              <a:rPr lang="ru-RU" i="1" dirty="0">
                <a:latin typeface="Times New Roman" pitchFamily="18" charset="0"/>
                <a:cs typeface="Times New Roman" pitchFamily="18" charset="0"/>
              </a:rPr>
              <a:t>г </a:t>
            </a:r>
            <a:r>
              <a:rPr lang="ru-RU" dirty="0">
                <a:latin typeface="Times New Roman" pitchFamily="18" charset="0"/>
                <a:cs typeface="Times New Roman" pitchFamily="18" charset="0"/>
              </a:rPr>
              <a:t>от слога </a:t>
            </a:r>
            <a:r>
              <a:rPr lang="ru-RU" i="1" dirty="0">
                <a:latin typeface="Times New Roman" pitchFamily="18" charset="0"/>
                <a:cs typeface="Times New Roman" pitchFamily="18" charset="0"/>
              </a:rPr>
              <a:t>да, </a:t>
            </a:r>
            <a:r>
              <a:rPr lang="ru-RU" dirty="0">
                <a:latin typeface="Times New Roman" pitchFamily="18" charset="0"/>
                <a:cs typeface="Times New Roman" pitchFamily="18" charset="0"/>
              </a:rPr>
              <a:t>но его можно получить и озвончением к. Звук </a:t>
            </a:r>
            <a:r>
              <a:rPr lang="ru-RU" i="1" dirty="0">
                <a:latin typeface="Times New Roman" pitchFamily="18" charset="0"/>
                <a:cs typeface="Times New Roman" pitchFamily="18" charset="0"/>
              </a:rPr>
              <a:t>х </a:t>
            </a:r>
            <a:r>
              <a:rPr lang="ru-RU" dirty="0">
                <a:latin typeface="Times New Roman" pitchFamily="18" charset="0"/>
                <a:cs typeface="Times New Roman" pitchFamily="18" charset="0"/>
              </a:rPr>
              <a:t>ставится от звука </a:t>
            </a:r>
            <a:r>
              <a:rPr lang="ru-RU" i="1" dirty="0">
                <a:latin typeface="Times New Roman" pitchFamily="18" charset="0"/>
                <a:cs typeface="Times New Roman" pitchFamily="18" charset="0"/>
              </a:rPr>
              <a:t>с </a:t>
            </a:r>
            <a:r>
              <a:rPr lang="ru-RU" dirty="0">
                <a:latin typeface="Times New Roman" pitchFamily="18" charset="0"/>
                <a:cs typeface="Times New Roman" pitchFamily="18" charset="0"/>
              </a:rPr>
              <a:t>аналогичным приемом: сначала слышится </a:t>
            </a:r>
            <a:r>
              <a:rPr lang="ru-RU" i="1" dirty="0" err="1">
                <a:latin typeface="Times New Roman" pitchFamily="18" charset="0"/>
                <a:cs typeface="Times New Roman" pitchFamily="18" charset="0"/>
              </a:rPr>
              <a:t>ся</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вслед за ним </a:t>
            </a:r>
            <a:r>
              <a:rPr lang="ru-RU" i="1" dirty="0" err="1">
                <a:latin typeface="Times New Roman" pitchFamily="18" charset="0"/>
                <a:cs typeface="Times New Roman" pitchFamily="18" charset="0"/>
              </a:rPr>
              <a:t>хя</a:t>
            </a:r>
            <a:r>
              <a:rPr lang="ru-RU" i="1" dirty="0">
                <a:latin typeface="Times New Roman" pitchFamily="18" charset="0"/>
                <a:cs typeface="Times New Roman" pitchFamily="18" charset="0"/>
              </a:rPr>
              <a:t> </a:t>
            </a:r>
            <a:r>
              <a:rPr lang="ru-RU" dirty="0">
                <a:latin typeface="Times New Roman" pitchFamily="18" charset="0"/>
                <a:cs typeface="Times New Roman" pitchFamily="18" charset="0"/>
              </a:rPr>
              <a:t>и наконец </a:t>
            </a:r>
            <a:r>
              <a:rPr lang="ru-RU" i="1" dirty="0">
                <a:latin typeface="Times New Roman" pitchFamily="18" charset="0"/>
                <a:cs typeface="Times New Roman" pitchFamily="18" charset="0"/>
              </a:rPr>
              <a:t>ха.</a:t>
            </a:r>
            <a:endParaRPr lang="ru-RU" dirty="0">
              <a:latin typeface="Times New Roman" pitchFamily="18" charset="0"/>
              <a:cs typeface="Times New Roman"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10359" y="214807"/>
            <a:ext cx="8928992" cy="590931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just"/>
            <a:r>
              <a:rPr lang="ru-RU" dirty="0">
                <a:latin typeface="Times New Roman" pitchFamily="18" charset="0"/>
                <a:cs typeface="Times New Roman" pitchFamily="18" charset="0"/>
              </a:rPr>
              <a:t>Описанные приемы постановки звуков используются как при функциональной, так и механической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Постановка звуков при механической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должна предшествовать большая подготовительная работа, чем при функциональных </a:t>
            </a:r>
            <a:r>
              <a:rPr lang="ru-RU" dirty="0" err="1">
                <a:latin typeface="Times New Roman" pitchFamily="18" charset="0"/>
                <a:cs typeface="Times New Roman" pitchFamily="18" charset="0"/>
              </a:rPr>
              <a:t>дислалиях</a:t>
            </a:r>
            <a:r>
              <a:rPr lang="ru-RU" dirty="0">
                <a:latin typeface="Times New Roman" pitchFamily="18" charset="0"/>
                <a:cs typeface="Times New Roman" pitchFamily="18" charset="0"/>
              </a:rPr>
              <a:t>. В процессе нее большое внимание уделяется «произносительным пробам», </a:t>
            </a:r>
            <a:r>
              <a:rPr lang="ru-RU">
                <a:latin typeface="Times New Roman" pitchFamily="18" charset="0"/>
                <a:cs typeface="Times New Roman" pitchFamily="18" charset="0"/>
              </a:rPr>
              <a:t>позволяющим выяснить</a:t>
            </a:r>
            <a:r>
              <a:rPr lang="ru-RU" dirty="0">
                <a:latin typeface="Times New Roman" pitchFamily="18" charset="0"/>
                <a:cs typeface="Times New Roman" pitchFamily="18" charset="0"/>
              </a:rPr>
              <a:t>, при каком из укладов органов артикуляции можно получить акустический эффект, наиболее близкий к нормированному звуку.</a:t>
            </a:r>
          </a:p>
          <a:p>
            <a:pPr algn="just"/>
            <a:r>
              <a:rPr lang="ru-RU" dirty="0">
                <a:latin typeface="Times New Roman" pitchFamily="18" charset="0"/>
                <a:cs typeface="Times New Roman" pitchFamily="18" charset="0"/>
              </a:rPr>
              <a:t>В разном фонетическом окружении одна и та же фонема реализуется в разных артикуляционных вариантах, поэтому должны отрабатываться наиболее частотные варианты сочетаний.</a:t>
            </a:r>
          </a:p>
          <a:p>
            <a:pPr algn="just"/>
            <a:r>
              <a:rPr lang="ru-RU" dirty="0">
                <a:latin typeface="Times New Roman" pitchFamily="18" charset="0"/>
                <a:cs typeface="Times New Roman" pitchFamily="18" charset="0"/>
              </a:rPr>
              <a:t>Условием, способствующим выработки нормированных звуков и облегчающим ребенку процесс овладения умениями и навыками звукового оформления речи, является адекватно выбранный путь постановки звука. Наиболее оправданным является тот, при котором учитывается артикуляторная близость звуков и естественные, присущие речи способы его реализации.</a:t>
            </a:r>
          </a:p>
          <a:p>
            <a:pPr algn="just"/>
            <a:r>
              <a:rPr lang="ru-RU" dirty="0">
                <a:latin typeface="Times New Roman" pitchFamily="18" charset="0"/>
                <a:cs typeface="Times New Roman" pitchFamily="18" charset="0"/>
              </a:rPr>
              <a:t>Опираясь на тот или другой звук как базовый, логопед при его постановке должен исходить из того, что только слог является той минимальной единицей, в которой он реализуется. Поэтому о постановке звука можно говорить только в том случае, если он оказывается в составе слога. Все попытки ставить звуки на основе подражания окружающим шумам (шипению гуся, шуму поезда, треску пулемета и мн. др.) для работы над произношением при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могут иметь только вспомогательное значение.</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23528" y="4437112"/>
            <a:ext cx="8136904" cy="1200329"/>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just" fontAlgn="base"/>
            <a:r>
              <a:rPr lang="ru-RU" dirty="0">
                <a:solidFill>
                  <a:schemeClr val="tx1"/>
                </a:solidFill>
                <a:latin typeface="Times New Roman" pitchFamily="18" charset="0"/>
                <a:cs typeface="Times New Roman" pitchFamily="18" charset="0"/>
              </a:rPr>
              <a:t>Если нарушается произношение звуков из одной артикуляционной группы (например, только шипящих или свистящих), говорят о </a:t>
            </a:r>
            <a:r>
              <a:rPr lang="ru-RU" b="1" dirty="0">
                <a:solidFill>
                  <a:schemeClr val="tx1"/>
                </a:solidFill>
                <a:latin typeface="Times New Roman" pitchFamily="18" charset="0"/>
                <a:cs typeface="Times New Roman" pitchFamily="18" charset="0"/>
              </a:rPr>
              <a:t>мономорфной </a:t>
            </a:r>
            <a:r>
              <a:rPr lang="ru-RU" b="1" dirty="0" err="1">
                <a:solidFill>
                  <a:schemeClr val="tx1"/>
                </a:solidFill>
                <a:latin typeface="Times New Roman" pitchFamily="18" charset="0"/>
                <a:cs typeface="Times New Roman" pitchFamily="18" charset="0"/>
              </a:rPr>
              <a:t>дислалии</a:t>
            </a:r>
            <a:r>
              <a:rPr lang="ru-RU" dirty="0">
                <a:solidFill>
                  <a:schemeClr val="tx1"/>
                </a:solidFill>
                <a:latin typeface="Times New Roman" pitchFamily="18" charset="0"/>
                <a:cs typeface="Times New Roman" pitchFamily="18" charset="0"/>
              </a:rPr>
              <a:t>; если из разных артикуляционных групп (например, свистящих и шипящих одновременно) – о </a:t>
            </a:r>
            <a:r>
              <a:rPr lang="ru-RU" b="1" dirty="0">
                <a:solidFill>
                  <a:schemeClr val="tx1"/>
                </a:solidFill>
                <a:latin typeface="Times New Roman" pitchFamily="18" charset="0"/>
                <a:cs typeface="Times New Roman" pitchFamily="18" charset="0"/>
              </a:rPr>
              <a:t>полиморфной </a:t>
            </a:r>
            <a:r>
              <a:rPr lang="ru-RU" b="1" dirty="0" err="1">
                <a:solidFill>
                  <a:schemeClr val="tx1"/>
                </a:solidFill>
                <a:latin typeface="Times New Roman" pitchFamily="18" charset="0"/>
                <a:cs typeface="Times New Roman" pitchFamily="18" charset="0"/>
              </a:rPr>
              <a:t>дислалии</a:t>
            </a:r>
            <a:r>
              <a:rPr lang="ru-RU" dirty="0">
                <a:solidFill>
                  <a:schemeClr val="tx1"/>
                </a:solidFill>
                <a:latin typeface="Times New Roman" pitchFamily="18" charset="0"/>
                <a:cs typeface="Times New Roman" pitchFamily="18" charset="0"/>
              </a:rPr>
              <a:t>.</a:t>
            </a:r>
          </a:p>
        </p:txBody>
      </p:sp>
      <p:sp>
        <p:nvSpPr>
          <p:cNvPr id="7" name="Прямоугольник 6"/>
          <p:cNvSpPr/>
          <p:nvPr/>
        </p:nvSpPr>
        <p:spPr>
          <a:xfrm>
            <a:off x="323528" y="332656"/>
            <a:ext cx="8208912" cy="923330"/>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pPr algn="just"/>
            <a:r>
              <a:rPr lang="ru-RU" dirty="0">
                <a:solidFill>
                  <a:schemeClr val="tx1"/>
                </a:solidFill>
                <a:latin typeface="Times New Roman" pitchFamily="18" charset="0"/>
                <a:cs typeface="Times New Roman" pitchFamily="18" charset="0"/>
              </a:rPr>
              <a:t>В зависимости от </a:t>
            </a:r>
            <a:r>
              <a:rPr lang="ru-RU" dirty="0" err="1">
                <a:solidFill>
                  <a:schemeClr val="tx1"/>
                </a:solidFill>
                <a:latin typeface="Times New Roman" pitchFamily="18" charset="0"/>
                <a:cs typeface="Times New Roman" pitchFamily="18" charset="0"/>
              </a:rPr>
              <a:t>несформированности</a:t>
            </a:r>
            <a:r>
              <a:rPr lang="ru-RU" dirty="0">
                <a:solidFill>
                  <a:schemeClr val="tx1"/>
                </a:solidFill>
                <a:latin typeface="Times New Roman" pitchFamily="18" charset="0"/>
                <a:cs typeface="Times New Roman" pitchFamily="18" charset="0"/>
              </a:rPr>
              <a:t> тех или иных признаков звуков (акустических или артикуляторных) и характера дефекта (фонетического или фонематического) выделяют:</a:t>
            </a:r>
            <a:endParaRPr lang="ru-RU" dirty="0">
              <a:solidFill>
                <a:schemeClr val="tx1"/>
              </a:solidFill>
            </a:endParaRPr>
          </a:p>
        </p:txBody>
      </p:sp>
      <p:sp>
        <p:nvSpPr>
          <p:cNvPr id="8" name="Прямоугольник 7"/>
          <p:cNvSpPr/>
          <p:nvPr/>
        </p:nvSpPr>
        <p:spPr>
          <a:xfrm>
            <a:off x="3672161" y="1068989"/>
            <a:ext cx="4572000" cy="369332"/>
          </a:xfrm>
          <a:prstGeom prst="rect">
            <a:avLst/>
          </a:prstGeom>
        </p:spPr>
        <p:style>
          <a:lnRef idx="3">
            <a:schemeClr val="lt1"/>
          </a:lnRef>
          <a:fillRef idx="1">
            <a:schemeClr val="accent4"/>
          </a:fillRef>
          <a:effectRef idx="1">
            <a:schemeClr val="accent4"/>
          </a:effectRef>
          <a:fontRef idx="minor">
            <a:schemeClr val="lt1"/>
          </a:fontRef>
        </p:style>
        <p:txBody>
          <a:bodyPr>
            <a:spAutoFit/>
          </a:bodyPr>
          <a:lstStyle/>
          <a:p>
            <a:pPr algn="ctr"/>
            <a:r>
              <a:rPr lang="ru-RU" dirty="0">
                <a:solidFill>
                  <a:schemeClr val="tx1"/>
                </a:solidFill>
                <a:latin typeface="Times New Roman" pitchFamily="18" charset="0"/>
                <a:cs typeface="Times New Roman" pitchFamily="18" charset="0"/>
              </a:rPr>
              <a:t>акустико-фонематическую </a:t>
            </a:r>
            <a:r>
              <a:rPr lang="ru-RU" dirty="0" err="1">
                <a:solidFill>
                  <a:schemeClr val="tx1"/>
                </a:solidFill>
                <a:latin typeface="Times New Roman" pitchFamily="18" charset="0"/>
                <a:cs typeface="Times New Roman" pitchFamily="18" charset="0"/>
              </a:rPr>
              <a:t>дислалию</a:t>
            </a:r>
            <a:endParaRPr lang="ru-RU" dirty="0">
              <a:solidFill>
                <a:schemeClr val="tx1"/>
              </a:solidFill>
            </a:endParaRPr>
          </a:p>
        </p:txBody>
      </p:sp>
      <p:sp>
        <p:nvSpPr>
          <p:cNvPr id="9" name="Прямоугольник 8"/>
          <p:cNvSpPr/>
          <p:nvPr/>
        </p:nvSpPr>
        <p:spPr>
          <a:xfrm>
            <a:off x="3672161" y="1422596"/>
            <a:ext cx="4572000" cy="369332"/>
          </a:xfrm>
          <a:prstGeom prst="rect">
            <a:avLst/>
          </a:prstGeom>
        </p:spPr>
        <p:style>
          <a:lnRef idx="3">
            <a:schemeClr val="lt1"/>
          </a:lnRef>
          <a:fillRef idx="1">
            <a:schemeClr val="accent4"/>
          </a:fillRef>
          <a:effectRef idx="1">
            <a:schemeClr val="accent4"/>
          </a:effectRef>
          <a:fontRef idx="minor">
            <a:schemeClr val="lt1"/>
          </a:fontRef>
        </p:style>
        <p:txBody>
          <a:bodyPr>
            <a:spAutoFit/>
          </a:bodyPr>
          <a:lstStyle/>
          <a:p>
            <a:pPr algn="ctr"/>
            <a:r>
              <a:rPr lang="ru-RU" dirty="0" err="1">
                <a:solidFill>
                  <a:schemeClr val="tx1"/>
                </a:solidFill>
                <a:latin typeface="Times New Roman" pitchFamily="18" charset="0"/>
                <a:cs typeface="Times New Roman" pitchFamily="18" charset="0"/>
              </a:rPr>
              <a:t>артикуляторно</a:t>
            </a:r>
            <a:r>
              <a:rPr lang="ru-RU" dirty="0">
                <a:solidFill>
                  <a:schemeClr val="tx1"/>
                </a:solidFill>
                <a:latin typeface="Times New Roman" pitchFamily="18" charset="0"/>
                <a:cs typeface="Times New Roman" pitchFamily="18" charset="0"/>
              </a:rPr>
              <a:t>-фонематическую </a:t>
            </a:r>
            <a:r>
              <a:rPr lang="ru-RU" dirty="0" err="1">
                <a:solidFill>
                  <a:schemeClr val="tx1"/>
                </a:solidFill>
                <a:latin typeface="Times New Roman" pitchFamily="18" charset="0"/>
                <a:cs typeface="Times New Roman" pitchFamily="18" charset="0"/>
              </a:rPr>
              <a:t>дислалию</a:t>
            </a:r>
            <a:endParaRPr lang="ru-RU" dirty="0">
              <a:solidFill>
                <a:schemeClr val="tx1"/>
              </a:solidFill>
            </a:endParaRPr>
          </a:p>
        </p:txBody>
      </p:sp>
      <p:sp>
        <p:nvSpPr>
          <p:cNvPr id="10" name="Прямоугольник 9"/>
          <p:cNvSpPr/>
          <p:nvPr/>
        </p:nvSpPr>
        <p:spPr>
          <a:xfrm>
            <a:off x="3672161" y="1791928"/>
            <a:ext cx="4572000" cy="369332"/>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a:r>
              <a:rPr lang="ru-RU" dirty="0" err="1">
                <a:solidFill>
                  <a:schemeClr val="tx1"/>
                </a:solidFill>
                <a:latin typeface="Times New Roman" pitchFamily="18" charset="0"/>
                <a:cs typeface="Times New Roman" pitchFamily="18" charset="0"/>
              </a:rPr>
              <a:t>артикуляторно</a:t>
            </a:r>
            <a:r>
              <a:rPr lang="ru-RU" dirty="0">
                <a:solidFill>
                  <a:schemeClr val="tx1"/>
                </a:solidFill>
                <a:latin typeface="Times New Roman" pitchFamily="18" charset="0"/>
                <a:cs typeface="Times New Roman" pitchFamily="18" charset="0"/>
              </a:rPr>
              <a:t>-фонетическую </a:t>
            </a:r>
            <a:r>
              <a:rPr lang="ru-RU" dirty="0" err="1">
                <a:solidFill>
                  <a:schemeClr val="tx1"/>
                </a:solidFill>
                <a:latin typeface="Times New Roman" pitchFamily="18" charset="0"/>
                <a:cs typeface="Times New Roman" pitchFamily="18" charset="0"/>
              </a:rPr>
              <a:t>дислалию</a:t>
            </a:r>
            <a:endParaRPr lang="ru-RU" dirty="0">
              <a:solidFill>
                <a:schemeClr val="tx1"/>
              </a:solidFill>
            </a:endParaRPr>
          </a:p>
        </p:txBody>
      </p:sp>
      <p:sp>
        <p:nvSpPr>
          <p:cNvPr id="11" name="Прямоугольник 10"/>
          <p:cNvSpPr/>
          <p:nvPr/>
        </p:nvSpPr>
        <p:spPr>
          <a:xfrm>
            <a:off x="323528" y="2636912"/>
            <a:ext cx="8208912" cy="369332"/>
          </a:xfrm>
          <a:prstGeom prst="rect">
            <a:avLst/>
          </a:prstGeom>
        </p:spPr>
        <p:style>
          <a:lnRef idx="3">
            <a:schemeClr val="lt1"/>
          </a:lnRef>
          <a:fillRef idx="1">
            <a:schemeClr val="accent2"/>
          </a:fillRef>
          <a:effectRef idx="1">
            <a:schemeClr val="accent2"/>
          </a:effectRef>
          <a:fontRef idx="minor">
            <a:schemeClr val="lt1"/>
          </a:fontRef>
        </p:style>
        <p:txBody>
          <a:bodyPr wrap="square">
            <a:spAutoFit/>
          </a:bodyPr>
          <a:lstStyle/>
          <a:p>
            <a:r>
              <a:rPr lang="ru-RU" dirty="0">
                <a:solidFill>
                  <a:schemeClr val="tx1"/>
                </a:solidFill>
                <a:latin typeface="Times New Roman" pitchFamily="18" charset="0"/>
                <a:cs typeface="Times New Roman" pitchFamily="18" charset="0"/>
              </a:rPr>
              <a:t>С учетом количества нарушенных звуков </a:t>
            </a:r>
            <a:r>
              <a:rPr lang="ru-RU" dirty="0" err="1">
                <a:solidFill>
                  <a:schemeClr val="tx1"/>
                </a:solidFill>
                <a:latin typeface="Times New Roman" pitchFamily="18" charset="0"/>
                <a:cs typeface="Times New Roman" pitchFamily="18" charset="0"/>
              </a:rPr>
              <a:t>дислалия</a:t>
            </a:r>
            <a:r>
              <a:rPr lang="ru-RU" dirty="0">
                <a:solidFill>
                  <a:schemeClr val="tx1"/>
                </a:solidFill>
                <a:latin typeface="Times New Roman" pitchFamily="18" charset="0"/>
                <a:cs typeface="Times New Roman" pitchFamily="18" charset="0"/>
              </a:rPr>
              <a:t> может быть: </a:t>
            </a:r>
            <a:endParaRPr lang="ru-RU" dirty="0">
              <a:solidFill>
                <a:schemeClr val="tx1"/>
              </a:solidFill>
            </a:endParaRPr>
          </a:p>
        </p:txBody>
      </p:sp>
      <p:sp>
        <p:nvSpPr>
          <p:cNvPr id="12" name="Прямоугольник 11"/>
          <p:cNvSpPr/>
          <p:nvPr/>
        </p:nvSpPr>
        <p:spPr>
          <a:xfrm>
            <a:off x="2415162" y="3006244"/>
            <a:ext cx="5901254" cy="369332"/>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a:r>
              <a:rPr lang="ru-RU" b="1" dirty="0">
                <a:solidFill>
                  <a:schemeClr val="tx1"/>
                </a:solidFill>
                <a:latin typeface="Times New Roman" pitchFamily="18" charset="0"/>
                <a:cs typeface="Times New Roman" pitchFamily="18" charset="0"/>
              </a:rPr>
              <a:t>простой</a:t>
            </a:r>
            <a:r>
              <a:rPr lang="ru-RU" dirty="0">
                <a:solidFill>
                  <a:schemeClr val="tx1"/>
                </a:solidFill>
                <a:latin typeface="Times New Roman" pitchFamily="18" charset="0"/>
                <a:cs typeface="Times New Roman" pitchFamily="18" charset="0"/>
              </a:rPr>
              <a:t> (при неправильном произношении 1-4 звуков) </a:t>
            </a:r>
            <a:endParaRPr lang="ru-RU" dirty="0">
              <a:solidFill>
                <a:schemeClr val="tx1"/>
              </a:solidFill>
            </a:endParaRPr>
          </a:p>
        </p:txBody>
      </p:sp>
      <p:sp>
        <p:nvSpPr>
          <p:cNvPr id="13" name="Прямоугольник 12"/>
          <p:cNvSpPr/>
          <p:nvPr/>
        </p:nvSpPr>
        <p:spPr>
          <a:xfrm>
            <a:off x="2415162" y="3355232"/>
            <a:ext cx="5901254" cy="369332"/>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algn="ctr"/>
            <a:r>
              <a:rPr lang="ru-RU" b="1" dirty="0">
                <a:solidFill>
                  <a:schemeClr val="tx1"/>
                </a:solidFill>
                <a:latin typeface="Times New Roman" pitchFamily="18" charset="0"/>
                <a:cs typeface="Times New Roman" pitchFamily="18" charset="0"/>
              </a:rPr>
              <a:t>сложной</a:t>
            </a:r>
            <a:r>
              <a:rPr lang="ru-RU" dirty="0">
                <a:solidFill>
                  <a:schemeClr val="tx1"/>
                </a:solidFill>
                <a:latin typeface="Times New Roman" pitchFamily="18" charset="0"/>
                <a:cs typeface="Times New Roman" pitchFamily="18" charset="0"/>
              </a:rPr>
              <a:t> (при дефектном произношении более 4-х звуков)</a:t>
            </a:r>
            <a:endParaRPr lang="ru-RU"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3"/>
          </p:nvPr>
        </p:nvSpPr>
        <p:spPr>
          <a:xfrm>
            <a:off x="468209" y="1412776"/>
            <a:ext cx="8229600" cy="4635636"/>
          </a:xfrm>
        </p:spPr>
        <p:style>
          <a:lnRef idx="1">
            <a:schemeClr val="accent4"/>
          </a:lnRef>
          <a:fillRef idx="2">
            <a:schemeClr val="accent4"/>
          </a:fillRef>
          <a:effectRef idx="1">
            <a:schemeClr val="accent4"/>
          </a:effectRef>
          <a:fontRef idx="minor">
            <a:schemeClr val="dk1"/>
          </a:fontRef>
        </p:style>
        <p:txBody>
          <a:bodyPr anchor="ctr">
            <a:noAutofit/>
          </a:bodyPr>
          <a:lstStyle/>
          <a:p>
            <a:pPr fontAlgn="base">
              <a:spcBef>
                <a:spcPts val="0"/>
              </a:spcBef>
              <a:spcAft>
                <a:spcPts val="0"/>
              </a:spcAft>
            </a:pPr>
            <a:r>
              <a:rPr lang="ru-RU" sz="1600" dirty="0">
                <a:latin typeface="Times New Roman" pitchFamily="18" charset="0"/>
                <a:cs typeface="Times New Roman" pitchFamily="18" charset="0"/>
              </a:rPr>
              <a:t>Ротацизм – недостатки произношения [</a:t>
            </a:r>
            <a:r>
              <a:rPr lang="ru-RU" sz="1600" dirty="0" err="1">
                <a:latin typeface="Times New Roman" pitchFamily="18" charset="0"/>
                <a:cs typeface="Times New Roman" pitchFamily="18" charset="0"/>
              </a:rPr>
              <a:t>р</a:t>
            </a:r>
            <a:r>
              <a:rPr lang="ru-RU" sz="1600" dirty="0">
                <a:latin typeface="Times New Roman" pitchFamily="18" charset="0"/>
                <a:cs typeface="Times New Roman" pitchFamily="18" charset="0"/>
              </a:rPr>
              <a:t>] и [</a:t>
            </a:r>
            <a:r>
              <a:rPr lang="ru-RU" sz="1600" dirty="0" err="1">
                <a:latin typeface="Times New Roman" pitchFamily="18" charset="0"/>
                <a:cs typeface="Times New Roman" pitchFamily="18" charset="0"/>
              </a:rPr>
              <a:t>р</a:t>
            </a:r>
            <a:r>
              <a:rPr lang="ru-RU" sz="1600" dirty="0">
                <a:latin typeface="Times New Roman" pitchFamily="18" charset="0"/>
                <a:cs typeface="Times New Roman" pitchFamily="18" charset="0"/>
              </a:rPr>
              <a:t>']</a:t>
            </a:r>
          </a:p>
          <a:p>
            <a:pPr fontAlgn="base">
              <a:spcBef>
                <a:spcPts val="0"/>
              </a:spcBef>
              <a:spcAft>
                <a:spcPts val="0"/>
              </a:spcAft>
            </a:pPr>
            <a:r>
              <a:rPr lang="ru-RU" sz="1600" dirty="0" err="1">
                <a:latin typeface="Times New Roman" pitchFamily="18" charset="0"/>
                <a:cs typeface="Times New Roman" pitchFamily="18" charset="0"/>
              </a:rPr>
              <a:t>Ламбдацизм</a:t>
            </a:r>
            <a:r>
              <a:rPr lang="ru-RU" sz="1600" dirty="0">
                <a:latin typeface="Times New Roman" pitchFamily="18" charset="0"/>
                <a:cs typeface="Times New Roman" pitchFamily="18" charset="0"/>
              </a:rPr>
              <a:t> - недостатки произношения [л] и [л']</a:t>
            </a:r>
          </a:p>
          <a:p>
            <a:pPr fontAlgn="base">
              <a:spcBef>
                <a:spcPts val="0"/>
              </a:spcBef>
              <a:spcAft>
                <a:spcPts val="0"/>
              </a:spcAft>
            </a:pPr>
            <a:r>
              <a:rPr lang="ru-RU" sz="1600" dirty="0" err="1">
                <a:latin typeface="Times New Roman" pitchFamily="18" charset="0"/>
                <a:cs typeface="Times New Roman" pitchFamily="18" charset="0"/>
              </a:rPr>
              <a:t>Сигматизм</a:t>
            </a:r>
            <a:r>
              <a:rPr lang="ru-RU" sz="1600" dirty="0">
                <a:latin typeface="Times New Roman" pitchFamily="18" charset="0"/>
                <a:cs typeface="Times New Roman" pitchFamily="18" charset="0"/>
              </a:rPr>
              <a:t> - недостатки произношения шипящих [ж], [</a:t>
            </a:r>
            <a:r>
              <a:rPr lang="ru-RU" sz="1600" dirty="0" err="1">
                <a:latin typeface="Times New Roman" pitchFamily="18" charset="0"/>
                <a:cs typeface="Times New Roman" pitchFamily="18" charset="0"/>
              </a:rPr>
              <a:t>ш</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щ</a:t>
            </a:r>
            <a:r>
              <a:rPr lang="ru-RU" sz="1600" dirty="0">
                <a:latin typeface="Times New Roman" pitchFamily="18" charset="0"/>
                <a:cs typeface="Times New Roman" pitchFamily="18" charset="0"/>
              </a:rPr>
              <a:t>], [ч] и свистящих [с], [</a:t>
            </a:r>
            <a:r>
              <a:rPr lang="ru-RU" sz="1600" dirty="0" err="1">
                <a:latin typeface="Times New Roman" pitchFamily="18" charset="0"/>
                <a:cs typeface="Times New Roman" pitchFamily="18" charset="0"/>
              </a:rPr>
              <a:t>с</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з</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з</a:t>
            </a:r>
            <a:r>
              <a:rPr lang="ru-RU" sz="1600" dirty="0">
                <a:latin typeface="Times New Roman" pitchFamily="18" charset="0"/>
                <a:cs typeface="Times New Roman" pitchFamily="18" charset="0"/>
              </a:rPr>
              <a:t>']</a:t>
            </a:r>
          </a:p>
          <a:p>
            <a:pPr fontAlgn="base">
              <a:spcBef>
                <a:spcPts val="0"/>
              </a:spcBef>
              <a:spcAft>
                <a:spcPts val="0"/>
              </a:spcAft>
            </a:pPr>
            <a:r>
              <a:rPr lang="ru-RU" sz="1600" dirty="0" err="1">
                <a:latin typeface="Times New Roman" pitchFamily="18" charset="0"/>
                <a:cs typeface="Times New Roman" pitchFamily="18" charset="0"/>
              </a:rPr>
              <a:t>Йотацизм</a:t>
            </a:r>
            <a:r>
              <a:rPr lang="ru-RU" sz="1600" dirty="0">
                <a:latin typeface="Times New Roman" pitchFamily="18" charset="0"/>
                <a:cs typeface="Times New Roman" pitchFamily="18" charset="0"/>
              </a:rPr>
              <a:t> – недостатки произношения [</a:t>
            </a:r>
            <a:r>
              <a:rPr lang="ru-RU" sz="1600" dirty="0" err="1">
                <a:latin typeface="Times New Roman" pitchFamily="18" charset="0"/>
                <a:cs typeface="Times New Roman" pitchFamily="18" charset="0"/>
              </a:rPr>
              <a:t>й</a:t>
            </a:r>
            <a:r>
              <a:rPr lang="ru-RU" sz="1600" dirty="0">
                <a:latin typeface="Times New Roman" pitchFamily="18" charset="0"/>
                <a:cs typeface="Times New Roman" pitchFamily="18" charset="0"/>
              </a:rPr>
              <a:t>]</a:t>
            </a:r>
          </a:p>
          <a:p>
            <a:pPr fontAlgn="base">
              <a:spcBef>
                <a:spcPts val="0"/>
              </a:spcBef>
              <a:spcAft>
                <a:spcPts val="0"/>
              </a:spcAft>
            </a:pPr>
            <a:r>
              <a:rPr lang="ru-RU" sz="1600" dirty="0" err="1">
                <a:latin typeface="Times New Roman" pitchFamily="18" charset="0"/>
                <a:cs typeface="Times New Roman" pitchFamily="18" charset="0"/>
              </a:rPr>
              <a:t>Гаммацизм</a:t>
            </a:r>
            <a:r>
              <a:rPr lang="ru-RU" sz="1600" dirty="0">
                <a:latin typeface="Times New Roman" pitchFamily="18" charset="0"/>
                <a:cs typeface="Times New Roman" pitchFamily="18" charset="0"/>
              </a:rPr>
              <a:t> – недостатки произношения [г] и [г']</a:t>
            </a:r>
          </a:p>
          <a:p>
            <a:pPr fontAlgn="base">
              <a:spcBef>
                <a:spcPts val="0"/>
              </a:spcBef>
              <a:spcAft>
                <a:spcPts val="0"/>
              </a:spcAft>
            </a:pPr>
            <a:r>
              <a:rPr lang="ru-RU" sz="1600" dirty="0" err="1">
                <a:latin typeface="Times New Roman" pitchFamily="18" charset="0"/>
                <a:cs typeface="Times New Roman" pitchFamily="18" charset="0"/>
              </a:rPr>
              <a:t>Каппацизм</a:t>
            </a:r>
            <a:r>
              <a:rPr lang="ru-RU" sz="1600" dirty="0">
                <a:latin typeface="Times New Roman" pitchFamily="18" charset="0"/>
                <a:cs typeface="Times New Roman" pitchFamily="18" charset="0"/>
              </a:rPr>
              <a:t> – недостатки произношения [к] и [к']</a:t>
            </a:r>
          </a:p>
          <a:p>
            <a:pPr fontAlgn="base">
              <a:spcBef>
                <a:spcPts val="0"/>
              </a:spcBef>
              <a:spcAft>
                <a:spcPts val="0"/>
              </a:spcAft>
            </a:pPr>
            <a:r>
              <a:rPr lang="ru-RU" sz="1600" dirty="0" err="1">
                <a:latin typeface="Times New Roman" pitchFamily="18" charset="0"/>
                <a:cs typeface="Times New Roman" pitchFamily="18" charset="0"/>
              </a:rPr>
              <a:t>Хитизм</a:t>
            </a:r>
            <a:r>
              <a:rPr lang="ru-RU" sz="1600" dirty="0">
                <a:latin typeface="Times New Roman" pitchFamily="18" charset="0"/>
                <a:cs typeface="Times New Roman" pitchFamily="18" charset="0"/>
              </a:rPr>
              <a:t> - недостатки произношения [</a:t>
            </a:r>
            <a:r>
              <a:rPr lang="ru-RU" sz="1600" dirty="0" err="1">
                <a:latin typeface="Times New Roman" pitchFamily="18" charset="0"/>
                <a:cs typeface="Times New Roman" pitchFamily="18" charset="0"/>
              </a:rPr>
              <a:t>х</a:t>
            </a:r>
            <a:r>
              <a:rPr lang="ru-RU" sz="1600" dirty="0">
                <a:latin typeface="Times New Roman" pitchFamily="18" charset="0"/>
                <a:cs typeface="Times New Roman" pitchFamily="18" charset="0"/>
              </a:rPr>
              <a:t>] и [</a:t>
            </a:r>
            <a:r>
              <a:rPr lang="ru-RU" sz="1600" dirty="0" err="1">
                <a:latin typeface="Times New Roman" pitchFamily="18" charset="0"/>
                <a:cs typeface="Times New Roman" pitchFamily="18" charset="0"/>
              </a:rPr>
              <a:t>х</a:t>
            </a:r>
            <a:r>
              <a:rPr lang="ru-RU" sz="1600" dirty="0">
                <a:latin typeface="Times New Roman" pitchFamily="18" charset="0"/>
                <a:cs typeface="Times New Roman" pitchFamily="18" charset="0"/>
              </a:rPr>
              <a:t>']</a:t>
            </a:r>
          </a:p>
          <a:p>
            <a:pPr fontAlgn="base">
              <a:spcBef>
                <a:spcPts val="0"/>
              </a:spcBef>
              <a:spcAft>
                <a:spcPts val="0"/>
              </a:spcAft>
            </a:pPr>
            <a:r>
              <a:rPr lang="ru-RU" sz="1600" dirty="0">
                <a:latin typeface="Times New Roman" pitchFamily="18" charset="0"/>
                <a:cs typeface="Times New Roman" pitchFamily="18" charset="0"/>
              </a:rPr>
              <a:t>Дефекты озвончения и оглушения – замены звонких согласных парными глухими и наоборот</a:t>
            </a:r>
          </a:p>
          <a:p>
            <a:pPr fontAlgn="base">
              <a:spcBef>
                <a:spcPts val="0"/>
              </a:spcBef>
              <a:spcAft>
                <a:spcPts val="0"/>
              </a:spcAft>
            </a:pPr>
            <a:r>
              <a:rPr lang="ru-RU" sz="1600" dirty="0">
                <a:latin typeface="Times New Roman" pitchFamily="18" charset="0"/>
                <a:cs typeface="Times New Roman" pitchFamily="18" charset="0"/>
              </a:rPr>
              <a:t>Дефекты смягчения и твердости - замены мягких согласных парными твердыми звуками и наоборот</a:t>
            </a:r>
          </a:p>
          <a:p>
            <a:pPr fontAlgn="base">
              <a:spcBef>
                <a:spcPts val="0"/>
              </a:spcBef>
              <a:spcAft>
                <a:spcPts val="0"/>
              </a:spcAft>
            </a:pPr>
            <a:r>
              <a:rPr lang="ru-RU" sz="1600" dirty="0">
                <a:latin typeface="Times New Roman" pitchFamily="18" charset="0"/>
                <a:cs typeface="Times New Roman" pitchFamily="18" charset="0"/>
              </a:rPr>
              <a:t>При </a:t>
            </a:r>
            <a:r>
              <a:rPr lang="ru-RU" sz="1600" dirty="0" err="1">
                <a:latin typeface="Times New Roman" pitchFamily="18" charset="0"/>
                <a:cs typeface="Times New Roman" pitchFamily="18" charset="0"/>
              </a:rPr>
              <a:t>дислалии</a:t>
            </a:r>
            <a:r>
              <a:rPr lang="ru-RU" sz="1600" dirty="0">
                <a:latin typeface="Times New Roman" pitchFamily="18" charset="0"/>
                <a:cs typeface="Times New Roman" pitchFamily="18" charset="0"/>
              </a:rPr>
              <a:t> часто встречаются сложные комбинированные дефекты (</a:t>
            </a:r>
            <a:r>
              <a:rPr lang="ru-RU" sz="1600" dirty="0" err="1">
                <a:latin typeface="Times New Roman" pitchFamily="18" charset="0"/>
                <a:cs typeface="Times New Roman" pitchFamily="18" charset="0"/>
              </a:rPr>
              <a:t>сигматизм</a:t>
            </a:r>
            <a:r>
              <a:rPr lang="ru-RU" sz="1600" dirty="0">
                <a:latin typeface="Times New Roman" pitchFamily="18" charset="0"/>
                <a:cs typeface="Times New Roman" pitchFamily="18" charset="0"/>
              </a:rPr>
              <a:t> + ротацизм, </a:t>
            </a:r>
            <a:r>
              <a:rPr lang="ru-RU" sz="1600" dirty="0" err="1">
                <a:latin typeface="Times New Roman" pitchFamily="18" charset="0"/>
                <a:cs typeface="Times New Roman" pitchFamily="18" charset="0"/>
              </a:rPr>
              <a:t>ламбдацизм</a:t>
            </a:r>
            <a:r>
              <a:rPr lang="ru-RU" sz="1600" dirty="0">
                <a:latin typeface="Times New Roman" pitchFamily="18" charset="0"/>
                <a:cs typeface="Times New Roman" pitchFamily="18" charset="0"/>
              </a:rPr>
              <a:t> + ротацизм, </a:t>
            </a:r>
            <a:r>
              <a:rPr lang="ru-RU" sz="1600" dirty="0" err="1">
                <a:latin typeface="Times New Roman" pitchFamily="18" charset="0"/>
                <a:cs typeface="Times New Roman" pitchFamily="18" charset="0"/>
              </a:rPr>
              <a:t>сигматизм</a:t>
            </a:r>
            <a:r>
              <a:rPr lang="ru-RU" sz="1600" dirty="0">
                <a:latin typeface="Times New Roman" pitchFamily="18" charset="0"/>
                <a:cs typeface="Times New Roman" pitchFamily="18" charset="0"/>
              </a:rPr>
              <a:t>/ротацизм + дефекты смягчения и т. д.)</a:t>
            </a:r>
          </a:p>
          <a:p>
            <a:pPr fontAlgn="base">
              <a:spcBef>
                <a:spcPts val="0"/>
              </a:spcBef>
              <a:spcAft>
                <a:spcPts val="0"/>
              </a:spcAft>
            </a:pPr>
            <a:r>
              <a:rPr lang="ru-RU" sz="1600" dirty="0">
                <a:latin typeface="Times New Roman" pitchFamily="18" charset="0"/>
                <a:cs typeface="Times New Roman" pitchFamily="18" charset="0"/>
              </a:rPr>
              <a:t>В том случае, если при </a:t>
            </a:r>
            <a:r>
              <a:rPr lang="ru-RU" sz="1600" dirty="0" err="1">
                <a:latin typeface="Times New Roman" pitchFamily="18" charset="0"/>
                <a:cs typeface="Times New Roman" pitchFamily="18" charset="0"/>
              </a:rPr>
              <a:t>дислалии</a:t>
            </a:r>
            <a:r>
              <a:rPr lang="ru-RU" sz="1600" dirty="0">
                <a:latin typeface="Times New Roman" pitchFamily="18" charset="0"/>
                <a:cs typeface="Times New Roman" pitchFamily="18" charset="0"/>
              </a:rPr>
              <a:t> имеет место фонематический дефект (замены звуков), к названию недостатки звукопроизношения прибавляется приставка «пара-»: </a:t>
            </a:r>
            <a:r>
              <a:rPr lang="ru-RU" sz="1600" dirty="0" err="1">
                <a:latin typeface="Times New Roman" pitchFamily="18" charset="0"/>
                <a:cs typeface="Times New Roman" pitchFamily="18" charset="0"/>
              </a:rPr>
              <a:t>параротацизм</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параламбдацизм</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парасигматизм</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парайотацизм</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парагаммацизм</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паракаппацизм</a:t>
            </a:r>
            <a:r>
              <a:rPr lang="ru-RU" sz="1600" dirty="0">
                <a:latin typeface="Times New Roman" pitchFamily="18" charset="0"/>
                <a:cs typeface="Times New Roman" pitchFamily="18" charset="0"/>
              </a:rPr>
              <a:t>, </a:t>
            </a:r>
            <a:r>
              <a:rPr lang="ru-RU" sz="1600" dirty="0" err="1">
                <a:latin typeface="Times New Roman" pitchFamily="18" charset="0"/>
                <a:cs typeface="Times New Roman" pitchFamily="18" charset="0"/>
              </a:rPr>
              <a:t>парахитизм</a:t>
            </a:r>
            <a:r>
              <a:rPr lang="ru-RU" sz="1600" dirty="0">
                <a:latin typeface="Times New Roman" pitchFamily="18" charset="0"/>
                <a:cs typeface="Times New Roman" pitchFamily="18" charset="0"/>
              </a:rPr>
              <a:t>.</a:t>
            </a:r>
          </a:p>
        </p:txBody>
      </p:sp>
      <p:sp>
        <p:nvSpPr>
          <p:cNvPr id="5" name="Прямоугольник 4"/>
          <p:cNvSpPr/>
          <p:nvPr/>
        </p:nvSpPr>
        <p:spPr>
          <a:xfrm>
            <a:off x="467544" y="332656"/>
            <a:ext cx="8208912" cy="92333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ru-RU" dirty="0">
                <a:latin typeface="Times New Roman" pitchFamily="18" charset="0"/>
                <a:cs typeface="Times New Roman" pitchFamily="18" charset="0"/>
              </a:rPr>
              <a:t>Фонетические дефекты произношения звуков разных групп (искажения) при </a:t>
            </a:r>
            <a:r>
              <a:rPr lang="ru-RU" dirty="0" err="1">
                <a:latin typeface="Times New Roman" pitchFamily="18" charset="0"/>
                <a:cs typeface="Times New Roman" pitchFamily="18" charset="0"/>
              </a:rPr>
              <a:t>дислалии</a:t>
            </a:r>
            <a:r>
              <a:rPr lang="ru-RU" dirty="0">
                <a:latin typeface="Times New Roman" pitchFamily="18" charset="0"/>
                <a:cs typeface="Times New Roman" pitchFamily="18" charset="0"/>
              </a:rPr>
              <a:t> принято обозначать терминами, образованными от букв греческого алфавита:</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349916" y="404664"/>
            <a:ext cx="4326056"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none">
            <a:spAutoFit/>
          </a:bodyPr>
          <a:lstStyle/>
          <a:p>
            <a:r>
              <a:rPr lang="ru-RU" sz="3600" b="1" dirty="0">
                <a:latin typeface="Times New Roman" pitchFamily="18" charset="0"/>
                <a:cs typeface="Times New Roman" pitchFamily="18" charset="0"/>
              </a:rPr>
              <a:t>Причины </a:t>
            </a:r>
            <a:r>
              <a:rPr lang="ru-RU" sz="3600" b="1" dirty="0" err="1">
                <a:latin typeface="Times New Roman" pitchFamily="18" charset="0"/>
                <a:cs typeface="Times New Roman" pitchFamily="18" charset="0"/>
              </a:rPr>
              <a:t>дислалии</a:t>
            </a:r>
            <a:endParaRPr lang="ru-RU" sz="3600" b="1" dirty="0">
              <a:latin typeface="Times New Roman" pitchFamily="18" charset="0"/>
              <a:cs typeface="Times New Roman" pitchFamily="18" charset="0"/>
            </a:endParaRPr>
          </a:p>
        </p:txBody>
      </p:sp>
      <p:sp>
        <p:nvSpPr>
          <p:cNvPr id="8" name="Прямоугольник 7"/>
          <p:cNvSpPr/>
          <p:nvPr/>
        </p:nvSpPr>
        <p:spPr>
          <a:xfrm>
            <a:off x="772400" y="1700808"/>
            <a:ext cx="7488832" cy="317009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r>
              <a:rPr lang="ru-RU" sz="2000" dirty="0">
                <a:latin typeface="Times New Roman" pitchFamily="18" charset="0"/>
                <a:cs typeface="Times New Roman" pitchFamily="18" charset="0"/>
              </a:rPr>
              <a:t>В основе неправильного звукопроизношения при механической </a:t>
            </a:r>
            <a:r>
              <a:rPr lang="ru-RU" sz="2000" dirty="0" err="1">
                <a:latin typeface="Times New Roman" pitchFamily="18" charset="0"/>
                <a:cs typeface="Times New Roman" pitchFamily="18" charset="0"/>
              </a:rPr>
              <a:t>дислалии</a:t>
            </a:r>
            <a:r>
              <a:rPr lang="ru-RU" sz="2000" dirty="0">
                <a:latin typeface="Times New Roman" pitchFamily="18" charset="0"/>
                <a:cs typeface="Times New Roman" pitchFamily="18" charset="0"/>
              </a:rPr>
              <a:t> лежат органические дефекты периферического артикуляционного аппарата (языка, губ, зубов, челюстей). Среди аномалий строения языка и губ, приводящих к </a:t>
            </a:r>
            <a:r>
              <a:rPr lang="ru-RU" sz="2000" dirty="0" err="1">
                <a:latin typeface="Times New Roman" pitchFamily="18" charset="0"/>
                <a:cs typeface="Times New Roman" pitchFamily="18" charset="0"/>
              </a:rPr>
              <a:t>дислалии</a:t>
            </a:r>
            <a:r>
              <a:rPr lang="ru-RU" sz="2000" dirty="0">
                <a:latin typeface="Times New Roman" pitchFamily="18" charset="0"/>
                <a:cs typeface="Times New Roman" pitchFamily="18" charset="0"/>
              </a:rPr>
              <a:t>, чаще всего встречаются короткая уздечка языка или верхней губы; реже – </a:t>
            </a:r>
            <a:r>
              <a:rPr lang="ru-RU" sz="2000" dirty="0" err="1">
                <a:latin typeface="Times New Roman" pitchFamily="18" charset="0"/>
                <a:cs typeface="Times New Roman" pitchFamily="18" charset="0"/>
              </a:rPr>
              <a:t>макроглоссия</a:t>
            </a:r>
            <a:r>
              <a:rPr lang="ru-RU" sz="2000" dirty="0">
                <a:latin typeface="Times New Roman" pitchFamily="18" charset="0"/>
                <a:cs typeface="Times New Roman" pitchFamily="18" charset="0"/>
              </a:rPr>
              <a:t> (массивный, язык), </a:t>
            </a:r>
            <a:r>
              <a:rPr lang="ru-RU" sz="2000" dirty="0" err="1">
                <a:latin typeface="Times New Roman" pitchFamily="18" charset="0"/>
                <a:cs typeface="Times New Roman" pitchFamily="18" charset="0"/>
              </a:rPr>
              <a:t>микроглоссия</a:t>
            </a:r>
            <a:r>
              <a:rPr lang="ru-RU" sz="2000" dirty="0">
                <a:latin typeface="Times New Roman" pitchFamily="18" charset="0"/>
                <a:cs typeface="Times New Roman" pitchFamily="18" charset="0"/>
              </a:rPr>
              <a:t> (узкий, маленький язык), толстые, малоподвижные губы. При укороченной подъязычной связке, прежде всего, страдает произношение </a:t>
            </a:r>
            <a:r>
              <a:rPr lang="ru-RU" sz="2000" dirty="0" err="1">
                <a:latin typeface="Times New Roman" pitchFamily="18" charset="0"/>
                <a:cs typeface="Times New Roman" pitchFamily="18" charset="0"/>
              </a:rPr>
              <a:t>верхнеязычных</a:t>
            </a:r>
            <a:r>
              <a:rPr lang="ru-RU" sz="2000" dirty="0">
                <a:latin typeface="Times New Roman" pitchFamily="18" charset="0"/>
                <a:cs typeface="Times New Roman" pitchFamily="18" charset="0"/>
              </a:rPr>
              <a:t> звуков; при аномалиях губ – губных и губно-зубных звуков. </a:t>
            </a:r>
          </a:p>
        </p:txBody>
      </p:sp>
    </p:spTree>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1715</TotalTime>
  <Words>8709</Words>
  <Application>Microsoft Office PowerPoint</Application>
  <PresentationFormat>Экран (4:3)</PresentationFormat>
  <Paragraphs>504</Paragraphs>
  <Slides>65</Slides>
  <Notes>1</Notes>
  <HiddenSlides>0</HiddenSlides>
  <MMClips>0</MMClips>
  <ScaleCrop>false</ScaleCrop>
  <HeadingPairs>
    <vt:vector size="8" baseType="variant">
      <vt:variant>
        <vt:lpstr>Использованные шрифты</vt:lpstr>
      </vt:variant>
      <vt:variant>
        <vt:i4>6</vt:i4>
      </vt:variant>
      <vt:variant>
        <vt:lpstr>Тема</vt:lpstr>
      </vt:variant>
      <vt:variant>
        <vt:i4>1</vt:i4>
      </vt:variant>
      <vt:variant>
        <vt:lpstr>Внедренные серверы OLE</vt:lpstr>
      </vt:variant>
      <vt:variant>
        <vt:i4>1</vt:i4>
      </vt:variant>
      <vt:variant>
        <vt:lpstr>Заголовки слайдов</vt:lpstr>
      </vt:variant>
      <vt:variant>
        <vt:i4>65</vt:i4>
      </vt:variant>
    </vt:vector>
  </HeadingPairs>
  <TitlesOfParts>
    <vt:vector size="73" baseType="lpstr">
      <vt:lpstr>Arial</vt:lpstr>
      <vt:lpstr>Calibri</vt:lpstr>
      <vt:lpstr>Georgia</vt:lpstr>
      <vt:lpstr>Times New Roman</vt:lpstr>
      <vt:lpstr>Trebuchet MS</vt:lpstr>
      <vt:lpstr>Wingdings</vt:lpstr>
      <vt:lpstr>Воздушный поток</vt:lpstr>
      <vt:lpstr>Документ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Дислалия</dc:title>
  <dc:creator>1</dc:creator>
  <cp:lastModifiedBy>Светлана Коровина</cp:lastModifiedBy>
  <cp:revision>72</cp:revision>
  <dcterms:created xsi:type="dcterms:W3CDTF">2018-03-28T09:36:29Z</dcterms:created>
  <dcterms:modified xsi:type="dcterms:W3CDTF">2024-01-07T22:07:33Z</dcterms:modified>
</cp:coreProperties>
</file>