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56" r:id="rId2"/>
    <p:sldId id="258" r:id="rId3"/>
    <p:sldId id="274" r:id="rId4"/>
    <p:sldId id="276" r:id="rId5"/>
    <p:sldId id="277" r:id="rId6"/>
    <p:sldId id="259" r:id="rId7"/>
    <p:sldId id="260" r:id="rId8"/>
    <p:sldId id="261" r:id="rId9"/>
    <p:sldId id="275" r:id="rId10"/>
    <p:sldId id="263" r:id="rId11"/>
    <p:sldId id="278" r:id="rId12"/>
    <p:sldId id="279" r:id="rId13"/>
    <p:sldId id="264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90" r:id="rId24"/>
    <p:sldId id="291" r:id="rId25"/>
    <p:sldId id="289" r:id="rId26"/>
    <p:sldId id="292" r:id="rId27"/>
    <p:sldId id="293" r:id="rId28"/>
    <p:sldId id="27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B08BA-F1B0-496A-B711-41617F8B25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ADE7C-6577-4304-93B5-43B69F1A3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283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5029200"/>
            <a:ext cx="7772400" cy="628650"/>
          </a:xfrm>
        </p:spPr>
        <p:txBody>
          <a:bodyPr/>
          <a:lstStyle>
            <a:lvl1pPr algn="r"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638800"/>
            <a:ext cx="6400800" cy="5334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1A20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0" y="274638"/>
            <a:ext cx="6324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3C886534-0D6A-44DC-882B-1EE6B63A7E96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447755F7-DD4B-47DC-AF88-897BD38C8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20000"/>
              <a:lumOff val="8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2285992"/>
            <a:ext cx="5429288" cy="144303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Kareta B" pitchFamily="2" charset="0"/>
                <a:cs typeface="Caribbean Island" pitchFamily="18" charset="0"/>
              </a:rPr>
              <a:t> Этимология слов</a:t>
            </a:r>
            <a:br>
              <a:rPr lang="ru-RU" sz="6000" b="1" dirty="0" smtClean="0">
                <a:solidFill>
                  <a:srgbClr val="002060"/>
                </a:solidFill>
                <a:latin typeface="Kareta B" pitchFamily="2" charset="0"/>
                <a:cs typeface="Caribbean Island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Kareta B" pitchFamily="2" charset="0"/>
                <a:cs typeface="Caribbean Island" pitchFamily="18" charset="0"/>
              </a:rPr>
              <a:t>Учитель русского языка </a:t>
            </a:r>
            <a:br>
              <a:rPr lang="ru-RU" sz="2800" b="1" dirty="0" smtClean="0">
                <a:solidFill>
                  <a:srgbClr val="002060"/>
                </a:solidFill>
                <a:latin typeface="Kareta B" pitchFamily="2" charset="0"/>
                <a:cs typeface="Caribbean Island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Kareta B" pitchFamily="2" charset="0"/>
                <a:cs typeface="Caribbean Island" pitchFamily="18" charset="0"/>
              </a:rPr>
              <a:t>МАОУ </a:t>
            </a:r>
            <a:r>
              <a:rPr lang="ru-RU" sz="2800" b="1" dirty="0" err="1" smtClean="0">
                <a:solidFill>
                  <a:srgbClr val="002060"/>
                </a:solidFill>
                <a:latin typeface="Kareta B" pitchFamily="2" charset="0"/>
                <a:cs typeface="Caribbean Island" pitchFamily="18" charset="0"/>
              </a:rPr>
              <a:t>Селятинской</a:t>
            </a:r>
            <a:r>
              <a:rPr lang="ru-RU" sz="2800" b="1" dirty="0" smtClean="0">
                <a:solidFill>
                  <a:srgbClr val="002060"/>
                </a:solidFill>
                <a:latin typeface="Kareta B" pitchFamily="2" charset="0"/>
                <a:cs typeface="Caribbean Island" pitchFamily="18" charset="0"/>
              </a:rPr>
              <a:t> СОШ №2 Сафиуллина А.Н.</a:t>
            </a:r>
            <a:r>
              <a:rPr lang="ru-RU" sz="2800" dirty="0" smtClean="0">
                <a:latin typeface="Kareta B" pitchFamily="2" charset="0"/>
                <a:cs typeface="Caribbean Island" pitchFamily="18" charset="0"/>
              </a:rPr>
              <a:t/>
            </a:r>
            <a:br>
              <a:rPr lang="ru-RU" sz="2800" dirty="0" smtClean="0">
                <a:latin typeface="Kareta B" pitchFamily="2" charset="0"/>
                <a:cs typeface="Caribbean Island" pitchFamily="18" charset="0"/>
              </a:rPr>
            </a:br>
            <a:endParaRPr lang="ru-RU" sz="2800" dirty="0">
              <a:latin typeface="Kareta B" pitchFamily="2" charset="0"/>
              <a:cs typeface="Caribbean Isla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357166"/>
            <a:ext cx="2675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u="sng" dirty="0" smtClean="0">
                <a:solidFill>
                  <a:schemeClr val="bg1"/>
                </a:solidFill>
              </a:rPr>
              <a:t>А правда ли…</a:t>
            </a:r>
            <a:endParaRPr lang="ru-RU" sz="3200" b="1" u="sng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2699792" y="1109862"/>
            <a:ext cx="60486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bg1"/>
                </a:solidFill>
              </a:rPr>
              <a:t>Часто этимологические словари помогают выяснить, что иногда очень разные по значению слова являются родственными по происхождению. </a:t>
            </a:r>
            <a:endParaRPr lang="ru-RU" sz="2800" dirty="0" smtClean="0">
              <a:solidFill>
                <a:schemeClr val="bg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bg1"/>
                </a:solidFill>
              </a:rPr>
              <a:t>  Определим </a:t>
            </a:r>
            <a:r>
              <a:rPr lang="ru-RU" sz="2800" dirty="0">
                <a:solidFill>
                  <a:schemeClr val="bg1"/>
                </a:solidFill>
              </a:rPr>
              <a:t>с </a:t>
            </a:r>
            <a:r>
              <a:rPr lang="ru-RU" sz="2800" dirty="0" smtClean="0">
                <a:solidFill>
                  <a:schemeClr val="bg1"/>
                </a:solidFill>
              </a:rPr>
              <a:t>помощь этимологического </a:t>
            </a:r>
            <a:r>
              <a:rPr lang="ru-RU" sz="2800" dirty="0">
                <a:solidFill>
                  <a:schemeClr val="bg1"/>
                </a:solidFill>
              </a:rPr>
              <a:t>словаря общее в значении слов: </a:t>
            </a:r>
            <a:r>
              <a:rPr lang="ru-RU" sz="2800" i="1" dirty="0">
                <a:solidFill>
                  <a:schemeClr val="bg1"/>
                </a:solidFill>
              </a:rPr>
              <a:t>внушать – ухо, врач – врун, обаяние – басня</a:t>
            </a:r>
            <a:r>
              <a:rPr lang="ru-RU" sz="2800" dirty="0">
                <a:solidFill>
                  <a:schemeClr val="bg1"/>
                </a:solidFill>
              </a:rPr>
              <a:t>.  Для этого найдём источник происхождения первого слова и толкование его первоначального значения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2555776" y="113581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Древнее </a:t>
            </a:r>
            <a:r>
              <a:rPr lang="ru-RU" sz="2400" dirty="0">
                <a:solidFill>
                  <a:schemeClr val="bg1"/>
                </a:solidFill>
              </a:rPr>
              <a:t>значение глагола </a:t>
            </a:r>
            <a:r>
              <a:rPr lang="ru-RU" sz="2400" i="1" dirty="0">
                <a:solidFill>
                  <a:schemeClr val="bg1"/>
                </a:solidFill>
              </a:rPr>
              <a:t>внушить</a:t>
            </a:r>
            <a:r>
              <a:rPr lang="ru-RU" sz="2400" dirty="0">
                <a:solidFill>
                  <a:schemeClr val="bg1"/>
                </a:solidFill>
              </a:rPr>
              <a:t> – «услышать». Он образовался от сочетания </a:t>
            </a:r>
            <a:r>
              <a:rPr lang="ru-RU" sz="2400" i="1" dirty="0" err="1">
                <a:solidFill>
                  <a:schemeClr val="bg1"/>
                </a:solidFill>
              </a:rPr>
              <a:t>вън</a:t>
            </a:r>
            <a:r>
              <a:rPr lang="ru-RU" sz="2400" i="1" dirty="0">
                <a:solidFill>
                  <a:schemeClr val="bg1"/>
                </a:solidFill>
              </a:rPr>
              <a:t> уши</a:t>
            </a:r>
            <a:r>
              <a:rPr lang="ru-RU" sz="2400" dirty="0">
                <a:solidFill>
                  <a:schemeClr val="bg1"/>
                </a:solidFill>
              </a:rPr>
              <a:t> (</a:t>
            </a:r>
            <a:r>
              <a:rPr lang="ru-RU" sz="2400" i="1" dirty="0" err="1">
                <a:solidFill>
                  <a:schemeClr val="bg1"/>
                </a:solidFill>
              </a:rPr>
              <a:t>вън</a:t>
            </a:r>
            <a:r>
              <a:rPr lang="ru-RU" sz="2400" dirty="0">
                <a:solidFill>
                  <a:schemeClr val="bg1"/>
                </a:solidFill>
              </a:rPr>
              <a:t> – древний вариант предлога и приставки </a:t>
            </a:r>
            <a:r>
              <a:rPr lang="ru-RU" sz="2400" i="1" dirty="0">
                <a:solidFill>
                  <a:schemeClr val="bg1"/>
                </a:solidFill>
              </a:rPr>
              <a:t>в-</a:t>
            </a:r>
            <a:r>
              <a:rPr lang="ru-RU" sz="2400" dirty="0">
                <a:solidFill>
                  <a:schemeClr val="bg1"/>
                </a:solidFill>
              </a:rPr>
              <a:t>), т.е. внушать – «вводить, вставлять в уши». Привычное для нас значение «убедить» развилось только к началу XIX века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050" name="Picture 2" descr="Говорящий человек PNG , разговаривать, диалог, общаться с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3816424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Рисование человеческого уха. ухо векторный рисунок на белом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87554"/>
            <a:ext cx="2650282" cy="265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42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9832" y="0"/>
            <a:ext cx="57606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Слово </a:t>
            </a:r>
            <a:r>
              <a:rPr lang="ru-RU" sz="2400" i="1" u="sng" dirty="0">
                <a:solidFill>
                  <a:schemeClr val="bg1"/>
                </a:solidFill>
              </a:rPr>
              <a:t>врач </a:t>
            </a:r>
            <a:r>
              <a:rPr lang="ru-RU" sz="2400" dirty="0">
                <a:solidFill>
                  <a:schemeClr val="bg1"/>
                </a:solidFill>
              </a:rPr>
              <a:t>образовано от слова </a:t>
            </a:r>
            <a:r>
              <a:rPr lang="ru-RU" sz="2400" i="1" u="sng" dirty="0">
                <a:solidFill>
                  <a:schemeClr val="bg1"/>
                </a:solidFill>
              </a:rPr>
              <a:t>врать</a:t>
            </a:r>
            <a:r>
              <a:rPr lang="ru-RU" sz="2400" dirty="0">
                <a:solidFill>
                  <a:schemeClr val="bg1"/>
                </a:solidFill>
              </a:rPr>
              <a:t> – «говорить». Первоначальное значение – «заговаривающий, волшебник». Так получилось, что у слова </a:t>
            </a:r>
            <a:r>
              <a:rPr lang="ru-RU" sz="2400" i="1" dirty="0">
                <a:solidFill>
                  <a:schemeClr val="bg1"/>
                </a:solidFill>
              </a:rPr>
              <a:t>врать</a:t>
            </a:r>
            <a:r>
              <a:rPr lang="ru-RU" sz="2400" dirty="0">
                <a:solidFill>
                  <a:schemeClr val="bg1"/>
                </a:solidFill>
              </a:rPr>
              <a:t> значение стало развиваться, так сказать, в сторону ухудшения, а у слова </a:t>
            </a:r>
            <a:r>
              <a:rPr lang="ru-RU" sz="2400" i="1" dirty="0">
                <a:solidFill>
                  <a:schemeClr val="bg1"/>
                </a:solidFill>
              </a:rPr>
              <a:t>врач</a:t>
            </a:r>
            <a:r>
              <a:rPr lang="ru-RU" sz="2400" dirty="0">
                <a:solidFill>
                  <a:schemeClr val="bg1"/>
                </a:solidFill>
              </a:rPr>
              <a:t> – в сторону улучшения. В русских диалектах встречается </a:t>
            </a:r>
            <a:r>
              <a:rPr lang="ru-RU" sz="2400" i="1" dirty="0">
                <a:solidFill>
                  <a:schemeClr val="bg1"/>
                </a:solidFill>
              </a:rPr>
              <a:t>врач</a:t>
            </a:r>
            <a:r>
              <a:rPr lang="ru-RU" sz="2400" dirty="0">
                <a:solidFill>
                  <a:schemeClr val="bg1"/>
                </a:solidFill>
              </a:rPr>
              <a:t> «обманщик, лгун».</a:t>
            </a:r>
          </a:p>
        </p:txBody>
      </p:sp>
      <p:pic>
        <p:nvPicPr>
          <p:cNvPr id="3074" name="Picture 2" descr="Мультфильм рисунок врача | Премиум вект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0968"/>
            <a:ext cx="371703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Иллюстрация к аудиосказке &quot;Вы знаете? или Врун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568" y="3484147"/>
            <a:ext cx="3655174" cy="336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15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6"/>
            <a:ext cx="6294115" cy="5256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08720"/>
            <a:ext cx="6480720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625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892"/>
            <a:ext cx="6732240" cy="318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3" y="3645024"/>
            <a:ext cx="7074827" cy="3212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495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4624"/>
            <a:ext cx="6876256" cy="6813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81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2482"/>
            <a:ext cx="6871767" cy="318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0648"/>
            <a:ext cx="6588224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409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9452"/>
            <a:ext cx="7020272" cy="324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7478"/>
            <a:ext cx="4932040" cy="3370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556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88640"/>
            <a:ext cx="5943600" cy="594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9030"/>
            <a:ext cx="5934075" cy="2914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294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564904"/>
            <a:ext cx="76866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</a:t>
            </a:r>
            <a:r>
              <a:rPr lang="ru-RU" sz="2400" dirty="0" smtClean="0">
                <a:solidFill>
                  <a:schemeClr val="bg1"/>
                </a:solidFill>
              </a:rPr>
              <a:t>Задумывались </a:t>
            </a:r>
            <a:r>
              <a:rPr lang="ru-RU" sz="2400" dirty="0">
                <a:solidFill>
                  <a:schemeClr val="bg1"/>
                </a:solidFill>
              </a:rPr>
              <a:t>когда-нибудь над тем, откуда произошло то или иное слово, почему какой-то предмет действительности назван именно так, а не иначе? Пытались ли вы узнать, откуда произошли слова:  </a:t>
            </a:r>
            <a:r>
              <a:rPr lang="ru-RU" sz="2400" i="1" dirty="0">
                <a:solidFill>
                  <a:schemeClr val="bg1"/>
                </a:solidFill>
              </a:rPr>
              <a:t>торжество, богатый, зима, волейбол, зеркало</a:t>
            </a:r>
            <a:r>
              <a:rPr lang="ru-RU" sz="2400" dirty="0">
                <a:solidFill>
                  <a:schemeClr val="bg1"/>
                </a:solidFill>
              </a:rPr>
              <a:t>? </a:t>
            </a:r>
            <a:r>
              <a:rPr lang="ru-RU" sz="2400" dirty="0" smtClean="0">
                <a:solidFill>
                  <a:schemeClr val="bg1"/>
                </a:solidFill>
              </a:rPr>
              <a:t>       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 Существует </a:t>
            </a:r>
            <a:r>
              <a:rPr lang="ru-RU" sz="2400" dirty="0">
                <a:solidFill>
                  <a:schemeClr val="bg1"/>
                </a:solidFill>
              </a:rPr>
              <a:t>специальная наука – этимология, которая возникла ещё в античной Греции. Её цель – выявить происхождение слова. Решение этой проблемы мы можем найти в этимологических словарях, содержащих слова с объяснением их происхождения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-171399"/>
            <a:ext cx="4027395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3" y="2276872"/>
            <a:ext cx="5557819" cy="46062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352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448"/>
            <a:ext cx="5256585" cy="4968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140" y="-23572"/>
            <a:ext cx="3917851" cy="4824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89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-1"/>
            <a:ext cx="4571999" cy="4562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06078"/>
            <a:ext cx="4572000" cy="5251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519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0"/>
            <a:ext cx="7020272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990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5602610" cy="3266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63" y="3382947"/>
            <a:ext cx="9144000" cy="3501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008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5962650" cy="3829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094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0"/>
            <a:ext cx="3923928" cy="4748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64904"/>
            <a:ext cx="4067943" cy="4367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23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694826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366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Text Box 7"/>
          <p:cNvSpPr txBox="1">
            <a:spLocks noChangeArrowheads="1"/>
          </p:cNvSpPr>
          <p:nvPr/>
        </p:nvSpPr>
        <p:spPr bwMode="auto">
          <a:xfrm>
            <a:off x="1835696" y="1988840"/>
            <a:ext cx="6776485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/>
              <a:t>Спасибо за работу!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643050"/>
            <a:ext cx="84296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Этимология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(гр.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etymon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истина, основное значение слова +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logos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учение) – это наука о происхождении слова.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Произвести этимологический анализ – значит исследовать происхождение слова. Этимологический анализ помогает выяснить древнее звучание слов, их морфемный состав и значение.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67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764704"/>
            <a:ext cx="648072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В чём же состоят особенности этимологического словаря?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Задание.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Сравните словарные статьи в этимологическом словаре и толковом словаре. В чём их различие?</a:t>
            </a:r>
          </a:p>
          <a:p>
            <a:r>
              <a:rPr lang="ru-RU" sz="2000" dirty="0">
                <a:solidFill>
                  <a:schemeClr val="bg1"/>
                </a:solidFill>
              </a:rPr>
              <a:t>Учащиеся находят в «Словаре русского языка» С.И. Ожегова и в «Кратком этимологическом словаре русского языка» Н.М. </a:t>
            </a:r>
            <a:r>
              <a:rPr lang="ru-RU" sz="2000" dirty="0" err="1">
                <a:solidFill>
                  <a:schemeClr val="bg1"/>
                </a:solidFill>
              </a:rPr>
              <a:t>Шанского</a:t>
            </a:r>
            <a:r>
              <a:rPr lang="ru-RU" sz="2000" dirty="0">
                <a:solidFill>
                  <a:schemeClr val="bg1"/>
                </a:solidFill>
              </a:rPr>
              <a:t> и др. словарные статьи к слову </a:t>
            </a:r>
            <a:r>
              <a:rPr lang="ru-RU" sz="2000" i="1" dirty="0">
                <a:solidFill>
                  <a:schemeClr val="bg1"/>
                </a:solidFill>
              </a:rPr>
              <a:t>запанибрата</a:t>
            </a:r>
            <a:r>
              <a:rPr lang="ru-RU" sz="2000" dirty="0">
                <a:solidFill>
                  <a:schemeClr val="bg1"/>
                </a:solidFill>
              </a:rPr>
              <a:t> и зачитывают их.</a:t>
            </a:r>
          </a:p>
          <a:p>
            <a:r>
              <a:rPr lang="ru-RU" sz="2000" dirty="0">
                <a:solidFill>
                  <a:schemeClr val="bg1"/>
                </a:solidFill>
              </a:rPr>
              <a:t>1. </a:t>
            </a:r>
            <a:r>
              <a:rPr lang="ru-RU" sz="2000" b="1" dirty="0">
                <a:solidFill>
                  <a:schemeClr val="bg1"/>
                </a:solidFill>
              </a:rPr>
              <a:t>Запанибрата</a:t>
            </a:r>
            <a:r>
              <a:rPr lang="ru-RU" sz="2000" dirty="0">
                <a:solidFill>
                  <a:schemeClr val="bg1"/>
                </a:solidFill>
              </a:rPr>
              <a:t>, нареч. (разг.). Слишком бесцеремонно, фамильярно. </a:t>
            </a:r>
            <a:r>
              <a:rPr lang="ru-RU" sz="2000" i="1" dirty="0">
                <a:solidFill>
                  <a:schemeClr val="bg1"/>
                </a:solidFill>
              </a:rPr>
              <a:t>Быть запанибрата с кем-нибудь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  <a:p>
            <a:r>
              <a:rPr lang="ru-RU" sz="2000" dirty="0">
                <a:solidFill>
                  <a:schemeClr val="bg1"/>
                </a:solidFill>
              </a:rPr>
              <a:t>2. </a:t>
            </a:r>
            <a:r>
              <a:rPr lang="ru-RU" sz="2000" b="1" dirty="0">
                <a:solidFill>
                  <a:schemeClr val="bg1"/>
                </a:solidFill>
              </a:rPr>
              <a:t>Запанибрата</a:t>
            </a:r>
            <a:r>
              <a:rPr lang="ru-RU" sz="2000" dirty="0">
                <a:solidFill>
                  <a:schemeClr val="bg1"/>
                </a:solidFill>
              </a:rPr>
              <a:t>. Собственно русское. Возникло путём сращения в одно слово предлога за с вин. </a:t>
            </a:r>
            <a:r>
              <a:rPr lang="ru-RU" sz="2000" dirty="0" err="1">
                <a:solidFill>
                  <a:schemeClr val="bg1"/>
                </a:solidFill>
              </a:rPr>
              <a:t>пад</a:t>
            </a:r>
            <a:r>
              <a:rPr lang="ru-RU" sz="2000" dirty="0">
                <a:solidFill>
                  <a:schemeClr val="bg1"/>
                </a:solidFill>
              </a:rPr>
              <a:t>. слова </a:t>
            </a:r>
            <a:r>
              <a:rPr lang="ru-RU" sz="2000" dirty="0" err="1">
                <a:solidFill>
                  <a:schemeClr val="bg1"/>
                </a:solidFill>
              </a:rPr>
              <a:t>панибрат</a:t>
            </a:r>
            <a:r>
              <a:rPr lang="ru-RU" sz="2000" dirty="0">
                <a:solidFill>
                  <a:schemeClr val="bg1"/>
                </a:solidFill>
              </a:rPr>
              <a:t> – «ровня», «друг», заимствованного из польского языка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4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797511"/>
            <a:ext cx="64807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Вывод</a:t>
            </a:r>
            <a:r>
              <a:rPr lang="ru-RU" sz="2400" dirty="0">
                <a:solidFill>
                  <a:schemeClr val="bg1"/>
                </a:solidFill>
              </a:rPr>
              <a:t>: в статьях толкового словаря объясняется  современное значение слова. В статьях этимологического словаря даётся объяснение происхождения слова.</a:t>
            </a:r>
          </a:p>
          <a:p>
            <a:r>
              <a:rPr lang="ru-RU" sz="2400" dirty="0">
                <a:solidFill>
                  <a:schemeClr val="bg1"/>
                </a:solidFill>
              </a:rPr>
              <a:t>Учащиеся делают запись в тетради.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Особенности этимологического словаря: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1. Отражение истории языка и культуры народа, носителя этого языка.</a:t>
            </a:r>
          </a:p>
          <a:p>
            <a:r>
              <a:rPr lang="ru-RU" sz="2400" dirty="0">
                <a:solidFill>
                  <a:schemeClr val="bg1"/>
                </a:solidFill>
              </a:rPr>
              <a:t>2. Множество толкований слова, наличие нескольких версий.</a:t>
            </a:r>
          </a:p>
          <a:p>
            <a:r>
              <a:rPr lang="ru-RU" sz="2400" dirty="0">
                <a:solidFill>
                  <a:schemeClr val="bg1"/>
                </a:solidFill>
              </a:rPr>
              <a:t>3. Большая роль автора, составителя словаря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1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428604"/>
            <a:ext cx="63579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Можете ли себе представить, что бык и пчела – слова родственные. Давайте проследим, как с течением времени может измениться (порой до неузнаваемости) облик слова</a:t>
            </a:r>
          </a:p>
        </p:txBody>
      </p:sp>
      <p:pic>
        <p:nvPicPr>
          <p:cNvPr id="4" name="Рисунок 3" descr="BEE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2714620"/>
            <a:ext cx="1357322" cy="1489284"/>
          </a:xfrm>
          <a:prstGeom prst="rect">
            <a:avLst/>
          </a:prstGeom>
        </p:spPr>
      </p:pic>
      <p:pic>
        <p:nvPicPr>
          <p:cNvPr id="5" name="Рисунок 4" descr="cow0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3786190"/>
            <a:ext cx="1785950" cy="1785950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3857620" y="3500438"/>
            <a:ext cx="1500198" cy="9286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428860" y="214290"/>
            <a:ext cx="642942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Глагол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букать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древних славян означал “мычать, реветь”, то есть издавать низкий, протяжный звук. В корне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-бук-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звук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мог произноситься долго. Впоследствии такой долгий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превратился в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получился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бык.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мог произноситься и очень кратко и обозначался особой буквой –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ъ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ером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как и другой краткий звук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Отсюда второй “мычащий зверь” выглядел так: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бъчела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Затем краткий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исчез и получилось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бчела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Однако сочетания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оказалось довольно трудным для произношения. Следовало, чтобы оба звука стали либо звонкими, либо глухими. Так и получилось: украинский язык выбрал первое –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бджола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русский – второе –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пчела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И действительно, бык и пчела похожи: упитанные и мычат, вернее, бучат.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animal1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357430"/>
            <a:ext cx="2248398" cy="30003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642918"/>
            <a:ext cx="564360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5759506d777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143380"/>
            <a:ext cx="2838450" cy="1838325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889844"/>
            <a:ext cx="60304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Сможете ли вы ответить, откуда произошло слово </a:t>
            </a:r>
            <a:r>
              <a:rPr lang="ru-RU" i="1" u="sng" dirty="0"/>
              <a:t>медведь</a:t>
            </a:r>
            <a:r>
              <a:rPr lang="ru-RU" u="sng" dirty="0"/>
              <a:t>?</a:t>
            </a:r>
            <a:r>
              <a:rPr lang="ru-RU" dirty="0">
                <a:solidFill>
                  <a:schemeClr val="bg1"/>
                </a:solidFill>
              </a:rPr>
              <a:t> Почему этот зверь назван именно так? Рассмотрим этимологию этого слова.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Дело в том, что наши предки почитали это животное, очень боялись его и даже старались не упоминать его имя. Поэтому они придумали для него иносказательное название </a:t>
            </a:r>
            <a:r>
              <a:rPr lang="ru-RU" i="1" dirty="0">
                <a:solidFill>
                  <a:schemeClr val="bg1"/>
                </a:solidFill>
              </a:rPr>
              <a:t>медведь</a:t>
            </a:r>
            <a:r>
              <a:rPr lang="ru-RU" dirty="0">
                <a:solidFill>
                  <a:schemeClr val="bg1"/>
                </a:solidFill>
              </a:rPr>
              <a:t>. Это слово было первоначально сложным. Оно было образовано от слова </a:t>
            </a:r>
            <a:r>
              <a:rPr lang="ru-RU" i="1" dirty="0">
                <a:solidFill>
                  <a:schemeClr val="bg1"/>
                </a:solidFill>
              </a:rPr>
              <a:t>мёд</a:t>
            </a:r>
            <a:r>
              <a:rPr lang="ru-RU" dirty="0">
                <a:solidFill>
                  <a:schemeClr val="bg1"/>
                </a:solidFill>
              </a:rPr>
              <a:t>, которое в древности имело основу </a:t>
            </a:r>
            <a:r>
              <a:rPr lang="ru-RU" i="1" dirty="0" err="1">
                <a:solidFill>
                  <a:schemeClr val="bg1"/>
                </a:solidFill>
              </a:rPr>
              <a:t>медв</a:t>
            </a:r>
            <a:r>
              <a:rPr lang="ru-RU" i="1" dirty="0">
                <a:solidFill>
                  <a:schemeClr val="bg1"/>
                </a:solidFill>
              </a:rPr>
              <a:t>-</a:t>
            </a:r>
            <a:r>
              <a:rPr lang="ru-RU" dirty="0">
                <a:solidFill>
                  <a:schemeClr val="bg1"/>
                </a:solidFill>
              </a:rPr>
              <a:t>, и корня глагола </a:t>
            </a:r>
            <a:r>
              <a:rPr lang="ru-RU" i="1" dirty="0">
                <a:solidFill>
                  <a:schemeClr val="bg1"/>
                </a:solidFill>
              </a:rPr>
              <a:t>есть</a:t>
            </a:r>
            <a:r>
              <a:rPr lang="ru-RU" dirty="0">
                <a:solidFill>
                  <a:schemeClr val="bg1"/>
                </a:solidFill>
              </a:rPr>
              <a:t>. Слово </a:t>
            </a:r>
            <a:r>
              <a:rPr lang="ru-RU" i="1" dirty="0">
                <a:solidFill>
                  <a:schemeClr val="bg1"/>
                </a:solidFill>
              </a:rPr>
              <a:t>медведь </a:t>
            </a:r>
            <a:r>
              <a:rPr lang="ru-RU" dirty="0">
                <a:solidFill>
                  <a:schemeClr val="bg1"/>
                </a:solidFill>
              </a:rPr>
              <a:t>означало «тот, кто ест мёд». Славяне очень часто сталкивались с проявлениями этого качества косолапого зверя. Нередко медведь разорял ульи или опережал людей в поисках дикого мёда.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Милый медвежонок | Премиум вект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909"/>
            <a:ext cx="2351488" cy="288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894147"/>
      </p:ext>
    </p:extLst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000618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30006184</Template>
  <TotalTime>202</TotalTime>
  <Words>357</Words>
  <Application>Microsoft Office PowerPoint</Application>
  <PresentationFormat>Экран (4:3)</PresentationFormat>
  <Paragraphs>27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30006184</vt:lpstr>
      <vt:lpstr> Этимология слов Учитель русского языка  МАОУ Селятинской СОШ №2 Сафиуллина А.Н.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об этимологии</dc:title>
  <dc:creator>Admin</dc:creator>
  <cp:lastModifiedBy>компьютер</cp:lastModifiedBy>
  <cp:revision>21</cp:revision>
  <dcterms:created xsi:type="dcterms:W3CDTF">2009-10-12T14:11:17Z</dcterms:created>
  <dcterms:modified xsi:type="dcterms:W3CDTF">2024-01-07T23:11:38Z</dcterms:modified>
</cp:coreProperties>
</file>