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2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730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708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219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15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12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32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42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6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786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844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423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E5F02-499E-46FD-9E35-147507688753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CB415-B62F-40EC-AB5F-A86F35CDDE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52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8088" y="0"/>
            <a:ext cx="10515600" cy="1325563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образовательное учреждение «Октябрьская средняя школа»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5867401"/>
            <a:ext cx="12192000" cy="949722"/>
          </a:xfrm>
        </p:spPr>
        <p:txBody>
          <a:bodyPr/>
          <a:lstStyle/>
          <a:p>
            <a:pPr algn="ctr"/>
            <a:r>
              <a:rPr lang="ru-RU" sz="1800" b="0" dirty="0" smtClean="0">
                <a:solidFill>
                  <a:schemeClr val="bg1"/>
                </a:solidFill>
              </a:rPr>
              <a:t>2023</a:t>
            </a:r>
            <a:endParaRPr lang="ru-RU" sz="1800" b="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2"/>
          </p:nvPr>
        </p:nvSpPr>
        <p:spPr>
          <a:xfrm>
            <a:off x="508794" y="1564344"/>
            <a:ext cx="11174412" cy="3684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solidFill>
                  <a:schemeClr val="bg1"/>
                </a:solidFill>
              </a:rPr>
              <a:t>Индивидуальный </a:t>
            </a:r>
            <a:r>
              <a:rPr lang="ru-RU" sz="4400" dirty="0" smtClean="0">
                <a:solidFill>
                  <a:schemeClr val="bg1"/>
                </a:solidFill>
              </a:rPr>
              <a:t>проект </a:t>
            </a:r>
          </a:p>
          <a:p>
            <a:pPr marL="0" indent="0" algn="ctr">
              <a:buNone/>
            </a:pPr>
            <a:r>
              <a:rPr lang="ru-RU" sz="4400" dirty="0" smtClean="0"/>
              <a:t>«</a:t>
            </a:r>
            <a:r>
              <a:rPr lang="ru-RU" sz="4400" dirty="0"/>
              <a:t>Освещённость в школьных кабинетах и влияние </a:t>
            </a:r>
            <a:r>
              <a:rPr lang="ru-RU" sz="4400" smtClean="0"/>
              <a:t>на зрение»</a:t>
            </a:r>
            <a:endParaRPr lang="ru-RU" sz="4400" dirty="0"/>
          </a:p>
          <a:p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sz="quarter" idx="4"/>
          </p:nvPr>
        </p:nvSpPr>
        <p:spPr>
          <a:xfrm>
            <a:off x="7810500" y="5172075"/>
            <a:ext cx="518318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Разработчик: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4 «Б» класса                                                                        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Святов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Владислав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5678"/>
            <a:ext cx="6305835" cy="630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11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Из приведённых расчётов следует, что уровень освещённости различается в кабинетах школы и соответствует общепринятым показателям. Провели тест на влияние уровня освещённости на утомляемость человека, занесли результаты в таблицу и подтвердили гипотезу.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788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ЗАКЛЮЧЕНИЕ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Соответствующий нормам уровень освещения оказывает большое влияние на расслабление нервной системы человека, что повышает уровень работоспособности и продуктивности.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ходе работы я изучила литературу о факторах, влияющих на освещённость. Люксметром измерили уровень освещённости кабинетов в школе. С помощью теппинг-теста провели исследование в разных степенях освещённости и убедились, что свет влияет на утомляемость учеников.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8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60270"/>
            <a:ext cx="12192000" cy="237426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  <p:sp>
        <p:nvSpPr>
          <p:cNvPr id="4" name="Сердце 3"/>
          <p:cNvSpPr/>
          <p:nvPr/>
        </p:nvSpPr>
        <p:spPr>
          <a:xfrm>
            <a:off x="5067300" y="4534532"/>
            <a:ext cx="1756410" cy="1285234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59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сё </a:t>
            </a:r>
            <a:r>
              <a:rPr lang="ru-RU" dirty="0"/>
              <a:t>чаще вокруг встречаются люди, носящие очки. Что сразу говорит о нарушении в работе зрения. Одной из причин которой является плохое освещение ещё в </a:t>
            </a:r>
            <a:r>
              <a:rPr lang="ru-RU" dirty="0" smtClean="0"/>
              <a:t>школьном возрасте. Также </a:t>
            </a:r>
            <a:r>
              <a:rPr lang="ru-RU" dirty="0"/>
              <a:t>быстрая утомляемость тоже зависит от интенсивности света при работе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57838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Цель проекта: выявить уровень освещённости кабинетов в нашей школе и определить, влияет ли освещённость на утомляемость зрения обучающихся.</a:t>
            </a:r>
          </a:p>
          <a:p>
            <a:r>
              <a:rPr lang="ru-RU" dirty="0"/>
              <a:t>Задачи проекта: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/>
              <a:t>проанализировать литературу о факторах, влияющих на освещённость.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/>
              <a:t>Измерить уровни освещённости классных кабинетов.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/>
              <a:t>провести исследование влияния уровня освещённости на утомляемость зрения учащихся.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/>
              <a:t>проанализировать полученные результаты.</a:t>
            </a:r>
          </a:p>
          <a:p>
            <a:pPr marL="514350" lvl="0" indent="-514350">
              <a:buFont typeface="+mj-lt"/>
              <a:buAutoNum type="arabicParenR"/>
            </a:pPr>
            <a:r>
              <a:rPr lang="ru-RU" dirty="0"/>
              <a:t>составить рекомендации по улучшению освещённости кабинетов (если требуется).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/>
              <a:t>сделать вывод по данной </a:t>
            </a:r>
            <a:r>
              <a:rPr lang="ru-RU" dirty="0" smtClean="0"/>
              <a:t>работе.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4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Освещённость и её виды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892299"/>
            <a:ext cx="7073900" cy="5372101"/>
          </a:xfrm>
        </p:spPr>
        <p:txBody>
          <a:bodyPr/>
          <a:lstStyle/>
          <a:p>
            <a:r>
              <a:rPr lang="ru-RU" dirty="0"/>
              <a:t>Освещённость – это мера того, сколько светового потока распределено по данной площади. 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Естественное освещение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Искусственное освещение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Комбинированное освещение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0783" y="1552972"/>
            <a:ext cx="3292661" cy="2116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9355" y="3822551"/>
            <a:ext cx="3115385" cy="20688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5839" y="4578349"/>
            <a:ext cx="3177391" cy="2117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82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Как и чем измеряется освещённость?                                                  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6320" y="1690688"/>
            <a:ext cx="6049488" cy="4462525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Освещенность измеряют </a:t>
            </a:r>
            <a:r>
              <a:rPr lang="ru-RU" dirty="0" smtClean="0"/>
              <a:t>прибором </a:t>
            </a:r>
            <a:r>
              <a:rPr lang="ru-RU" dirty="0"/>
              <a:t>— люксметром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995060" y="2822986"/>
            <a:ext cx="6049488" cy="4462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Свет попадает на фотоэлемент, стимулируя ток в полупроводнике, и величина получаемого тока как раз пропорциональна </a:t>
            </a:r>
            <a:r>
              <a:rPr lang="ru-RU" dirty="0" smtClean="0"/>
              <a:t>освещенности.</a:t>
            </a:r>
          </a:p>
          <a:p>
            <a:pPr marL="0" indent="0">
              <a:buNone/>
            </a:pPr>
            <a:r>
              <a:rPr lang="ru-RU" dirty="0" smtClean="0"/>
              <a:t>Прибор </a:t>
            </a:r>
            <a:r>
              <a:rPr lang="ru-RU" dirty="0"/>
              <a:t>должен располагаться горизонтально. Его устанавливают поочередно в каждую необходимую </a:t>
            </a:r>
            <a:r>
              <a:rPr lang="ru-RU" dirty="0" smtClean="0"/>
              <a:t>точку.</a:t>
            </a:r>
          </a:p>
          <a:p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71" y="2822986"/>
            <a:ext cx="3426954" cy="380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878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Теппинг-тест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" y="2960370"/>
            <a:ext cx="5151120" cy="508635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Этот тест проводится при разном уровне освещённости, чтобы выявить влияние на нервную систему человека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4086" y="1556669"/>
            <a:ext cx="5339714" cy="514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9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0897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Какие факторы влияют на утомляемость зрения? 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77990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Работа на компьютере (независимо от типа монитора);</a:t>
            </a:r>
          </a:p>
          <a:p>
            <a:pPr lvl="0"/>
            <a:r>
              <a:rPr lang="ru-RU" dirty="0"/>
              <a:t>Чтение книг на </a:t>
            </a:r>
            <a:r>
              <a:rPr lang="ru-RU" dirty="0" smtClean="0"/>
              <a:t>телефонах или компьютерах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Длительное вождение автомобиля, особенно в сумерках и в ночное время;</a:t>
            </a:r>
          </a:p>
          <a:p>
            <a:pPr lvl="0"/>
            <a:r>
              <a:rPr lang="ru-RU" dirty="0"/>
              <a:t>Работа, требующая постоянного зрительного внимания;</a:t>
            </a:r>
          </a:p>
          <a:p>
            <a:pPr lvl="0"/>
            <a:r>
              <a:rPr lang="ru-RU" dirty="0"/>
              <a:t>Длительное чтение;</a:t>
            </a:r>
          </a:p>
          <a:p>
            <a:pPr lvl="0"/>
            <a:r>
              <a:rPr lang="ru-RU" dirty="0"/>
              <a:t>Ежедневный длительный просмотр телепередач;</a:t>
            </a:r>
          </a:p>
          <a:p>
            <a:pPr lvl="0"/>
            <a:r>
              <a:rPr lang="ru-RU" dirty="0"/>
              <a:t>Неправильно подобранные очки;</a:t>
            </a:r>
          </a:p>
          <a:p>
            <a:r>
              <a:rPr lang="ru-RU" dirty="0"/>
              <a:t>Неправильно организованное освещение и рабочее место в помещении</a:t>
            </a:r>
          </a:p>
        </p:txBody>
      </p:sp>
    </p:spTree>
    <p:extLst>
      <p:ext uri="{BB962C8B-B14F-4D97-AF65-F5344CB8AC3E}">
        <p14:creationId xmlns:p14="http://schemas.microsoft.com/office/powerpoint/2010/main" val="381174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измерения </a:t>
            </a:r>
            <a:r>
              <a:rPr lang="ru-RU" dirty="0"/>
              <a:t>освещенности кабинетов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3478173"/>
              </p:ext>
            </p:extLst>
          </p:nvPr>
        </p:nvGraphicFramePr>
        <p:xfrm>
          <a:off x="838200" y="2054223"/>
          <a:ext cx="10515600" cy="4415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1892">
                <a:tc>
                  <a:txBody>
                    <a:bodyPr/>
                    <a:lstStyle/>
                    <a:p>
                      <a:pPr indent="4140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Номер кабинета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СанПиН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по измерениям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 норме / не соответствует норме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456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478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453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342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415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419 лк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1892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300-500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469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лк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соответствует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6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Результаты </a:t>
            </a:r>
            <a:r>
              <a:rPr lang="ru-RU" dirty="0" smtClean="0"/>
              <a:t>теппинг-теста на утомляемость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386799"/>
              </p:ext>
            </p:extLst>
          </p:nvPr>
        </p:nvGraphicFramePr>
        <p:xfrm>
          <a:off x="838200" y="1825624"/>
          <a:ext cx="10515600" cy="3957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1591">
                <a:tc>
                  <a:txBody>
                    <a:bodyPr/>
                    <a:lstStyle/>
                    <a:p>
                      <a:pPr indent="41402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освещённости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поставленных точек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1591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Естественный свет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102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91591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искусственный свет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98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1591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Только свет от одной лампы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77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1591"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Едва видимый свет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14020" algn="just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44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5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</TotalTime>
  <Words>484</Words>
  <Application>Microsoft Office PowerPoint</Application>
  <PresentationFormat>Широкоэкранный</PresentationFormat>
  <Paragraphs>94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образовательное учреждение «Октябрьская средняя школа» </vt:lpstr>
      <vt:lpstr>Актуальность</vt:lpstr>
      <vt:lpstr>Цели и задачи</vt:lpstr>
      <vt:lpstr>Освещённость и её виды</vt:lpstr>
      <vt:lpstr>Как и чем измеряется освещённость?                                                     </vt:lpstr>
      <vt:lpstr>Теппинг-тест</vt:lpstr>
      <vt:lpstr>Какие факторы влияют на утомляемость зрения?   </vt:lpstr>
      <vt:lpstr>Результаты измерения освещенности кабинетов</vt:lpstr>
      <vt:lpstr>Результаты теппинг-теста на утомляемость</vt:lpstr>
      <vt:lpstr>Вывод</vt:lpstr>
      <vt:lpstr>ЗАКЛЮЧЕНИЕ 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Admin</cp:lastModifiedBy>
  <cp:revision>19</cp:revision>
  <dcterms:created xsi:type="dcterms:W3CDTF">2023-03-17T21:58:40Z</dcterms:created>
  <dcterms:modified xsi:type="dcterms:W3CDTF">2024-01-07T19:16:46Z</dcterms:modified>
</cp:coreProperties>
</file>