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  <p:sldId id="262" r:id="rId4"/>
    <p:sldId id="263" r:id="rId5"/>
    <p:sldId id="269" r:id="rId6"/>
    <p:sldId id="256" r:id="rId7"/>
    <p:sldId id="264" r:id="rId8"/>
    <p:sldId id="265" r:id="rId9"/>
    <p:sldId id="259" r:id="rId10"/>
    <p:sldId id="273" r:id="rId11"/>
    <p:sldId id="274" r:id="rId12"/>
    <p:sldId id="270" r:id="rId13"/>
    <p:sldId id="27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66CCFF"/>
    <a:srgbClr val="9900FF"/>
    <a:srgbClr val="66FF33"/>
    <a:srgbClr val="FFFF66"/>
    <a:srgbClr val="00FFFF"/>
    <a:srgbClr val="FF6600"/>
    <a:srgbClr val="99FFCC"/>
    <a:srgbClr val="00FF99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0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3205C-D25E-4696-94FC-7BE1FC292F2D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8AC1A-D7DA-4DC3-BF48-B996D23511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3205C-D25E-4696-94FC-7BE1FC292F2D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8AC1A-D7DA-4DC3-BF48-B996D23511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3205C-D25E-4696-94FC-7BE1FC292F2D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8AC1A-D7DA-4DC3-BF48-B996D23511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3205C-D25E-4696-94FC-7BE1FC292F2D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8AC1A-D7DA-4DC3-BF48-B996D23511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3205C-D25E-4696-94FC-7BE1FC292F2D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8AC1A-D7DA-4DC3-BF48-B996D23511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3205C-D25E-4696-94FC-7BE1FC292F2D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8AC1A-D7DA-4DC3-BF48-B996D23511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3205C-D25E-4696-94FC-7BE1FC292F2D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8AC1A-D7DA-4DC3-BF48-B996D23511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3205C-D25E-4696-94FC-7BE1FC292F2D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8AC1A-D7DA-4DC3-BF48-B996D23511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3205C-D25E-4696-94FC-7BE1FC292F2D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8AC1A-D7DA-4DC3-BF48-B996D23511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3205C-D25E-4696-94FC-7BE1FC292F2D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8AC1A-D7DA-4DC3-BF48-B996D23511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3205C-D25E-4696-94FC-7BE1FC292F2D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8AC1A-D7DA-4DC3-BF48-B996D23511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33205C-D25E-4696-94FC-7BE1FC292F2D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F8AC1A-D7DA-4DC3-BF48-B996D23511F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FF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bg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996952"/>
            <a:ext cx="8229600" cy="114300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Функциональные возможности дыхательной системы</a:t>
            </a:r>
            <a:endParaRPr lang="ru-RU" sz="4000" b="1" dirty="0">
              <a:solidFill>
                <a:srgbClr val="C00000"/>
              </a:solidFill>
            </a:endParaRPr>
          </a:p>
        </p:txBody>
      </p:sp>
      <p:pic>
        <p:nvPicPr>
          <p:cNvPr id="11266" name="Picture 2" descr="https://protalismany.ru/wp-content/uploads/2018/10/dihatelnaya-sistem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332656"/>
            <a:ext cx="2736304" cy="23756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900FF"/>
            </a:gs>
            <a:gs pos="50000">
              <a:schemeClr val="accent1">
                <a:tint val="44500"/>
                <a:satMod val="160000"/>
              </a:schemeClr>
            </a:gs>
            <a:gs pos="100000">
              <a:srgbClr val="66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492896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ru-RU" sz="2700" b="1" dirty="0" smtClean="0"/>
              <a:t>В группе сделайте </a:t>
            </a:r>
            <a:r>
              <a:rPr lang="ru-RU" sz="2700" b="1" dirty="0">
                <a:solidFill>
                  <a:srgbClr val="C00000"/>
                </a:solidFill>
              </a:rPr>
              <a:t>вывод о подходящей спортивной </a:t>
            </a:r>
            <a:r>
              <a:rPr lang="ru-RU" sz="2700" b="1" dirty="0" smtClean="0">
                <a:solidFill>
                  <a:srgbClr val="C00000"/>
                </a:solidFill>
              </a:rPr>
              <a:t>секции</a:t>
            </a:r>
            <a:r>
              <a:rPr lang="ru-RU" sz="2700" b="1" dirty="0" smtClean="0"/>
              <a:t> </a:t>
            </a:r>
            <a:r>
              <a:rPr lang="ru-RU" sz="2700" b="1" dirty="0" smtClean="0">
                <a:solidFill>
                  <a:srgbClr val="0000FF"/>
                </a:solidFill>
              </a:rPr>
              <a:t>для всех членов группы </a:t>
            </a:r>
            <a:r>
              <a:rPr lang="ru-RU" sz="2700" b="1" dirty="0" smtClean="0"/>
              <a:t>по результатам анализа измерения ЖЁЛ с </a:t>
            </a:r>
            <a:r>
              <a:rPr lang="ru-RU" sz="2700" b="1" dirty="0"/>
              <a:t>помощью воздушных </a:t>
            </a:r>
            <a:r>
              <a:rPr lang="ru-RU" sz="2700" b="1" dirty="0" smtClean="0"/>
              <a:t>шариков.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026" name="Picture 2" descr="http://static6.depositphotos.com/1001911/587/v/950/depositphotos_5875041-stock-illustration-winking-emotico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404663"/>
            <a:ext cx="2520280" cy="1667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0393349"/>
              </p:ext>
            </p:extLst>
          </p:nvPr>
        </p:nvGraphicFramePr>
        <p:xfrm>
          <a:off x="179512" y="3573016"/>
          <a:ext cx="8712969" cy="316835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53473"/>
                <a:gridCol w="2797963"/>
                <a:gridCol w="1213082"/>
                <a:gridCol w="1011659"/>
                <a:gridCol w="682303"/>
                <a:gridCol w="2354489"/>
              </a:tblGrid>
              <a:tr h="7368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ФИО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Диаметр  воздушного шара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Среднее значение, см3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ЖЁЛ, см 3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Вид спорта подходящий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4863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63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63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63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</a:rPr>
                        <a:t>4…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63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Вывод</a:t>
                      </a:r>
                      <a:endParaRPr lang="ru-RU" sz="1400" dirty="0">
                        <a:solidFill>
                          <a:srgbClr val="C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863385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C000"/>
            </a:gs>
            <a:gs pos="50000">
              <a:schemeClr val="accent1">
                <a:tint val="44500"/>
                <a:satMod val="160000"/>
              </a:schemeClr>
            </a:gs>
            <a:gs pos="100000">
              <a:srgbClr val="66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556792"/>
            <a:ext cx="8229600" cy="1143000"/>
          </a:xfrm>
        </p:spPr>
        <p:txBody>
          <a:bodyPr>
            <a:normAutofit fontScale="90000"/>
          </a:bodyPr>
          <a:lstStyle/>
          <a:p>
            <a:pPr algn="just"/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Вывод: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нашей группе желательно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посещать спортивную секцию: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______________________________________________________________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2050" name="Picture 2" descr="https://liubavyshka.ru/_ph/10/2/736020989.png?159223584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3429000"/>
            <a:ext cx="4857378" cy="3075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93103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66FF33"/>
            </a:gs>
            <a:gs pos="50000">
              <a:schemeClr val="bg1"/>
            </a:gs>
            <a:gs pos="100000">
              <a:schemeClr val="bg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Рефлексия. Самооценка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412776"/>
            <a:ext cx="8291264" cy="4713387"/>
          </a:xfrm>
        </p:spPr>
        <p:txBody>
          <a:bodyPr/>
          <a:lstStyle/>
          <a:p>
            <a:r>
              <a:rPr lang="ru-RU" dirty="0" smtClean="0"/>
              <a:t>Как вы оцениваете свою работу ? </a:t>
            </a:r>
          </a:p>
          <a:p>
            <a:r>
              <a:rPr lang="ru-RU" dirty="0" smtClean="0"/>
              <a:t>Что у вас получилось сегодня, что нет? </a:t>
            </a:r>
          </a:p>
          <a:p>
            <a:r>
              <a:rPr lang="ru-RU" dirty="0" smtClean="0"/>
              <a:t>Что больше всего понравилось? </a:t>
            </a:r>
          </a:p>
          <a:p>
            <a:r>
              <a:rPr lang="ru-RU" dirty="0" smtClean="0"/>
              <a:t>Что было трудно?</a:t>
            </a:r>
          </a:p>
          <a:p>
            <a:r>
              <a:rPr lang="ru-RU" dirty="0" smtClean="0"/>
              <a:t>Как вы думаете, кто заслужил оценку «отлично» за работу на мастер-классе?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66CCFF"/>
            </a:gs>
            <a:gs pos="50000">
              <a:schemeClr val="bg1"/>
            </a:gs>
            <a:gs pos="100000">
              <a:schemeClr val="bg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Спасибо за внимание!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27650" name="AutoShape 2" descr="https://uchebnik.mos.ru/system_2/game_apps/icons/000/157/285/original/%D0%B4%D1%8B%D1%85%D0%B0%D1%82%D0%B5%D0%BB%D1%8C%D0%BD%D0%B0%D1%8F_%D1%81%D0%B8%D1%81%D1%82%D0%B5%D0%BC%D0%B0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52" name="AutoShape 4" descr="https://uchebnik.mos.ru/system_2/game_apps/icons/000/157/285/original/%D0%B4%D1%8B%D1%85%D0%B0%D1%82%D0%B5%D0%BB%D1%8C%D0%BD%D0%B0%D1%8F_%D1%81%D0%B8%D1%81%D1%82%D0%B5%D0%BC%D0%B0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7655" name="Picture 7" descr="https://ds04.infourok.ru/uploads/ex/02ee/0010f2dd-225fc91c/img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844824"/>
            <a:ext cx="6144682" cy="46085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3" name="Picture 3" descr="C:\Users\Home\Desktop\ЖЁЛ\legochnoe-i-tkanevoe-dyhanie-shem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34634"/>
            <a:ext cx="8964488" cy="67233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908720"/>
            <a:ext cx="8800707" cy="4536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1" name="Picture 3" descr="C:\Users\Home\Desktop\ЖЁЛ\img7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66"/>
            </a:gs>
            <a:gs pos="50000">
              <a:schemeClr val="accent1">
                <a:tint val="44500"/>
                <a:satMod val="160000"/>
              </a:schemeClr>
            </a:gs>
            <a:gs pos="100000">
              <a:srgbClr val="66FF3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792088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>План.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268760"/>
            <a:ext cx="8712968" cy="540060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 </a:t>
            </a:r>
          </a:p>
          <a:p>
            <a:pPr algn="just">
              <a:buNone/>
            </a:pPr>
            <a:r>
              <a:rPr lang="ru-RU" sz="4200" b="1" dirty="0" smtClean="0"/>
              <a:t>1. Внимательно изучите инструкции </a:t>
            </a:r>
            <a:r>
              <a:rPr lang="ru-RU" sz="4200" b="1" dirty="0"/>
              <a:t>по изучению функциональных особенностей дыхательной </a:t>
            </a:r>
            <a:r>
              <a:rPr lang="ru-RU" sz="4200" b="1" dirty="0" smtClean="0"/>
              <a:t>системы. </a:t>
            </a:r>
          </a:p>
          <a:p>
            <a:pPr algn="just">
              <a:buNone/>
            </a:pPr>
            <a:endParaRPr lang="ru-RU" sz="4200" b="1" dirty="0" smtClean="0"/>
          </a:p>
          <a:p>
            <a:pPr algn="just">
              <a:buNone/>
            </a:pPr>
            <a:r>
              <a:rPr lang="ru-RU" sz="4200" b="1" dirty="0" smtClean="0">
                <a:solidFill>
                  <a:srgbClr val="FF0000"/>
                </a:solidFill>
              </a:rPr>
              <a:t>2. Проведите измерения ЖЁЛ с помощью воздушных шариков, выполните по 3 измерения, высчитайте средние показатели ЖЁЛ.</a:t>
            </a:r>
          </a:p>
          <a:p>
            <a:pPr algn="just">
              <a:buNone/>
            </a:pPr>
            <a:r>
              <a:rPr lang="ru-RU" sz="4200" b="1" dirty="0" smtClean="0">
                <a:solidFill>
                  <a:srgbClr val="FF0000"/>
                </a:solidFill>
              </a:rPr>
              <a:t> </a:t>
            </a:r>
            <a:endParaRPr lang="ru-RU" sz="4200" b="1" dirty="0" smtClean="0"/>
          </a:p>
          <a:p>
            <a:pPr lvl="0" algn="just">
              <a:buNone/>
            </a:pPr>
            <a:r>
              <a:rPr lang="ru-RU" sz="4200" b="1" dirty="0"/>
              <a:t>3</a:t>
            </a:r>
            <a:r>
              <a:rPr lang="ru-RU" sz="4200" b="1" dirty="0" smtClean="0"/>
              <a:t>. </a:t>
            </a:r>
            <a:r>
              <a:rPr lang="ru-RU" sz="4200" b="1" dirty="0" smtClean="0">
                <a:solidFill>
                  <a:srgbClr val="FF0000"/>
                </a:solidFill>
              </a:rPr>
              <a:t>	Определите по таблице, какой вид спорта подходит вам по функциональным показателям ЖЁЛ, выберите подходящий вид спорта.</a:t>
            </a:r>
          </a:p>
          <a:p>
            <a:pPr algn="just">
              <a:buNone/>
            </a:pPr>
            <a:r>
              <a:rPr lang="ru-RU" sz="4200" b="1" dirty="0" smtClean="0">
                <a:solidFill>
                  <a:srgbClr val="FF0000"/>
                </a:solidFill>
              </a:rPr>
              <a:t> </a:t>
            </a:r>
          </a:p>
          <a:p>
            <a:pPr marL="0" lvl="0" indent="0" algn="just">
              <a:buNone/>
            </a:pPr>
            <a:r>
              <a:rPr lang="ru-RU" sz="4200" b="1" dirty="0" smtClean="0"/>
              <a:t>4. Сообщите, пожалуйста, каким видом спорта  вы можете</a:t>
            </a:r>
          </a:p>
          <a:p>
            <a:pPr marL="0" lvl="0" indent="0" algn="just">
              <a:buNone/>
            </a:pPr>
            <a:r>
              <a:rPr lang="ru-RU" sz="4200" b="1" dirty="0" smtClean="0"/>
              <a:t>   заниматься по результатам исследования.</a:t>
            </a:r>
          </a:p>
          <a:p>
            <a:pPr algn="just">
              <a:buNone/>
            </a:pPr>
            <a:endParaRPr lang="ru-RU" sz="4200" b="1" dirty="0" smtClean="0"/>
          </a:p>
          <a:p>
            <a:endParaRPr lang="ru-RU" sz="42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1412776"/>
            <a:ext cx="5546939" cy="49362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924944"/>
            <a:ext cx="2863490" cy="1927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467544" y="332656"/>
            <a:ext cx="8352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Исследование ЖЕЛ с помощью воздушного шарика</a:t>
            </a:r>
            <a:endParaRPr lang="ru-RU" sz="28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C00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tx2">
                <a:lumMod val="40000"/>
                <a:lumOff val="60000"/>
              </a:schemeClr>
            </a:gs>
          </a:gsLst>
          <a:lin ang="108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ЖЁЛ в зависимости от диаметра воздушного шарика</a:t>
            </a:r>
            <a:endParaRPr lang="ru-RU" b="1" dirty="0"/>
          </a:p>
        </p:txBody>
      </p:sp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340768"/>
            <a:ext cx="5752678" cy="5341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Виды спорта в зависимости от ЖЁЛ</a:t>
            </a:r>
            <a:endParaRPr lang="ru-RU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6268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8416"/>
                <a:gridCol w="3888432"/>
                <a:gridCol w="3682752"/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№ </a:t>
                      </a:r>
                      <a:r>
                        <a:rPr lang="ru-RU" sz="2400" dirty="0" err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ru-RU" sz="2400" dirty="0" err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Спортсмен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Средняя ЖЕЛ (см3) 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1.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Штангист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около 4000 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2.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Футболист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4200 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3.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Гимнаст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4300 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Велосипедист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4680 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4.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Легкоатлет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4750 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5.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Боксёр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4800 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6.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Пловец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4900 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7.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Гребец на байдарке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5450 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9.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Легкоатлет - марафонец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5600 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FF99"/>
            </a:gs>
            <a:gs pos="50000">
              <a:schemeClr val="accent1">
                <a:tint val="44500"/>
                <a:satMod val="160000"/>
              </a:schemeClr>
            </a:gs>
            <a:gs pos="100000">
              <a:srgbClr val="99FFC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Показатели ЖЁЛ у спортсменов</a:t>
            </a:r>
            <a:endParaRPr lang="ru-RU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628800"/>
            <a:ext cx="8800836" cy="3543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639</TotalTime>
  <Words>177</Words>
  <Application>Microsoft Office PowerPoint</Application>
  <PresentationFormat>Экран (4:3)</PresentationFormat>
  <Paragraphs>95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Функциональные возможности дыхательной системы</vt:lpstr>
      <vt:lpstr>Презентация PowerPoint</vt:lpstr>
      <vt:lpstr>Презентация PowerPoint</vt:lpstr>
      <vt:lpstr>Презентация PowerPoint</vt:lpstr>
      <vt:lpstr>План. </vt:lpstr>
      <vt:lpstr>Презентация PowerPoint</vt:lpstr>
      <vt:lpstr>ЖЁЛ в зависимости от диаметра воздушного шарика</vt:lpstr>
      <vt:lpstr>Виды спорта в зависимости от ЖЁЛ</vt:lpstr>
      <vt:lpstr>Показатели ЖЁЛ у спортсменов</vt:lpstr>
      <vt:lpstr>В группе сделайте вывод о подходящей спортивной секции для всех членов группы по результатам анализа измерения ЖЁЛ с помощью воздушных шариков. </vt:lpstr>
      <vt:lpstr>Вывод: нашей группе желательно посещать спортивную секцию: ______________________________________________________________ </vt:lpstr>
      <vt:lpstr>Рефлексия. Самооценка.</vt:lpstr>
      <vt:lpstr>Спасибо за внимание!</vt:lpstr>
    </vt:vector>
  </TitlesOfParts>
  <Company>RePack by SPecialiST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Пользователь Windows</cp:lastModifiedBy>
  <cp:revision>60</cp:revision>
  <dcterms:created xsi:type="dcterms:W3CDTF">2021-01-20T17:08:16Z</dcterms:created>
  <dcterms:modified xsi:type="dcterms:W3CDTF">2024-01-07T19:36:23Z</dcterms:modified>
</cp:coreProperties>
</file>