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9" r:id="rId3"/>
    <p:sldId id="258" r:id="rId4"/>
    <p:sldId id="263" r:id="rId5"/>
    <p:sldId id="261" r:id="rId6"/>
    <p:sldId id="262" r:id="rId7"/>
    <p:sldId id="271" r:id="rId8"/>
    <p:sldId id="270" r:id="rId9"/>
    <p:sldId id="269" r:id="rId10"/>
    <p:sldId id="268" r:id="rId11"/>
    <p:sldId id="273" r:id="rId12"/>
    <p:sldId id="274" r:id="rId13"/>
    <p:sldId id="272" r:id="rId14"/>
    <p:sldId id="267" r:id="rId15"/>
    <p:sldId id="265" r:id="rId16"/>
    <p:sldId id="266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BEFE86-E095-44B3-975B-986695C80695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9DF5DA7-BA62-4BD3-95DF-F564C493EE24}">
      <dgm:prSet phldrT="[Текст]"/>
      <dgm:spPr/>
      <dgm:t>
        <a:bodyPr/>
        <a:lstStyle/>
        <a:p>
          <a:r>
            <a:rPr lang="ru-RU" b="1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Миром правят числа!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rgbClr val="FF0000"/>
            </a:solidFill>
          </a:endParaRPr>
        </a:p>
      </dgm:t>
    </dgm:pt>
    <dgm:pt modelId="{A1C037F0-FA60-4DD5-B3AA-9513A613F65A}" type="parTrans" cxnId="{ECFA88F6-FC2F-45DA-BBAE-FFBDAB090651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A1F1F250-521D-4C8F-9142-78F231E63B9A}" type="sibTrans" cxnId="{ECFA88F6-FC2F-45DA-BBAE-FFBDAB090651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B8D74004-94AA-47B8-A4C7-B149387CE654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Учитель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D30C87CC-DECA-4B40-97A2-E036B57F52D0}" type="parTrans" cxnId="{BC22DFDF-A04B-455B-AF93-0824E183196D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F890AA3F-079C-4AE6-A8B3-A8E97D98A8F2}" type="sibTrans" cxnId="{BC22DFDF-A04B-455B-AF93-0824E183196D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43EFF6DC-CFF4-47E5-976B-EBB15147C5A8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Врач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675C93C1-6B9E-42CB-8639-9EEC12F40F37}" type="parTrans" cxnId="{68832F7D-9414-465C-BF42-EF090BAD8FB2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5F6B263A-593E-4085-BC83-4EFFBE4D5770}" type="sibTrans" cxnId="{68832F7D-9414-465C-BF42-EF090BAD8FB2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DC00555B-8160-45A9-BE4E-49A9F5769601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Фермер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3792C19E-500A-43E3-8C24-2E23ECFE4AD6}" type="parTrans" cxnId="{43E0D435-20EE-4841-9478-05E478C157FA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54FEF503-0514-4D92-B799-B7E8DFBBB395}" type="sibTrans" cxnId="{43E0D435-20EE-4841-9478-05E478C157FA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06B1D771-C207-48F7-9D5D-C92ACA81A7B8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Водитель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E1DA4E16-4587-4AB8-949E-F9C6D16E660B}" type="parTrans" cxnId="{F0EE880D-1E21-4CB7-899F-5DFF2CDC34D5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7A80E956-DFF2-4744-9192-A4ED67ACD2FF}" type="sibTrans" cxnId="{F0EE880D-1E21-4CB7-899F-5DFF2CDC34D5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A152673C-9D27-4EE4-B1AD-0EA9984CD50A}">
      <dgm:prSet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Банкир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9E900F35-DA3B-40AA-8AFD-555DE4FA6262}" type="parTrans" cxnId="{4BE1F804-9A1E-4826-90B2-95FBD678E407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A035827E-5F4D-4C57-ACED-157FD8AB17B1}" type="sibTrans" cxnId="{4BE1F804-9A1E-4826-90B2-95FBD678E407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9289C55D-051B-42A3-945A-9FA87CAEB7CB}">
      <dgm:prSet/>
      <dgm:spPr/>
      <dgm:t>
        <a:bodyPr/>
        <a:lstStyle/>
        <a:p>
          <a:r>
            <a:rPr lang="ru-RU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Герои книг и фильмов</a:t>
          </a:r>
          <a:endParaRPr lang="ru-RU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CB1B2E47-8AA1-4878-A3C0-306BC1D4D04C}" type="parTrans" cxnId="{C0AABC84-9955-46CB-9C82-C6D6FB416DEE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DB0F4585-CC63-42DE-9299-CC7D62F0BC38}" type="sibTrans" cxnId="{C0AABC84-9955-46CB-9C82-C6D6FB416DEE}">
      <dgm:prSet/>
      <dgm:spPr/>
      <dgm:t>
        <a:bodyPr/>
        <a:lstStyle/>
        <a:p>
          <a:endParaRPr lang="ru-RU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gm:t>
    </dgm:pt>
    <dgm:pt modelId="{AA570893-84D7-4F71-A2A6-E74F685AA8F5}" type="pres">
      <dgm:prSet presAssocID="{C0BEFE86-E095-44B3-975B-986695C8069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F017BD-0308-4203-A85E-93C2AD09E1EC}" type="pres">
      <dgm:prSet presAssocID="{E9DF5DA7-BA62-4BD3-95DF-F564C493EE24}" presName="centerShape" presStyleLbl="node0" presStyleIdx="0" presStyleCnt="1"/>
      <dgm:spPr/>
      <dgm:t>
        <a:bodyPr/>
        <a:lstStyle/>
        <a:p>
          <a:endParaRPr lang="ru-RU"/>
        </a:p>
      </dgm:t>
    </dgm:pt>
    <dgm:pt modelId="{254C5AF4-58F5-4C77-8215-29EB98706906}" type="pres">
      <dgm:prSet presAssocID="{D30C87CC-DECA-4B40-97A2-E036B57F52D0}" presName="Name9" presStyleLbl="parChTrans1D2" presStyleIdx="0" presStyleCnt="6"/>
      <dgm:spPr/>
      <dgm:t>
        <a:bodyPr/>
        <a:lstStyle/>
        <a:p>
          <a:endParaRPr lang="ru-RU"/>
        </a:p>
      </dgm:t>
    </dgm:pt>
    <dgm:pt modelId="{E40E2E26-7251-4D83-82CA-CE3C6E34B5FC}" type="pres">
      <dgm:prSet presAssocID="{D30C87CC-DECA-4B40-97A2-E036B57F52D0}" presName="connTx" presStyleLbl="parChTrans1D2" presStyleIdx="0" presStyleCnt="6"/>
      <dgm:spPr/>
      <dgm:t>
        <a:bodyPr/>
        <a:lstStyle/>
        <a:p>
          <a:endParaRPr lang="ru-RU"/>
        </a:p>
      </dgm:t>
    </dgm:pt>
    <dgm:pt modelId="{FAC7DFC6-0951-4AC9-AB92-3AE9C39BAFD9}" type="pres">
      <dgm:prSet presAssocID="{B8D74004-94AA-47B8-A4C7-B149387CE65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D35807-0842-4207-ACF9-690E3D77F8A3}" type="pres">
      <dgm:prSet presAssocID="{675C93C1-6B9E-42CB-8639-9EEC12F40F37}" presName="Name9" presStyleLbl="parChTrans1D2" presStyleIdx="1" presStyleCnt="6"/>
      <dgm:spPr/>
      <dgm:t>
        <a:bodyPr/>
        <a:lstStyle/>
        <a:p>
          <a:endParaRPr lang="ru-RU"/>
        </a:p>
      </dgm:t>
    </dgm:pt>
    <dgm:pt modelId="{41A625E2-93FA-4581-9639-27E0C4F9793A}" type="pres">
      <dgm:prSet presAssocID="{675C93C1-6B9E-42CB-8639-9EEC12F40F37}" presName="connTx" presStyleLbl="parChTrans1D2" presStyleIdx="1" presStyleCnt="6"/>
      <dgm:spPr/>
      <dgm:t>
        <a:bodyPr/>
        <a:lstStyle/>
        <a:p>
          <a:endParaRPr lang="ru-RU"/>
        </a:p>
      </dgm:t>
    </dgm:pt>
    <dgm:pt modelId="{9A1EF2A9-431C-4C01-BEAD-DBDA8F751DF6}" type="pres">
      <dgm:prSet presAssocID="{43EFF6DC-CFF4-47E5-976B-EBB15147C5A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43C01B-7EFD-4AA9-A259-4ABA2A956B70}" type="pres">
      <dgm:prSet presAssocID="{3792C19E-500A-43E3-8C24-2E23ECFE4AD6}" presName="Name9" presStyleLbl="parChTrans1D2" presStyleIdx="2" presStyleCnt="6"/>
      <dgm:spPr/>
      <dgm:t>
        <a:bodyPr/>
        <a:lstStyle/>
        <a:p>
          <a:endParaRPr lang="ru-RU"/>
        </a:p>
      </dgm:t>
    </dgm:pt>
    <dgm:pt modelId="{9A82FF9B-E4B2-4D42-8D08-EC404E0E22F6}" type="pres">
      <dgm:prSet presAssocID="{3792C19E-500A-43E3-8C24-2E23ECFE4AD6}" presName="connTx" presStyleLbl="parChTrans1D2" presStyleIdx="2" presStyleCnt="6"/>
      <dgm:spPr/>
      <dgm:t>
        <a:bodyPr/>
        <a:lstStyle/>
        <a:p>
          <a:endParaRPr lang="ru-RU"/>
        </a:p>
      </dgm:t>
    </dgm:pt>
    <dgm:pt modelId="{B21CF871-708F-4330-8C23-5A45AC2B2985}" type="pres">
      <dgm:prSet presAssocID="{DC00555B-8160-45A9-BE4E-49A9F576960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29B06-ED1C-4492-B0AC-F918B613CF2B}" type="pres">
      <dgm:prSet presAssocID="{E1DA4E16-4587-4AB8-949E-F9C6D16E660B}" presName="Name9" presStyleLbl="parChTrans1D2" presStyleIdx="3" presStyleCnt="6"/>
      <dgm:spPr/>
      <dgm:t>
        <a:bodyPr/>
        <a:lstStyle/>
        <a:p>
          <a:endParaRPr lang="ru-RU"/>
        </a:p>
      </dgm:t>
    </dgm:pt>
    <dgm:pt modelId="{400136E0-2641-47B7-B0DB-5B160FF525DE}" type="pres">
      <dgm:prSet presAssocID="{E1DA4E16-4587-4AB8-949E-F9C6D16E660B}" presName="connTx" presStyleLbl="parChTrans1D2" presStyleIdx="3" presStyleCnt="6"/>
      <dgm:spPr/>
      <dgm:t>
        <a:bodyPr/>
        <a:lstStyle/>
        <a:p>
          <a:endParaRPr lang="ru-RU"/>
        </a:p>
      </dgm:t>
    </dgm:pt>
    <dgm:pt modelId="{698D8EF0-7C27-4B90-8A21-D159EAAD9C09}" type="pres">
      <dgm:prSet presAssocID="{06B1D771-C207-48F7-9D5D-C92ACA81A7B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7A0A5F-54C4-4E59-A1BA-747DC2375C7F}" type="pres">
      <dgm:prSet presAssocID="{9E900F35-DA3B-40AA-8AFD-555DE4FA6262}" presName="Name9" presStyleLbl="parChTrans1D2" presStyleIdx="4" presStyleCnt="6"/>
      <dgm:spPr/>
      <dgm:t>
        <a:bodyPr/>
        <a:lstStyle/>
        <a:p>
          <a:endParaRPr lang="ru-RU"/>
        </a:p>
      </dgm:t>
    </dgm:pt>
    <dgm:pt modelId="{E05CA4C9-A066-47A9-AB91-81D756020188}" type="pres">
      <dgm:prSet presAssocID="{9E900F35-DA3B-40AA-8AFD-555DE4FA6262}" presName="connTx" presStyleLbl="parChTrans1D2" presStyleIdx="4" presStyleCnt="6"/>
      <dgm:spPr/>
      <dgm:t>
        <a:bodyPr/>
        <a:lstStyle/>
        <a:p>
          <a:endParaRPr lang="ru-RU"/>
        </a:p>
      </dgm:t>
    </dgm:pt>
    <dgm:pt modelId="{BC0789C4-AA4F-490B-9A46-B652EE1C6379}" type="pres">
      <dgm:prSet presAssocID="{A152673C-9D27-4EE4-B1AD-0EA9984CD50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7E3C62-D6E6-4A9E-8D1C-330315F626CB}" type="pres">
      <dgm:prSet presAssocID="{CB1B2E47-8AA1-4878-A3C0-306BC1D4D04C}" presName="Name9" presStyleLbl="parChTrans1D2" presStyleIdx="5" presStyleCnt="6"/>
      <dgm:spPr/>
      <dgm:t>
        <a:bodyPr/>
        <a:lstStyle/>
        <a:p>
          <a:endParaRPr lang="ru-RU"/>
        </a:p>
      </dgm:t>
    </dgm:pt>
    <dgm:pt modelId="{45206A80-12B1-4F8C-A150-B453B9E332D7}" type="pres">
      <dgm:prSet presAssocID="{CB1B2E47-8AA1-4878-A3C0-306BC1D4D04C}" presName="connTx" presStyleLbl="parChTrans1D2" presStyleIdx="5" presStyleCnt="6"/>
      <dgm:spPr/>
      <dgm:t>
        <a:bodyPr/>
        <a:lstStyle/>
        <a:p>
          <a:endParaRPr lang="ru-RU"/>
        </a:p>
      </dgm:t>
    </dgm:pt>
    <dgm:pt modelId="{F6206B34-B890-4B0D-9177-2E771F1DC18E}" type="pres">
      <dgm:prSet presAssocID="{9289C55D-051B-42A3-945A-9FA87CAEB7C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E1F804-9A1E-4826-90B2-95FBD678E407}" srcId="{E9DF5DA7-BA62-4BD3-95DF-F564C493EE24}" destId="{A152673C-9D27-4EE4-B1AD-0EA9984CD50A}" srcOrd="4" destOrd="0" parTransId="{9E900F35-DA3B-40AA-8AFD-555DE4FA6262}" sibTransId="{A035827E-5F4D-4C57-ACED-157FD8AB17B1}"/>
    <dgm:cxn modelId="{3D7DB2DE-DB94-4F7F-99D6-5BCE5986001D}" type="presOf" srcId="{A152673C-9D27-4EE4-B1AD-0EA9984CD50A}" destId="{BC0789C4-AA4F-490B-9A46-B652EE1C6379}" srcOrd="0" destOrd="0" presId="urn:microsoft.com/office/officeart/2005/8/layout/radial1"/>
    <dgm:cxn modelId="{75110199-AD04-41D8-B667-7E09A2DB0D93}" type="presOf" srcId="{D30C87CC-DECA-4B40-97A2-E036B57F52D0}" destId="{254C5AF4-58F5-4C77-8215-29EB98706906}" srcOrd="0" destOrd="0" presId="urn:microsoft.com/office/officeart/2005/8/layout/radial1"/>
    <dgm:cxn modelId="{67752E08-F300-4394-8F73-6212DD3459C6}" type="presOf" srcId="{43EFF6DC-CFF4-47E5-976B-EBB15147C5A8}" destId="{9A1EF2A9-431C-4C01-BEAD-DBDA8F751DF6}" srcOrd="0" destOrd="0" presId="urn:microsoft.com/office/officeart/2005/8/layout/radial1"/>
    <dgm:cxn modelId="{09CA5416-CFC2-4E2A-ADED-F67890F5E04A}" type="presOf" srcId="{9E900F35-DA3B-40AA-8AFD-555DE4FA6262}" destId="{5A7A0A5F-54C4-4E59-A1BA-747DC2375C7F}" srcOrd="0" destOrd="0" presId="urn:microsoft.com/office/officeart/2005/8/layout/radial1"/>
    <dgm:cxn modelId="{05C7606C-2DDE-4BEC-BDF7-C2EBAFD0A742}" type="presOf" srcId="{CB1B2E47-8AA1-4878-A3C0-306BC1D4D04C}" destId="{917E3C62-D6E6-4A9E-8D1C-330315F626CB}" srcOrd="0" destOrd="0" presId="urn:microsoft.com/office/officeart/2005/8/layout/radial1"/>
    <dgm:cxn modelId="{ECFA88F6-FC2F-45DA-BBAE-FFBDAB090651}" srcId="{C0BEFE86-E095-44B3-975B-986695C80695}" destId="{E9DF5DA7-BA62-4BD3-95DF-F564C493EE24}" srcOrd="0" destOrd="0" parTransId="{A1C037F0-FA60-4DD5-B3AA-9513A613F65A}" sibTransId="{A1F1F250-521D-4C8F-9142-78F231E63B9A}"/>
    <dgm:cxn modelId="{BC22DFDF-A04B-455B-AF93-0824E183196D}" srcId="{E9DF5DA7-BA62-4BD3-95DF-F564C493EE24}" destId="{B8D74004-94AA-47B8-A4C7-B149387CE654}" srcOrd="0" destOrd="0" parTransId="{D30C87CC-DECA-4B40-97A2-E036B57F52D0}" sibTransId="{F890AA3F-079C-4AE6-A8B3-A8E97D98A8F2}"/>
    <dgm:cxn modelId="{17CE0E11-B385-4F61-9AEE-7DDBFFC5541D}" type="presOf" srcId="{E9DF5DA7-BA62-4BD3-95DF-F564C493EE24}" destId="{71F017BD-0308-4203-A85E-93C2AD09E1EC}" srcOrd="0" destOrd="0" presId="urn:microsoft.com/office/officeart/2005/8/layout/radial1"/>
    <dgm:cxn modelId="{7DC22A69-C10E-4D86-89A4-2D09B64A9A2B}" type="presOf" srcId="{DC00555B-8160-45A9-BE4E-49A9F5769601}" destId="{B21CF871-708F-4330-8C23-5A45AC2B2985}" srcOrd="0" destOrd="0" presId="urn:microsoft.com/office/officeart/2005/8/layout/radial1"/>
    <dgm:cxn modelId="{43E0D435-20EE-4841-9478-05E478C157FA}" srcId="{E9DF5DA7-BA62-4BD3-95DF-F564C493EE24}" destId="{DC00555B-8160-45A9-BE4E-49A9F5769601}" srcOrd="2" destOrd="0" parTransId="{3792C19E-500A-43E3-8C24-2E23ECFE4AD6}" sibTransId="{54FEF503-0514-4D92-B799-B7E8DFBBB395}"/>
    <dgm:cxn modelId="{7317F42F-E93C-44F1-B13F-9CED57ABE9EB}" type="presOf" srcId="{675C93C1-6B9E-42CB-8639-9EEC12F40F37}" destId="{41A625E2-93FA-4581-9639-27E0C4F9793A}" srcOrd="1" destOrd="0" presId="urn:microsoft.com/office/officeart/2005/8/layout/radial1"/>
    <dgm:cxn modelId="{73690F8A-90DD-40DD-A685-C7E4A83E79C0}" type="presOf" srcId="{E1DA4E16-4587-4AB8-949E-F9C6D16E660B}" destId="{400136E0-2641-47B7-B0DB-5B160FF525DE}" srcOrd="1" destOrd="0" presId="urn:microsoft.com/office/officeart/2005/8/layout/radial1"/>
    <dgm:cxn modelId="{5162611A-9633-4DEE-ADAD-E34750D4D891}" type="presOf" srcId="{D30C87CC-DECA-4B40-97A2-E036B57F52D0}" destId="{E40E2E26-7251-4D83-82CA-CE3C6E34B5FC}" srcOrd="1" destOrd="0" presId="urn:microsoft.com/office/officeart/2005/8/layout/radial1"/>
    <dgm:cxn modelId="{BDB016A1-7A16-4274-85E9-2F1B283EEF8B}" type="presOf" srcId="{3792C19E-500A-43E3-8C24-2E23ECFE4AD6}" destId="{9A82FF9B-E4B2-4D42-8D08-EC404E0E22F6}" srcOrd="1" destOrd="0" presId="urn:microsoft.com/office/officeart/2005/8/layout/radial1"/>
    <dgm:cxn modelId="{E7824AF2-6A31-4CEA-AD77-7F875E7A7C6A}" type="presOf" srcId="{3792C19E-500A-43E3-8C24-2E23ECFE4AD6}" destId="{2843C01B-7EFD-4AA9-A259-4ABA2A956B70}" srcOrd="0" destOrd="0" presId="urn:microsoft.com/office/officeart/2005/8/layout/radial1"/>
    <dgm:cxn modelId="{F0EE880D-1E21-4CB7-899F-5DFF2CDC34D5}" srcId="{E9DF5DA7-BA62-4BD3-95DF-F564C493EE24}" destId="{06B1D771-C207-48F7-9D5D-C92ACA81A7B8}" srcOrd="3" destOrd="0" parTransId="{E1DA4E16-4587-4AB8-949E-F9C6D16E660B}" sibTransId="{7A80E956-DFF2-4744-9192-A4ED67ACD2FF}"/>
    <dgm:cxn modelId="{68832F7D-9414-465C-BF42-EF090BAD8FB2}" srcId="{E9DF5DA7-BA62-4BD3-95DF-F564C493EE24}" destId="{43EFF6DC-CFF4-47E5-976B-EBB15147C5A8}" srcOrd="1" destOrd="0" parTransId="{675C93C1-6B9E-42CB-8639-9EEC12F40F37}" sibTransId="{5F6B263A-593E-4085-BC83-4EFFBE4D5770}"/>
    <dgm:cxn modelId="{CE6F4BEE-0DD9-4533-AC8E-C50F68F08065}" type="presOf" srcId="{CB1B2E47-8AA1-4878-A3C0-306BC1D4D04C}" destId="{45206A80-12B1-4F8C-A150-B453B9E332D7}" srcOrd="1" destOrd="0" presId="urn:microsoft.com/office/officeart/2005/8/layout/radial1"/>
    <dgm:cxn modelId="{C0AABC84-9955-46CB-9C82-C6D6FB416DEE}" srcId="{E9DF5DA7-BA62-4BD3-95DF-F564C493EE24}" destId="{9289C55D-051B-42A3-945A-9FA87CAEB7CB}" srcOrd="5" destOrd="0" parTransId="{CB1B2E47-8AA1-4878-A3C0-306BC1D4D04C}" sibTransId="{DB0F4585-CC63-42DE-9299-CC7D62F0BC38}"/>
    <dgm:cxn modelId="{13DE1D17-ACDE-41A9-A183-7EDF48DA9E0D}" type="presOf" srcId="{06B1D771-C207-48F7-9D5D-C92ACA81A7B8}" destId="{698D8EF0-7C27-4B90-8A21-D159EAAD9C09}" srcOrd="0" destOrd="0" presId="urn:microsoft.com/office/officeart/2005/8/layout/radial1"/>
    <dgm:cxn modelId="{CFFEA1F8-0C6F-4764-BC2E-4A8933498AA4}" type="presOf" srcId="{C0BEFE86-E095-44B3-975B-986695C80695}" destId="{AA570893-84D7-4F71-A2A6-E74F685AA8F5}" srcOrd="0" destOrd="0" presId="urn:microsoft.com/office/officeart/2005/8/layout/radial1"/>
    <dgm:cxn modelId="{83E4E37F-CE30-4D75-BDAE-8AD490CBB87B}" type="presOf" srcId="{B8D74004-94AA-47B8-A4C7-B149387CE654}" destId="{FAC7DFC6-0951-4AC9-AB92-3AE9C39BAFD9}" srcOrd="0" destOrd="0" presId="urn:microsoft.com/office/officeart/2005/8/layout/radial1"/>
    <dgm:cxn modelId="{487EE813-4790-4148-B6A9-798D55300171}" type="presOf" srcId="{9289C55D-051B-42A3-945A-9FA87CAEB7CB}" destId="{F6206B34-B890-4B0D-9177-2E771F1DC18E}" srcOrd="0" destOrd="0" presId="urn:microsoft.com/office/officeart/2005/8/layout/radial1"/>
    <dgm:cxn modelId="{AF3AE7BB-96B0-4F49-B7A8-419CC9F0D2F8}" type="presOf" srcId="{E1DA4E16-4587-4AB8-949E-F9C6D16E660B}" destId="{50529B06-ED1C-4492-B0AC-F918B613CF2B}" srcOrd="0" destOrd="0" presId="urn:microsoft.com/office/officeart/2005/8/layout/radial1"/>
    <dgm:cxn modelId="{892425DE-5C24-4D51-A39D-5F3F7D28E32C}" type="presOf" srcId="{9E900F35-DA3B-40AA-8AFD-555DE4FA6262}" destId="{E05CA4C9-A066-47A9-AB91-81D756020188}" srcOrd="1" destOrd="0" presId="urn:microsoft.com/office/officeart/2005/8/layout/radial1"/>
    <dgm:cxn modelId="{427CE932-87FA-46E8-9DD3-2C6E55EF0666}" type="presOf" srcId="{675C93C1-6B9E-42CB-8639-9EEC12F40F37}" destId="{7FD35807-0842-4207-ACF9-690E3D77F8A3}" srcOrd="0" destOrd="0" presId="urn:microsoft.com/office/officeart/2005/8/layout/radial1"/>
    <dgm:cxn modelId="{225D0E9C-F8E6-4EF8-9CAD-D76CB3DACE9A}" type="presParOf" srcId="{AA570893-84D7-4F71-A2A6-E74F685AA8F5}" destId="{71F017BD-0308-4203-A85E-93C2AD09E1EC}" srcOrd="0" destOrd="0" presId="urn:microsoft.com/office/officeart/2005/8/layout/radial1"/>
    <dgm:cxn modelId="{422A8FE5-10DD-4767-882E-8CED200C0E1C}" type="presParOf" srcId="{AA570893-84D7-4F71-A2A6-E74F685AA8F5}" destId="{254C5AF4-58F5-4C77-8215-29EB98706906}" srcOrd="1" destOrd="0" presId="urn:microsoft.com/office/officeart/2005/8/layout/radial1"/>
    <dgm:cxn modelId="{1022DFFE-0768-4228-BA14-CA6E3F94EFBD}" type="presParOf" srcId="{254C5AF4-58F5-4C77-8215-29EB98706906}" destId="{E40E2E26-7251-4D83-82CA-CE3C6E34B5FC}" srcOrd="0" destOrd="0" presId="urn:microsoft.com/office/officeart/2005/8/layout/radial1"/>
    <dgm:cxn modelId="{F4CC0967-558A-48F9-8F63-74A74280CA33}" type="presParOf" srcId="{AA570893-84D7-4F71-A2A6-E74F685AA8F5}" destId="{FAC7DFC6-0951-4AC9-AB92-3AE9C39BAFD9}" srcOrd="2" destOrd="0" presId="urn:microsoft.com/office/officeart/2005/8/layout/radial1"/>
    <dgm:cxn modelId="{1E44A460-D6F6-4AC1-9967-19F64248880E}" type="presParOf" srcId="{AA570893-84D7-4F71-A2A6-E74F685AA8F5}" destId="{7FD35807-0842-4207-ACF9-690E3D77F8A3}" srcOrd="3" destOrd="0" presId="urn:microsoft.com/office/officeart/2005/8/layout/radial1"/>
    <dgm:cxn modelId="{598FEC39-4C52-4C2C-9744-C530DF58000D}" type="presParOf" srcId="{7FD35807-0842-4207-ACF9-690E3D77F8A3}" destId="{41A625E2-93FA-4581-9639-27E0C4F9793A}" srcOrd="0" destOrd="0" presId="urn:microsoft.com/office/officeart/2005/8/layout/radial1"/>
    <dgm:cxn modelId="{EC61A0EC-A070-4A1A-8E42-712D2CA47ADD}" type="presParOf" srcId="{AA570893-84D7-4F71-A2A6-E74F685AA8F5}" destId="{9A1EF2A9-431C-4C01-BEAD-DBDA8F751DF6}" srcOrd="4" destOrd="0" presId="urn:microsoft.com/office/officeart/2005/8/layout/radial1"/>
    <dgm:cxn modelId="{31360434-06E6-46CD-9447-45503C854384}" type="presParOf" srcId="{AA570893-84D7-4F71-A2A6-E74F685AA8F5}" destId="{2843C01B-7EFD-4AA9-A259-4ABA2A956B70}" srcOrd="5" destOrd="0" presId="urn:microsoft.com/office/officeart/2005/8/layout/radial1"/>
    <dgm:cxn modelId="{6A717B67-D839-47BA-A0C3-1D2D7DA1D3AD}" type="presParOf" srcId="{2843C01B-7EFD-4AA9-A259-4ABA2A956B70}" destId="{9A82FF9B-E4B2-4D42-8D08-EC404E0E22F6}" srcOrd="0" destOrd="0" presId="urn:microsoft.com/office/officeart/2005/8/layout/radial1"/>
    <dgm:cxn modelId="{4ABDE5ED-F468-48B7-8334-38C9463178B9}" type="presParOf" srcId="{AA570893-84D7-4F71-A2A6-E74F685AA8F5}" destId="{B21CF871-708F-4330-8C23-5A45AC2B2985}" srcOrd="6" destOrd="0" presId="urn:microsoft.com/office/officeart/2005/8/layout/radial1"/>
    <dgm:cxn modelId="{111E1C14-81F9-48F7-8F29-1AD35296FF01}" type="presParOf" srcId="{AA570893-84D7-4F71-A2A6-E74F685AA8F5}" destId="{50529B06-ED1C-4492-B0AC-F918B613CF2B}" srcOrd="7" destOrd="0" presId="urn:microsoft.com/office/officeart/2005/8/layout/radial1"/>
    <dgm:cxn modelId="{3FCB1C83-AC7F-4EE8-A9EC-1ED965A8E1E9}" type="presParOf" srcId="{50529B06-ED1C-4492-B0AC-F918B613CF2B}" destId="{400136E0-2641-47B7-B0DB-5B160FF525DE}" srcOrd="0" destOrd="0" presId="urn:microsoft.com/office/officeart/2005/8/layout/radial1"/>
    <dgm:cxn modelId="{AF364B96-5CE5-4751-8BE9-7D00D788F7E6}" type="presParOf" srcId="{AA570893-84D7-4F71-A2A6-E74F685AA8F5}" destId="{698D8EF0-7C27-4B90-8A21-D159EAAD9C09}" srcOrd="8" destOrd="0" presId="urn:microsoft.com/office/officeart/2005/8/layout/radial1"/>
    <dgm:cxn modelId="{4AE679CD-EDB6-4C3A-B07A-87E342D633CD}" type="presParOf" srcId="{AA570893-84D7-4F71-A2A6-E74F685AA8F5}" destId="{5A7A0A5F-54C4-4E59-A1BA-747DC2375C7F}" srcOrd="9" destOrd="0" presId="urn:microsoft.com/office/officeart/2005/8/layout/radial1"/>
    <dgm:cxn modelId="{0249C692-91F1-404B-AE3B-EA6EBB2DB99A}" type="presParOf" srcId="{5A7A0A5F-54C4-4E59-A1BA-747DC2375C7F}" destId="{E05CA4C9-A066-47A9-AB91-81D756020188}" srcOrd="0" destOrd="0" presId="urn:microsoft.com/office/officeart/2005/8/layout/radial1"/>
    <dgm:cxn modelId="{5331B93B-CD87-4294-8842-ABAF579A6AAD}" type="presParOf" srcId="{AA570893-84D7-4F71-A2A6-E74F685AA8F5}" destId="{BC0789C4-AA4F-490B-9A46-B652EE1C6379}" srcOrd="10" destOrd="0" presId="urn:microsoft.com/office/officeart/2005/8/layout/radial1"/>
    <dgm:cxn modelId="{77F25CDD-ADE6-4466-86B5-BCA56107BB01}" type="presParOf" srcId="{AA570893-84D7-4F71-A2A6-E74F685AA8F5}" destId="{917E3C62-D6E6-4A9E-8D1C-330315F626CB}" srcOrd="11" destOrd="0" presId="urn:microsoft.com/office/officeart/2005/8/layout/radial1"/>
    <dgm:cxn modelId="{A3D7E2B1-ECCA-4578-9B87-ADDEC3206C93}" type="presParOf" srcId="{917E3C62-D6E6-4A9E-8D1C-330315F626CB}" destId="{45206A80-12B1-4F8C-A150-B453B9E332D7}" srcOrd="0" destOrd="0" presId="urn:microsoft.com/office/officeart/2005/8/layout/radial1"/>
    <dgm:cxn modelId="{95AB8DDD-DAB8-4B02-BBE3-D7FD3D771D86}" type="presParOf" srcId="{AA570893-84D7-4F71-A2A6-E74F685AA8F5}" destId="{F6206B34-B890-4B0D-9177-2E771F1DC18E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F017BD-0308-4203-A85E-93C2AD09E1EC}">
      <dsp:nvSpPr>
        <dsp:cNvPr id="0" name=""/>
        <dsp:cNvSpPr/>
      </dsp:nvSpPr>
      <dsp:spPr>
        <a:xfrm>
          <a:off x="3684900" y="2334900"/>
          <a:ext cx="1774199" cy="17741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b="1" kern="120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Миром правят числа!</a:t>
          </a:r>
          <a:endParaRPr lang="ru-RU" sz="26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rgbClr val="FF0000"/>
            </a:solidFill>
          </a:endParaRPr>
        </a:p>
      </dsp:txBody>
      <dsp:txXfrm>
        <a:off x="3944725" y="2594725"/>
        <a:ext cx="1254549" cy="1254549"/>
      </dsp:txXfrm>
    </dsp:sp>
    <dsp:sp modelId="{254C5AF4-58F5-4C77-8215-29EB98706906}">
      <dsp:nvSpPr>
        <dsp:cNvPr id="0" name=""/>
        <dsp:cNvSpPr/>
      </dsp:nvSpPr>
      <dsp:spPr>
        <a:xfrm rot="16200000">
          <a:off x="4304265" y="2049702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4558613" y="2053778"/>
        <a:ext cx="26773" cy="26773"/>
      </dsp:txXfrm>
    </dsp:sp>
    <dsp:sp modelId="{FAC7DFC6-0951-4AC9-AB92-3AE9C39BAFD9}">
      <dsp:nvSpPr>
        <dsp:cNvPr id="0" name=""/>
        <dsp:cNvSpPr/>
      </dsp:nvSpPr>
      <dsp:spPr>
        <a:xfrm>
          <a:off x="3684900" y="25230"/>
          <a:ext cx="1774199" cy="177419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Учитель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3944725" y="285055"/>
        <a:ext cx="1254549" cy="1254549"/>
      </dsp:txXfrm>
    </dsp:sp>
    <dsp:sp modelId="{7FD35807-0842-4207-ACF9-690E3D77F8A3}">
      <dsp:nvSpPr>
        <dsp:cNvPr id="0" name=""/>
        <dsp:cNvSpPr/>
      </dsp:nvSpPr>
      <dsp:spPr>
        <a:xfrm rot="19800000">
          <a:off x="5304381" y="2627119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5558729" y="2631195"/>
        <a:ext cx="26773" cy="26773"/>
      </dsp:txXfrm>
    </dsp:sp>
    <dsp:sp modelId="{9A1EF2A9-431C-4C01-BEAD-DBDA8F751DF6}">
      <dsp:nvSpPr>
        <dsp:cNvPr id="0" name=""/>
        <dsp:cNvSpPr/>
      </dsp:nvSpPr>
      <dsp:spPr>
        <a:xfrm>
          <a:off x="5685132" y="1180065"/>
          <a:ext cx="1774199" cy="1774199"/>
        </a:xfrm>
        <a:prstGeom prst="ellipse">
          <a:avLst/>
        </a:prstGeom>
        <a:solidFill>
          <a:schemeClr val="accent2">
            <a:hueOff val="359991"/>
            <a:satOff val="9717"/>
            <a:lumOff val="102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Врач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5944957" y="1439890"/>
        <a:ext cx="1254549" cy="1254549"/>
      </dsp:txXfrm>
    </dsp:sp>
    <dsp:sp modelId="{2843C01B-7EFD-4AA9-A259-4ABA2A956B70}">
      <dsp:nvSpPr>
        <dsp:cNvPr id="0" name=""/>
        <dsp:cNvSpPr/>
      </dsp:nvSpPr>
      <dsp:spPr>
        <a:xfrm rot="1800000">
          <a:off x="5304381" y="3781954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5558729" y="3786030"/>
        <a:ext cx="26773" cy="26773"/>
      </dsp:txXfrm>
    </dsp:sp>
    <dsp:sp modelId="{B21CF871-708F-4330-8C23-5A45AC2B2985}">
      <dsp:nvSpPr>
        <dsp:cNvPr id="0" name=""/>
        <dsp:cNvSpPr/>
      </dsp:nvSpPr>
      <dsp:spPr>
        <a:xfrm>
          <a:off x="5685132" y="3489734"/>
          <a:ext cx="1774199" cy="1774199"/>
        </a:xfrm>
        <a:prstGeom prst="ellipse">
          <a:avLst/>
        </a:prstGeom>
        <a:solidFill>
          <a:schemeClr val="accent2">
            <a:hueOff val="719982"/>
            <a:satOff val="19434"/>
            <a:lumOff val="204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Фермер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5944957" y="3749559"/>
        <a:ext cx="1254549" cy="1254549"/>
      </dsp:txXfrm>
    </dsp:sp>
    <dsp:sp modelId="{50529B06-ED1C-4492-B0AC-F918B613CF2B}">
      <dsp:nvSpPr>
        <dsp:cNvPr id="0" name=""/>
        <dsp:cNvSpPr/>
      </dsp:nvSpPr>
      <dsp:spPr>
        <a:xfrm rot="5400000">
          <a:off x="4304265" y="4359372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4558613" y="4363448"/>
        <a:ext cx="26773" cy="26773"/>
      </dsp:txXfrm>
    </dsp:sp>
    <dsp:sp modelId="{698D8EF0-7C27-4B90-8A21-D159EAAD9C09}">
      <dsp:nvSpPr>
        <dsp:cNvPr id="0" name=""/>
        <dsp:cNvSpPr/>
      </dsp:nvSpPr>
      <dsp:spPr>
        <a:xfrm>
          <a:off x="3684900" y="4644569"/>
          <a:ext cx="1774199" cy="1774199"/>
        </a:xfrm>
        <a:prstGeom prst="ellipse">
          <a:avLst/>
        </a:prstGeom>
        <a:solidFill>
          <a:schemeClr val="accent2">
            <a:hueOff val="1079973"/>
            <a:satOff val="29150"/>
            <a:lumOff val="305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Водитель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3944725" y="4904394"/>
        <a:ext cx="1254549" cy="1254549"/>
      </dsp:txXfrm>
    </dsp:sp>
    <dsp:sp modelId="{5A7A0A5F-54C4-4E59-A1BA-747DC2375C7F}">
      <dsp:nvSpPr>
        <dsp:cNvPr id="0" name=""/>
        <dsp:cNvSpPr/>
      </dsp:nvSpPr>
      <dsp:spPr>
        <a:xfrm rot="9000000">
          <a:off x="3304148" y="3781954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 rot="10800000">
        <a:off x="3558496" y="3786030"/>
        <a:ext cx="26773" cy="26773"/>
      </dsp:txXfrm>
    </dsp:sp>
    <dsp:sp modelId="{BC0789C4-AA4F-490B-9A46-B652EE1C6379}">
      <dsp:nvSpPr>
        <dsp:cNvPr id="0" name=""/>
        <dsp:cNvSpPr/>
      </dsp:nvSpPr>
      <dsp:spPr>
        <a:xfrm>
          <a:off x="1684667" y="3489734"/>
          <a:ext cx="1774199" cy="1774199"/>
        </a:xfrm>
        <a:prstGeom prst="ellipse">
          <a:avLst/>
        </a:prstGeom>
        <a:solidFill>
          <a:schemeClr val="accent2">
            <a:hueOff val="1439964"/>
            <a:satOff val="38867"/>
            <a:lumOff val="407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Банкир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1944492" y="3749559"/>
        <a:ext cx="1254549" cy="1254549"/>
      </dsp:txXfrm>
    </dsp:sp>
    <dsp:sp modelId="{917E3C62-D6E6-4A9E-8D1C-330315F626CB}">
      <dsp:nvSpPr>
        <dsp:cNvPr id="0" name=""/>
        <dsp:cNvSpPr/>
      </dsp:nvSpPr>
      <dsp:spPr>
        <a:xfrm rot="12600000">
          <a:off x="3304148" y="2627119"/>
          <a:ext cx="535469" cy="34925"/>
        </a:xfrm>
        <a:custGeom>
          <a:avLst/>
          <a:gdLst/>
          <a:ahLst/>
          <a:cxnLst/>
          <a:rect l="0" t="0" r="0" b="0"/>
          <a:pathLst>
            <a:path>
              <a:moveTo>
                <a:pt x="0" y="17462"/>
              </a:moveTo>
              <a:lnTo>
                <a:pt x="535469" y="17462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 rot="10800000">
        <a:off x="3558496" y="2631195"/>
        <a:ext cx="26773" cy="26773"/>
      </dsp:txXfrm>
    </dsp:sp>
    <dsp:sp modelId="{F6206B34-B890-4B0D-9177-2E771F1DC18E}">
      <dsp:nvSpPr>
        <dsp:cNvPr id="0" name=""/>
        <dsp:cNvSpPr/>
      </dsp:nvSpPr>
      <dsp:spPr>
        <a:xfrm>
          <a:off x="1684667" y="1180065"/>
          <a:ext cx="1774199" cy="1774199"/>
        </a:xfrm>
        <a:prstGeom prst="ellipse">
          <a:avLst/>
        </a:prstGeom>
        <a:solidFill>
          <a:schemeClr val="accent2">
            <a:hueOff val="1799955"/>
            <a:satOff val="48584"/>
            <a:lumOff val="509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ysClr val="windowText" lastClr="000000"/>
              </a:solidFill>
            </a:rPr>
            <a:t>Герои книг и фильмов</a:t>
          </a:r>
          <a:endParaRPr lang="ru-RU" sz="2200" kern="1200" dirty="0">
            <a:ln>
              <a:solidFill>
                <a:schemeClr val="tx1">
                  <a:lumMod val="95000"/>
                  <a:lumOff val="5000"/>
                </a:schemeClr>
              </a:solidFill>
            </a:ln>
            <a:solidFill>
              <a:sysClr val="windowText" lastClr="000000"/>
            </a:solidFill>
          </a:endParaRPr>
        </a:p>
      </dsp:txBody>
      <dsp:txXfrm>
        <a:off x="1944492" y="1439890"/>
        <a:ext cx="1254549" cy="12545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714CE00-04DE-4FF8-9647-6C7CD9270DDF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2B81F3E-4C0E-4651-AF17-19575FE42AB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kartinkin.net/uploads/posts/2022-07/1657667037_50-kartinkin-net-p-kartinki-pifagora-54.jpg" TargetMode="External"/><Relationship Id="rId2" Type="http://schemas.openxmlformats.org/officeDocument/2006/relationships/hyperlink" Target="https://infourok.ru/razrabotka-uroka-po-matematike-matematicheskaya-model-7-kl-4185545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slide" Target="slide1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slide" Target="slide10.xml"/><Relationship Id="rId5" Type="http://schemas.openxmlformats.org/officeDocument/2006/relationships/diagramQuickStyle" Target="../diagrams/quickStyle1.xml"/><Relationship Id="rId10" Type="http://schemas.openxmlformats.org/officeDocument/2006/relationships/slide" Target="slide9.xml"/><Relationship Id="rId4" Type="http://schemas.openxmlformats.org/officeDocument/2006/relationships/diagramLayout" Target="../diagrams/layout1.xml"/><Relationship Id="rId9" Type="http://schemas.openxmlformats.org/officeDocument/2006/relationships/slide" Target="slide8.xml"/><Relationship Id="rId14" Type="http://schemas.openxmlformats.org/officeDocument/2006/relationships/slide" Target="slide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609601"/>
            <a:ext cx="8712968" cy="42672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Математические модели      </a:t>
            </a: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b="1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реальных </a:t>
            </a:r>
            <a:r>
              <a:rPr lang="ru-RU" b="1" i="1" dirty="0">
                <a:solidFill>
                  <a:srgbClr val="000000"/>
                </a:solidFill>
                <a:latin typeface="Times New Roman"/>
                <a:ea typeface="Times New Roman"/>
              </a:rPr>
              <a:t>ситуаций.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6400800" cy="1752600"/>
          </a:xfrm>
        </p:spPr>
        <p:txBody>
          <a:bodyPr>
            <a:normAutofit lnSpcReduction="10000"/>
          </a:bodyPr>
          <a:lstStyle/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Москалева Елена Николаевна, </a:t>
            </a:r>
            <a:endParaRPr lang="ru-RU" sz="1800" b="1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учитель математики </a:t>
            </a: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первой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квалификационной категории, </a:t>
            </a:r>
            <a:endParaRPr lang="ru-RU" sz="1800" b="1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800" b="1" dirty="0">
                <a:solidFill>
                  <a:schemeClr val="tx1"/>
                </a:solidFill>
                <a:latin typeface="Times New Roman"/>
                <a:ea typeface="Calibri"/>
              </a:rPr>
              <a:t>МБОУ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«Понизовская школа»  </a:t>
            </a:r>
            <a:endParaRPr lang="ru-RU" sz="1800" b="1" dirty="0">
              <a:solidFill>
                <a:schemeClr val="tx1"/>
              </a:solidFill>
              <a:latin typeface="Times New Roman"/>
              <a:ea typeface="Calibri"/>
            </a:endParaRPr>
          </a:p>
          <a:p>
            <a:pPr lvl="0" algn="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1800" b="1" dirty="0" err="1" smtClean="0">
                <a:solidFill>
                  <a:schemeClr val="tx1"/>
                </a:solidFill>
                <a:latin typeface="Times New Roman"/>
                <a:ea typeface="Calibri"/>
              </a:rPr>
              <a:t>Руднянского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Calibri"/>
              </a:rPr>
              <a:t> района Смоленской области</a:t>
            </a:r>
            <a:endParaRPr lang="ru-RU" sz="14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69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Водитель</a:t>
            </a:r>
            <a:endParaRPr lang="ru-RU" sz="3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ru-RU" dirty="0" smtClean="0"/>
              <a:t>1.	На автостоянке легковых машин в 2 раза больше грузовых. После того, как со стоянки уехало 10 легковых машин, а приехало 4 грузовых, количество легковых и грузовых машин стало поровну. Сколько легковых машин было на стоянке первоначально?</a:t>
            </a:r>
          </a:p>
          <a:p>
            <a:r>
              <a:rPr lang="ru-RU" dirty="0" smtClean="0"/>
              <a:t>2.	В первом автобусе было в 2 раза больше пассажиров, чем во втором. Когда на ближайшей остановке из первого автобуса вышли 18 человек, а из второго 6 человек, то в обоих автобусах пассажиров стало поровну. Сколько человек было в каждом автобусе первоначально?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707904" y="6381328"/>
            <a:ext cx="720080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91880" y="314096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28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56176" y="5661248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24 и 12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299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Банкир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	В мешке было в 3 раза меньше монет, чем в сундуке. После того как из мешка переложили 24 монеты, в сундуке их стало в 7 раз больше, чем в мешке. Сколько было монет в мешке и сколько в сундуке?</a:t>
            </a:r>
          </a:p>
          <a:p>
            <a:pPr marL="0" indent="0">
              <a:buNone/>
            </a:pPr>
            <a:r>
              <a:rPr lang="ru-RU" dirty="0" smtClean="0"/>
              <a:t>2.	У Андрея было в 5 раз больше денег, чем у Лены. Когда Андрей купил книгу за 240 рублей, а Лена купила куклу за 80 рублей, то у Лены осталось на 320 рублей меньше, чем у Андрея. Сколько денег было у каждого первоначально?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491880" y="6165304"/>
            <a:ext cx="64807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3968" y="2780928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48 и 144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537321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600 и 120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91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Герои книг и фильмов</a:t>
            </a:r>
            <a:endParaRPr lang="ru-RU" sz="32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1.	Буратино заплатил за дневник и учебник «Арифметика» 96 сольдо, причём дневник стоил в 5 раз меньше, чем учебник. Сколько сольдо заплатил Буратино за дневник и сколько за учебник?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	Суммарная масса Фрекен Бок, </a:t>
            </a:r>
            <a:r>
              <a:rPr lang="ru-RU" b="1" dirty="0" err="1" smtClean="0">
                <a:solidFill>
                  <a:schemeClr val="tx1"/>
                </a:solidFill>
              </a:rPr>
              <a:t>Карлсона</a:t>
            </a:r>
            <a:r>
              <a:rPr lang="ru-RU" b="1" dirty="0" smtClean="0">
                <a:solidFill>
                  <a:schemeClr val="tx1"/>
                </a:solidFill>
              </a:rPr>
              <a:t> и Малыша равна 174 кг. Масса Малыша в 4 раза меньше массы фрекен Бок и на 30 кг меньше массы </a:t>
            </a:r>
            <a:r>
              <a:rPr lang="ru-RU" b="1" dirty="0" err="1" smtClean="0">
                <a:solidFill>
                  <a:schemeClr val="tx1"/>
                </a:solidFill>
              </a:rPr>
              <a:t>Карлсона</a:t>
            </a:r>
            <a:r>
              <a:rPr lang="ru-RU" b="1" dirty="0" smtClean="0">
                <a:solidFill>
                  <a:schemeClr val="tx1"/>
                </a:solidFill>
              </a:rPr>
              <a:t>. Найдите массу каждого из них.</a:t>
            </a: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563888" y="6165304"/>
            <a:ext cx="72008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572000" y="3068960"/>
            <a:ext cx="3456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16 и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80 сольдо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8024" y="5445224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96; 54 и 24 кг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1562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1996368" cy="2028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332657"/>
            <a:ext cx="6192688" cy="6290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Отдохнём?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576"/>
          </a:xfrm>
        </p:spPr>
        <p:txBody>
          <a:bodyPr>
            <a:normAutofit/>
          </a:bodyPr>
          <a:lstStyle/>
          <a:p>
            <a:pPr marL="85725" indent="276225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 Васька несколько раз выгнул спину, затем в два раза больше повертел головой из стороны в сторону. Поднял вверх по очереди обе передние лапы (каждую на 3 раза больше, чем выгибал спину), прогибаясь при этом назад. Почесал правой лапой за левым ухом один раз, затем левой лапой за правым ухом один раз. 1 раз взъерошил себе чёлку.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Мурлыкнул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«Васька, ты молодец!»(1 раз) и довольный уселся на стул (1 раз). </a:t>
            </a:r>
          </a:p>
          <a:p>
            <a:pPr marL="85725" indent="276225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он выполнил 21 действие.</a:t>
            </a:r>
          </a:p>
          <a:p>
            <a:pPr marL="85725" indent="276225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сможете повторить за Васькой все его действия, то на ваших лицах обязательно появится улыбка.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19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df3b02760ed8c27b765cd39f92b4b1f4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95" t="9497" r="6499" b="15087"/>
          <a:stretch/>
        </p:blipFill>
        <p:spPr bwMode="auto">
          <a:xfrm>
            <a:off x="3491880" y="1124744"/>
            <a:ext cx="5263877" cy="454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4900" dirty="0" smtClean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/>
            </a:r>
            <a:br>
              <a:rPr lang="ru-RU" sz="4900" dirty="0" smtClean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r>
              <a:rPr lang="ru-RU" sz="4900" dirty="0" smtClean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Миром </a:t>
            </a:r>
            <a:r>
              <a:rPr lang="ru-RU" sz="4900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правят числа!</a:t>
            </a: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/>
            </a:r>
            <a:br>
              <a:rPr lang="ru-RU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3568" y="1556792"/>
            <a:ext cx="72111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Я понял …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Я считаю …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Я согласен …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Я думаю …</a:t>
            </a:r>
            <a:endParaRPr lang="ru-RU" sz="4000" b="1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00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Оценочный лист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8016432"/>
              </p:ext>
            </p:extLst>
          </p:nvPr>
        </p:nvGraphicFramePr>
        <p:xfrm>
          <a:off x="1259632" y="1700808"/>
          <a:ext cx="7056784" cy="39263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872"/>
                <a:gridCol w="2200592"/>
                <a:gridCol w="2880320"/>
              </a:tblGrid>
              <a:tr h="74868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Фамилия, Имя</a:t>
                      </a:r>
                      <a:endParaRPr lang="ru-RU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за работу в группе</a:t>
                      </a:r>
                      <a:endParaRPr lang="ru-RU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за урок (среднее </a:t>
                      </a:r>
                      <a:r>
                        <a:rPr lang="ru-RU" b="1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арифметическое)</a:t>
                      </a:r>
                      <a:endParaRPr lang="ru-RU" b="1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348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 1</a:t>
                      </a:r>
                      <a:endParaRPr lang="ru-RU" sz="1800" b="1" kern="12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009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 2</a:t>
                      </a:r>
                      <a:endParaRPr lang="ru-RU" sz="1800" b="1" kern="12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0870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 3</a:t>
                      </a:r>
                      <a:endParaRPr lang="ru-RU" sz="1800" b="1" kern="12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05354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Ученик 4</a:t>
                      </a:r>
                      <a:endParaRPr lang="ru-RU" sz="1800" b="1" kern="1200" dirty="0">
                        <a:solidFill>
                          <a:sysClr val="windowText" lastClr="00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563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Домашнее задание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363272" cy="5400600"/>
          </a:xfrm>
        </p:spPr>
        <p:txBody>
          <a:bodyPr>
            <a:normAutofit fontScale="62500" lnSpcReduction="20000"/>
          </a:bodyPr>
          <a:lstStyle/>
          <a:p>
            <a:pPr marL="0" indent="361950" algn="just"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1.Задача </a:t>
            </a:r>
            <a:r>
              <a:rPr lang="ru-RU" sz="3400" b="1" dirty="0">
                <a:solidFill>
                  <a:schemeClr val="tx1"/>
                </a:solidFill>
              </a:rPr>
              <a:t>из русского фольклора: «Летела стая гусей, а навстречу ей летит один гусь и говорит: «Здравствуйте, сто гусей!» «Нас не сто гусей, - отвечает вожак стаи, - если бы нас было столько, сколько сейчас, да ещё столько, да </a:t>
            </a:r>
            <a:r>
              <a:rPr lang="ru-RU" sz="3400" b="1" dirty="0" err="1">
                <a:solidFill>
                  <a:schemeClr val="tx1"/>
                </a:solidFill>
              </a:rPr>
              <a:t>полстолько</a:t>
            </a:r>
            <a:r>
              <a:rPr lang="ru-RU" sz="3400" b="1" dirty="0">
                <a:solidFill>
                  <a:schemeClr val="tx1"/>
                </a:solidFill>
              </a:rPr>
              <a:t>, да четверть столько, да ещё ты, гусь, тогда нас было бы сто гусей». Сколько было гусей в стае?»</a:t>
            </a:r>
          </a:p>
          <a:p>
            <a:pPr marL="0" indent="361950" algn="just">
              <a:buNone/>
            </a:pPr>
            <a:endParaRPr lang="ru-RU" sz="3400" b="1" dirty="0" smtClean="0">
              <a:solidFill>
                <a:schemeClr val="tx1"/>
              </a:solidFill>
            </a:endParaRPr>
          </a:p>
          <a:p>
            <a:pPr marL="0" indent="361950" algn="just"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2.Задача </a:t>
            </a:r>
            <a:r>
              <a:rPr lang="ru-RU" sz="3400" b="1" dirty="0">
                <a:solidFill>
                  <a:schemeClr val="tx1"/>
                </a:solidFill>
              </a:rPr>
              <a:t>из индийского фольклора: «Из четырёх жертвователей второй дал вдвое больше первого. Третий – втрое больше второго, четвёртый – вчетверо больше третьего, а все вместе дали 132 рубля. Сколько дал первый?»</a:t>
            </a:r>
          </a:p>
          <a:p>
            <a:pPr marL="0" indent="361950" algn="just">
              <a:buNone/>
            </a:pPr>
            <a:endParaRPr lang="ru-RU" sz="3400" b="1" dirty="0" smtClean="0">
              <a:solidFill>
                <a:schemeClr val="tx1"/>
              </a:solidFill>
            </a:endParaRPr>
          </a:p>
          <a:p>
            <a:pPr marL="0" indent="361950" algn="just">
              <a:buNone/>
            </a:pPr>
            <a:r>
              <a:rPr lang="ru-RU" sz="3400" b="1" dirty="0" smtClean="0">
                <a:solidFill>
                  <a:schemeClr val="tx1"/>
                </a:solidFill>
              </a:rPr>
              <a:t>3.Задача </a:t>
            </a:r>
            <a:r>
              <a:rPr lang="ru-RU" sz="3400" b="1" dirty="0">
                <a:solidFill>
                  <a:schemeClr val="tx1"/>
                </a:solidFill>
              </a:rPr>
              <a:t>из немецкого фольклора: «За какое время лев, волк и собака могут съесть трёх овец, если лев один может съесть овцу за 1 час, волк – за 3 часа, а собака – за 6 часов?»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980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632848" cy="1368152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Спасибо за урок!</a:t>
            </a:r>
            <a:endParaRPr lang="ru-RU" sz="66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4752528" cy="4909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326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634082"/>
          </a:xfrm>
        </p:spPr>
        <p:txBody>
          <a:bodyPr>
            <a:normAutofit fontScale="90000"/>
          </a:bodyPr>
          <a:lstStyle/>
          <a:p>
            <a:pPr algn="l">
              <a:spcBef>
                <a:spcPts val="0"/>
              </a:spcBef>
            </a:pPr>
            <a:r>
              <a:rPr lang="ru-RU" sz="3600" dirty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  <a:ea typeface="+mn-ea"/>
                <a:cs typeface="+mn-cs"/>
              </a:rPr>
              <a:t>Информационные ресурсы: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640960" cy="568863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2800" dirty="0"/>
              <a:t>Алгебра. 7 класс. Учебник - Макарычев Ю.Н., </a:t>
            </a:r>
            <a:r>
              <a:rPr lang="ru-RU" sz="2800" dirty="0" err="1"/>
              <a:t>Миндюк</a:t>
            </a:r>
            <a:r>
              <a:rPr lang="ru-RU" sz="2800" dirty="0"/>
              <a:t> Н.Г. и др.</a:t>
            </a:r>
          </a:p>
          <a:p>
            <a:pPr lvl="0"/>
            <a:r>
              <a:rPr lang="ru-RU" sz="2800" dirty="0">
                <a:hlinkClick r:id="rId2"/>
              </a:rPr>
              <a:t>https://</a:t>
            </a:r>
            <a:r>
              <a:rPr lang="ru-RU" sz="2800" dirty="0" smtClean="0">
                <a:hlinkClick r:id="rId2"/>
              </a:rPr>
              <a:t>infourok.ru/razrabotka-uroka-po-matematike-matematicheskaya-model-7-kl-4185545.html</a:t>
            </a:r>
            <a:endParaRPr lang="ru-RU" sz="2800" dirty="0" smtClean="0"/>
          </a:p>
          <a:p>
            <a:pPr lvl="0"/>
            <a:r>
              <a:rPr lang="en-US" sz="2800" dirty="0">
                <a:hlinkClick r:id="rId3"/>
              </a:rPr>
              <a:t>https://</a:t>
            </a:r>
            <a:r>
              <a:rPr lang="en-US" sz="2800" dirty="0" smtClean="0">
                <a:hlinkClick r:id="rId3"/>
              </a:rPr>
              <a:t>kartinkin.net/uploads/posts/2022-07/1657667037_50-kartinkin-net-p-kartinki-pifagora-54.jpg</a:t>
            </a:r>
            <a:endParaRPr lang="en-US" sz="2800" dirty="0"/>
          </a:p>
          <a:p>
            <a:pPr lvl="0"/>
            <a:r>
              <a:rPr lang="en-US" sz="2800" dirty="0"/>
              <a:t>https://3dmdb.com/previews/404915.jpg</a:t>
            </a:r>
          </a:p>
          <a:p>
            <a:pPr lvl="0"/>
            <a:r>
              <a:rPr lang="en-US" sz="2800" dirty="0"/>
              <a:t>https://cdn1.akusherstvo.ru/d40/9ee/635716.jpg</a:t>
            </a:r>
          </a:p>
          <a:p>
            <a:pPr lvl="0"/>
            <a:r>
              <a:rPr lang="en-US" sz="2800" dirty="0"/>
              <a:t>https://free-images.com/or/539f/atom_model_svg.jpg</a:t>
            </a:r>
          </a:p>
          <a:p>
            <a:pPr lvl="0"/>
            <a:r>
              <a:rPr lang="en-US" sz="2800" dirty="0"/>
              <a:t>https://sun9-58.userapi.com/impg/s5H8XkqpQamrJZGn5-UM2OWFjGoTsXjOPUQLlg/iG-Ca0P6B7A.jpg?size=600x514&amp;quality=96&amp;sign=e1746d62508c91502aba3f4cf55d0d8e&amp;type=album</a:t>
            </a:r>
          </a:p>
          <a:p>
            <a:pPr lvl="0"/>
            <a:endParaRPr lang="ru-RU" sz="2800" dirty="0" smtClean="0"/>
          </a:p>
          <a:p>
            <a:pPr lvl="0"/>
            <a:endParaRPr lang="ru-RU" sz="2800" dirty="0" smtClean="0"/>
          </a:p>
          <a:p>
            <a:pPr marL="0" lvl="0" indent="0">
              <a:buNone/>
            </a:pPr>
            <a:endParaRPr lang="en-US" sz="2600" dirty="0" smtClean="0">
              <a:solidFill>
                <a:prstClr val="black"/>
              </a:solidFill>
            </a:endParaRPr>
          </a:p>
          <a:p>
            <a:pPr lvl="0"/>
            <a:endParaRPr lang="en-US" sz="2600" dirty="0" smtClean="0">
              <a:solidFill>
                <a:prstClr val="black"/>
              </a:solidFill>
            </a:endParaRPr>
          </a:p>
          <a:p>
            <a:pPr lvl="0"/>
            <a:endParaRPr lang="ru-RU" sz="2600" dirty="0" smtClean="0">
              <a:solidFill>
                <a:prstClr val="black"/>
              </a:solidFill>
            </a:endParaRPr>
          </a:p>
          <a:p>
            <a:pPr lvl="0"/>
            <a:endParaRPr lang="ru-RU" sz="2600" dirty="0">
              <a:solidFill>
                <a:prstClr val="black"/>
              </a:solidFill>
            </a:endParaRPr>
          </a:p>
          <a:p>
            <a:pPr lvl="0"/>
            <a:endParaRPr lang="ru-RU" sz="2600" dirty="0">
              <a:solidFill>
                <a:prstClr val="black"/>
              </a:solidFill>
            </a:endParaRP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72540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5900" dirty="0" smtClean="0">
                <a:solidFill>
                  <a:srgbClr val="1F497D">
                    <a:lumMod val="75000"/>
                  </a:srgbClr>
                </a:solidFill>
                <a:latin typeface="Monotype Corsiva" panose="03010101010201010101" pitchFamily="66" charset="0"/>
              </a:rPr>
              <a:t>Запиши в виде выражения: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1560" y="1052736"/>
            <a:ext cx="4824536" cy="507342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произведение суммы чисел </a:t>
            </a:r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8 и числа 0,5 =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чисел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утроенное произведение разности чисел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их суммы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сумма противоположных чисел равна нулю =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карандаш стоит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руб., а тетрадь –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руб. Сколько стоят 5 карандашей и 7 тетрадей?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5580112" y="1124744"/>
            <a:ext cx="303468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(-12 + 8)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 5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б)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х + у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в)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3(а – в)(а + в)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г)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а + (-а) = 0</a:t>
            </a:r>
          </a:p>
          <a:p>
            <a:pPr marL="0" indent="0"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д)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5х + 7у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729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925113" y="2650573"/>
            <a:ext cx="3250704" cy="149817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Математическое 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моделирование</a:t>
            </a:r>
            <a:endParaRPr lang="ru-RU" sz="40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70317209"/>
              </p:ext>
            </p:extLst>
          </p:nvPr>
        </p:nvGraphicFramePr>
        <p:xfrm>
          <a:off x="179511" y="188640"/>
          <a:ext cx="8712969" cy="6480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3"/>
                <a:gridCol w="2904323"/>
                <a:gridCol w="2904323"/>
              </a:tblGrid>
              <a:tr h="21122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42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3" t="5837" b="7048"/>
          <a:stretch/>
        </p:blipFill>
        <p:spPr bwMode="auto">
          <a:xfrm>
            <a:off x="3135086" y="177255"/>
            <a:ext cx="2830758" cy="2065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83603"/>
            <a:ext cx="2502024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62214"/>
            <a:ext cx="2100834" cy="2074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988" y="177256"/>
            <a:ext cx="2553669" cy="2065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0028" y="4563310"/>
            <a:ext cx="2460874" cy="210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 descr="C:\Users\Дом\Desktop\df3b02760ed8c27b765cd39f92b4b1f4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7" t="8744" r="6234" b="13261"/>
          <a:stretch/>
        </p:blipFill>
        <p:spPr bwMode="auto">
          <a:xfrm>
            <a:off x="434670" y="239552"/>
            <a:ext cx="2238590" cy="194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0691" y="4581128"/>
            <a:ext cx="2816312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68" y="4563310"/>
            <a:ext cx="2726887" cy="2034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1854" y="2333671"/>
            <a:ext cx="2572274" cy="2140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0353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26992"/>
            <a:ext cx="7772400" cy="1296144"/>
          </a:xfrm>
        </p:spPr>
        <p:txBody>
          <a:bodyPr>
            <a:normAutofit fontScale="90000"/>
          </a:bodyPr>
          <a:lstStyle/>
          <a:p>
            <a:r>
              <a:rPr lang="ru-RU" sz="53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Классная работа.</a:t>
            </a:r>
            <a:br>
              <a:rPr lang="ru-RU" sz="53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53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Математическое </a:t>
            </a:r>
            <a:r>
              <a:rPr lang="ru-RU" sz="53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моделирование реальных ситуаций</a:t>
            </a:r>
            <a:endParaRPr lang="ru-RU" sz="53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60232" y="404664"/>
            <a:ext cx="2264296" cy="576064"/>
          </a:xfrm>
        </p:spPr>
        <p:txBody>
          <a:bodyPr>
            <a:normAutofit fontScale="77500" lnSpcReduction="20000"/>
          </a:bodyPr>
          <a:lstStyle/>
          <a:p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 </a:t>
            </a:r>
            <a:endParaRPr lang="ru-RU" sz="4800" dirty="0">
              <a:solidFill>
                <a:schemeClr val="tx2">
                  <a:lumMod val="75000"/>
                </a:schemeClr>
              </a:solidFill>
              <a:latin typeface="Monotype Corsiva" panose="03010101010201010101" pitchFamily="66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3781433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  <a:ea typeface="+mj-ea"/>
                <a:cs typeface="+mj-cs"/>
              </a:rPr>
              <a:t>Миром правят числа!</a:t>
            </a:r>
          </a:p>
          <a:p>
            <a:pPr algn="r"/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+mj-ea"/>
                <a:cs typeface="+mj-cs"/>
              </a:rPr>
              <a:t>Пифагор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913"/>
          <a:stretch/>
        </p:blipFill>
        <p:spPr bwMode="auto">
          <a:xfrm>
            <a:off x="467544" y="2223136"/>
            <a:ext cx="2592154" cy="3054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761" y="5445224"/>
            <a:ext cx="344773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Пифагор  Самосский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570 – 490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гг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до н.э.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28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Этапы математического моделирования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Составление математической модели: </a:t>
            </a:r>
          </a:p>
          <a:p>
            <a:pPr marL="904875" indent="-45720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  анализ задачи; </a:t>
            </a:r>
          </a:p>
          <a:p>
            <a:pPr marL="904875" indent="-45720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  схематическая запись задачи; </a:t>
            </a:r>
          </a:p>
          <a:p>
            <a:pPr marL="904875" indent="-457200">
              <a:buFont typeface="Wingdings" panose="05000000000000000000" pitchFamily="2" charset="2"/>
              <a:buChar char="ü"/>
            </a:pPr>
            <a:r>
              <a:rPr lang="ru-RU" dirty="0"/>
              <a:t> </a:t>
            </a:r>
            <a:r>
              <a:rPr lang="ru-RU" dirty="0" smtClean="0"/>
              <a:t>     запись уравнения</a:t>
            </a:r>
          </a:p>
          <a:p>
            <a:pPr marL="0" indent="0">
              <a:buNone/>
            </a:pPr>
            <a:r>
              <a:rPr lang="ru-RU" dirty="0" smtClean="0"/>
              <a:t>2) Работа с математической моделью</a:t>
            </a:r>
          </a:p>
          <a:p>
            <a:pPr marL="0" indent="0">
              <a:buNone/>
            </a:pPr>
            <a:r>
              <a:rPr lang="ru-RU" dirty="0" smtClean="0"/>
              <a:t>3) Ответ на вопрос задачи.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09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9738596"/>
              </p:ext>
            </p:extLst>
          </p:nvPr>
        </p:nvGraphicFramePr>
        <p:xfrm>
          <a:off x="107504" y="404664"/>
          <a:ext cx="9144000" cy="644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Стрелка вправо 4">
            <a:hlinkClick r:id="rId8" action="ppaction://hlinksldjump"/>
          </p:cNvPr>
          <p:cNvSpPr/>
          <p:nvPr/>
        </p:nvSpPr>
        <p:spPr>
          <a:xfrm>
            <a:off x="4346532" y="1779462"/>
            <a:ext cx="504056" cy="288032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Стрелка вправо 5">
            <a:hlinkClick r:id="rId9" action="ppaction://hlinksldjump"/>
          </p:cNvPr>
          <p:cNvSpPr/>
          <p:nvPr/>
        </p:nvSpPr>
        <p:spPr>
          <a:xfrm>
            <a:off x="6408204" y="2852936"/>
            <a:ext cx="504056" cy="288032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rId10" action="ppaction://hlinksldjump"/>
          </p:cNvPr>
          <p:cNvSpPr/>
          <p:nvPr/>
        </p:nvSpPr>
        <p:spPr>
          <a:xfrm>
            <a:off x="6516216" y="5157192"/>
            <a:ext cx="504056" cy="288032"/>
          </a:xfrm>
          <a:prstGeom prst="rightArrow">
            <a:avLst/>
          </a:prstGeom>
          <a:solidFill>
            <a:srgbClr val="00B0F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11" action="ppaction://hlinksldjump"/>
          </p:cNvPr>
          <p:cNvSpPr/>
          <p:nvPr/>
        </p:nvSpPr>
        <p:spPr>
          <a:xfrm>
            <a:off x="4572000" y="6237312"/>
            <a:ext cx="504056" cy="288032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>
            <a:hlinkClick r:id="rId12" action="ppaction://hlinksldjump"/>
          </p:cNvPr>
          <p:cNvSpPr/>
          <p:nvPr/>
        </p:nvSpPr>
        <p:spPr>
          <a:xfrm>
            <a:off x="2555776" y="5085184"/>
            <a:ext cx="288032" cy="360040"/>
          </a:xfrm>
          <a:prstGeom prst="downArrow">
            <a:avLst/>
          </a:prstGeom>
          <a:solidFill>
            <a:srgbClr val="00B0F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>
            <a:hlinkClick r:id="rId13" action="ppaction://hlinksldjump"/>
          </p:cNvPr>
          <p:cNvSpPr/>
          <p:nvPr/>
        </p:nvSpPr>
        <p:spPr>
          <a:xfrm>
            <a:off x="2531590" y="2960948"/>
            <a:ext cx="288032" cy="360040"/>
          </a:xfrm>
          <a:prstGeom prst="downArrow">
            <a:avLst/>
          </a:prstGeom>
          <a:solidFill>
            <a:srgbClr val="00B0F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>
            <a:hlinkClick r:id="rId14" action="ppaction://hlinksldjump"/>
          </p:cNvPr>
          <p:cNvSpPr/>
          <p:nvPr/>
        </p:nvSpPr>
        <p:spPr>
          <a:xfrm>
            <a:off x="7884368" y="6021288"/>
            <a:ext cx="576064" cy="504056"/>
          </a:xfrm>
          <a:prstGeom prst="smileyFace">
            <a:avLst/>
          </a:prstGeom>
          <a:solidFill>
            <a:srgbClr val="FFFF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05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Учитель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2016223"/>
          </a:xfrm>
        </p:spPr>
        <p:txBody>
          <a:bodyPr>
            <a:normAutofit lnSpcReduction="10000"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chemeClr val="tx1"/>
                </a:solidFill>
                <a:effectLst/>
                <a:latin typeface="Palatino Linotype" panose="02040502050505030304" pitchFamily="18" charset="0"/>
                <a:cs typeface="Times New Roman" panose="02020603050405020304" pitchFamily="18" charset="0"/>
              </a:rPr>
              <a:t>В  двух седьмых  классах  67  учеников,  причем  в  одном  на  3  ученика  больше,  чем  в  другом.  Сколько  учеников  в  каждом  классе?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423824"/>
            <a:ext cx="8136904" cy="2716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3000" b="1" dirty="0" smtClean="0"/>
              <a:t>2. В </a:t>
            </a:r>
            <a:r>
              <a:rPr lang="ru-RU" sz="3000" b="1" dirty="0"/>
              <a:t>трех классах 119 учащихся. В первом учатся на 4 человека больше, чем во втором, и на 3 человека меньше, чем в третьем классе. Сколько учеников в каждом классе?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39552" y="5733256"/>
            <a:ext cx="792088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608004" y="2391271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 35 и 32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5862463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40; 36 и 43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3792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Врач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marL="361950" lvl="4" algn="just">
              <a:spcBef>
                <a:spcPts val="150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Масса сердца взрослого человека в 10 раз больше массы сердца младенца. Чему равна масса сердца взрослого человека, если сердца родителей и малыша вместе весят 630 грамм?</a:t>
            </a:r>
          </a:p>
          <a:p>
            <a:pPr marL="133350" lvl="5" indent="0" algn="just">
              <a:lnSpc>
                <a:spcPct val="115000"/>
              </a:lnSpc>
              <a:spcBef>
                <a:spcPts val="1500"/>
              </a:spcBef>
              <a:spcAft>
                <a:spcPts val="100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Заботящийся о своем здоровье семиклассник должен правильно питаться. В день можно съедать сладостей, хлеба и масла не более определенного количества. Масла можно съедать в 1,25 раза больше, чем сладостей; хлеба в 2 раза больше, чем сладостей. Какова дневная норма потребления сладостей, масла и хлеба для семиклассника, если за неделю он может съесть 2 кг 975 г перечисленных продуктов?      </a:t>
            </a:r>
          </a:p>
          <a:p>
            <a:pPr marL="2190750" lvl="8" algn="just">
              <a:spcBef>
                <a:spcPts val="1500"/>
              </a:spcBef>
              <a:spcAft>
                <a:spcPts val="1000"/>
              </a:spcAft>
              <a:buFont typeface="+mj-lt"/>
              <a:buAutoNum type="arabicPeriod"/>
            </a:pPr>
            <a:endParaRPr lang="ru-RU" sz="2400" b="1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000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347864" y="6309320"/>
            <a:ext cx="864096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27984" y="220486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300 г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39952" y="5865894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100 г; 125 г; 200 г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8616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Фермер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3650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1. У хозяйки было всего 20 кур и цыплят. Кур было в 4 раза меньше, чем цыплят. Сколько цыплят было у хозяйки?</a:t>
            </a:r>
          </a:p>
          <a:p>
            <a:pPr marL="0" indent="0">
              <a:buNone/>
            </a:pPr>
            <a:endParaRPr lang="ru-RU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2</a:t>
            </a:r>
            <a:r>
              <a:rPr lang="ru-RU" b="1" dirty="0" smtClean="0">
                <a:solidFill>
                  <a:schemeClr val="tx1"/>
                </a:solidFill>
              </a:rPr>
              <a:t>. Фермер продал 8 кг свинины и 15 кг говядины за 7650 рублей. Сколько стоил 1 кг свинины и сколько 1 кг говядины, если свинина дешевле говядины на 50 рублей за килограмм?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851920" y="6093296"/>
            <a:ext cx="1008112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220072" y="2348880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16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486916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300 </a:t>
            </a:r>
            <a:r>
              <a:rPr lang="ru-RU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350 </a:t>
            </a:r>
            <a:r>
              <a:rPr lang="ru-RU" sz="2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руб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649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285</TotalTime>
  <Words>787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Исполнительная</vt:lpstr>
      <vt:lpstr>Математические модели       реальных ситуаций. </vt:lpstr>
      <vt:lpstr>Запиши в виде выражения:</vt:lpstr>
      <vt:lpstr>Математическое  моделирование</vt:lpstr>
      <vt:lpstr>Классная работа. Математическое моделирование реальных ситуаций</vt:lpstr>
      <vt:lpstr>Этапы математического моделирования</vt:lpstr>
      <vt:lpstr>Презентация PowerPoint</vt:lpstr>
      <vt:lpstr>Учитель</vt:lpstr>
      <vt:lpstr>Врач</vt:lpstr>
      <vt:lpstr>Фермер</vt:lpstr>
      <vt:lpstr>Водитель</vt:lpstr>
      <vt:lpstr>Банкир</vt:lpstr>
      <vt:lpstr>Герои книг и фильмов</vt:lpstr>
      <vt:lpstr>Отдохнём?</vt:lpstr>
      <vt:lpstr> Миром правят числа! </vt:lpstr>
      <vt:lpstr>Оценочный лист</vt:lpstr>
      <vt:lpstr>Домашнее задание</vt:lpstr>
      <vt:lpstr>Спасибо за урок!</vt:lpstr>
      <vt:lpstr>Информационные ресурсы: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Классная работа.</dc:title>
  <dc:creator>Дом</dc:creator>
  <cp:lastModifiedBy>школа</cp:lastModifiedBy>
  <cp:revision>35</cp:revision>
  <dcterms:created xsi:type="dcterms:W3CDTF">2022-12-15T13:07:05Z</dcterms:created>
  <dcterms:modified xsi:type="dcterms:W3CDTF">2024-01-07T19:39:40Z</dcterms:modified>
</cp:coreProperties>
</file>