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73" r:id="rId3"/>
    <p:sldId id="274" r:id="rId4"/>
    <p:sldId id="263" r:id="rId5"/>
    <p:sldId id="275" r:id="rId6"/>
    <p:sldId id="257" r:id="rId7"/>
    <p:sldId id="258" r:id="rId8"/>
    <p:sldId id="259" r:id="rId9"/>
    <p:sldId id="266" r:id="rId10"/>
    <p:sldId id="265" r:id="rId11"/>
    <p:sldId id="262" r:id="rId12"/>
    <p:sldId id="264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20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CC57E4-F34A-410F-ACA8-9A4358B11A1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E9EEBE8-5E3D-479A-BD9E-DC51CF459A3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5"/>
            <a:ext cx="820891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58865"/>
            <a:ext cx="8208912" cy="80021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ru-RU" sz="2800" b="1" strike="noStrike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День памяти воинов интернационалистов</a:t>
            </a:r>
            <a:endParaRPr lang="ru-RU" sz="2800" dirty="0" smtClean="0">
              <a:solidFill>
                <a:srgbClr val="FF000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(посвященное дате вывода советских войск из Афганистана)</a:t>
            </a:r>
            <a:endParaRPr lang="ru-RU" b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5346696"/>
            <a:ext cx="39983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Подготовили: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 Б кадетский класс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МБОУ СОШ №2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Бакин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Егор,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Дмитриева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Елизавета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Григорьев Иван Михайлович</a:t>
            </a:r>
          </a:p>
          <a:p>
            <a:pPr marL="11684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воспитатель кадетского класса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85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4536504" cy="5011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</a:pPr>
            <a:endParaRPr lang="ru-RU" sz="2000" b="1" dirty="0" smtClean="0">
              <a:latin typeface="Times New Roman"/>
              <a:ea typeface="Calibri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endParaRPr lang="ru-RU" sz="2000" b="1" dirty="0">
              <a:latin typeface="Times New Roman"/>
              <a:ea typeface="Calibri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endParaRPr lang="ru-RU" sz="2000" b="1" dirty="0">
              <a:latin typeface="Times New Roman"/>
              <a:ea typeface="Calibri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endParaRPr lang="ru-RU" sz="2000" b="1" dirty="0" smtClean="0">
              <a:latin typeface="Times New Roman"/>
              <a:ea typeface="Calibri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endParaRPr lang="ru-RU" sz="2000" b="1" dirty="0">
              <a:latin typeface="Times New Roman"/>
              <a:ea typeface="Calibri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/>
                <a:ea typeface="Calibri"/>
              </a:rPr>
              <a:t>Советская Армия – 14 427</a:t>
            </a:r>
            <a:endParaRPr lang="ru-RU" sz="2400" b="1" dirty="0">
              <a:latin typeface="Times New Roman"/>
              <a:ea typeface="Calibri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/>
                <a:ea typeface="Calibri"/>
              </a:rPr>
              <a:t>КГБ - 576 (в том числе 514 военнослужащих погранвойск)</a:t>
            </a:r>
            <a:endParaRPr lang="ru-RU" sz="2400" b="1" dirty="0">
              <a:latin typeface="Times New Roman"/>
              <a:ea typeface="Calibri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/>
                <a:ea typeface="Calibri"/>
              </a:rPr>
              <a:t>МВД - 28</a:t>
            </a: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Calibri"/>
              </a:rPr>
              <a:t>Итого-15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</a:rPr>
              <a:t>031 человек.</a:t>
            </a:r>
            <a:endParaRPr lang="ru-RU" sz="2400" b="1" dirty="0">
              <a:solidFill>
                <a:srgbClr val="C00000"/>
              </a:solidFill>
              <a:effectLst/>
              <a:latin typeface="Times New Roman"/>
              <a:ea typeface="Calibri"/>
            </a:endParaRPr>
          </a:p>
        </p:txBody>
      </p:sp>
      <p:pic>
        <p:nvPicPr>
          <p:cNvPr id="3" name="Picture 3" descr="http://www.zhaba.ru/site_data/10667/objects_images/c/8/7/view/c87bc658e1a2307342b9450120596550_57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7708" y="2636912"/>
            <a:ext cx="4558788" cy="408999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548680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В дальнейшем итоговая цифра несколько увеличилась. По состоянию на 1 января 1999 года безвозвратные потери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в Афганской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войне (убитые, умершие от ран, болезней и в происшествиях, пропавшие без вести) оценивались следующим образом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051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ПРЕЗ №1\wpid-NgmQC_eOq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806489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894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1" descr="Описание: http://cs7056.vk.me/c540103/v540103041/42244/S4wpn5JRcU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068"/>
            <a:ext cx="6408712" cy="331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132856"/>
            <a:ext cx="633670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8495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2.rl0.ru/pgc/432x288/516d9ac3-53ed-a186-53ed-a189e869f051.photo.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799288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444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1693" y="476672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dirty="0" smtClean="0">
                <a:solidFill>
                  <a:srgbClr val="0B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15 </a:t>
            </a:r>
            <a:r>
              <a:rPr lang="ru-RU" dirty="0">
                <a:solidFill>
                  <a:srgbClr val="0B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февраля</a:t>
            </a:r>
            <a:r>
              <a:rPr lang="ru-RU" dirty="0">
                <a:solidFill>
                  <a:srgbClr val="000000"/>
                </a:solidFill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lang="ru-RU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из Афганистана полностью выведены советские войска.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Демократической Республике Афганистан, руководство Афганистана фактически проиграло борьбу с мятежниками за свой народ, не могло стабилизировать обстановку в стране, хотя располагало 300-тысячными военными формированиями (армия, милиция, госбезопасность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).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3" name="Picture 3" descr="http://img0.liveinternet.ru/images/attach/c/2/66/292/66292505_GromovBorisVsevolod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036556"/>
            <a:ext cx="3384376" cy="398473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11693" y="1906133"/>
            <a:ext cx="36562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После ухода советских войск из Афганистана существенно осложнилась обстановка на советско-афганской границе: имели место обстрелы территории СССР, попытки проникновения на территорию СССР (только в 1989 году имели место около 250 попыток проникновения на территорию СССР), вооружённые нападения на советских пограничников, минирование советской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территории.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2152" y="6021288"/>
            <a:ext cx="4140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Calibri"/>
              </a:rPr>
              <a:t>Громов Борис Всеволодович</a:t>
            </a:r>
          </a:p>
        </p:txBody>
      </p:sp>
    </p:spTree>
    <p:extLst>
      <p:ext uri="{BB962C8B-B14F-4D97-AF65-F5344CB8AC3E}">
        <p14:creationId xmlns:p14="http://schemas.microsoft.com/office/powerpoint/2010/main" val="2809772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3" y="2924944"/>
            <a:ext cx="518457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1124744"/>
            <a:ext cx="5832648" cy="18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375"/>
              </a:spcAft>
            </a:pPr>
            <a:r>
              <a:rPr lang="ru-RU" sz="2000" b="1" dirty="0">
                <a:latin typeface="Times New Roman"/>
                <a:ea typeface="Times New Roman"/>
              </a:rPr>
              <a:t>Оставшиеся будут неустанно </a:t>
            </a:r>
            <a:br>
              <a:rPr lang="ru-RU" sz="2000" b="1" dirty="0">
                <a:latin typeface="Times New Roman"/>
                <a:ea typeface="Times New Roman"/>
              </a:rPr>
            </a:br>
            <a:r>
              <a:rPr lang="ru-RU" sz="2000" b="1" dirty="0">
                <a:latin typeface="Times New Roman"/>
                <a:ea typeface="Times New Roman"/>
              </a:rPr>
              <a:t>Бессмертный подвиг молодости славить... </a:t>
            </a:r>
            <a:br>
              <a:rPr lang="ru-RU" sz="2000" b="1" dirty="0">
                <a:latin typeface="Times New Roman"/>
                <a:ea typeface="Times New Roman"/>
              </a:rPr>
            </a:br>
            <a:r>
              <a:rPr lang="ru-RU" sz="2000" b="1" dirty="0">
                <a:latin typeface="Times New Roman"/>
                <a:ea typeface="Times New Roman"/>
              </a:rPr>
              <a:t>Между Россией и Афганистаном </a:t>
            </a:r>
            <a:br>
              <a:rPr lang="ru-RU" sz="2000" b="1" dirty="0">
                <a:latin typeface="Times New Roman"/>
                <a:ea typeface="Times New Roman"/>
              </a:rPr>
            </a:br>
            <a:r>
              <a:rPr lang="ru-RU" sz="2000" b="1" dirty="0">
                <a:latin typeface="Times New Roman"/>
                <a:ea typeface="Times New Roman"/>
              </a:rPr>
              <a:t>Лежит пространство под названьем ПАМЯТЬ. </a:t>
            </a:r>
            <a:endParaRPr lang="ru-RU" sz="2000" b="1" dirty="0">
              <a:latin typeface="Times New Roman"/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375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8963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96752"/>
            <a:ext cx="4320480" cy="557075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1979 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86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1980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1484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человека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1981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1298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1982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1948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1983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1448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1984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2343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человека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1985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1868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1986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1333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человека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1987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1215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1988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759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ts val="240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1989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–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53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человека</a:t>
            </a:r>
          </a:p>
          <a:p>
            <a:pPr marL="176213" lvl="0" indent="-1762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Итого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13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835 человек.</a:t>
            </a:r>
          </a:p>
        </p:txBody>
      </p:sp>
      <p:pic>
        <p:nvPicPr>
          <p:cNvPr id="3" name="Picture 2" descr="http://img190.imageshack.us/img190/8669/225378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55" y="947628"/>
            <a:ext cx="4543237" cy="262538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176213" lvl="0" indent="-17621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августа 1989 в  СССР были опубликованы цифры погибших советских солдат с разбивкой по годам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266" y="3717032"/>
            <a:ext cx="4512751" cy="3084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3651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Афганская война в фотографиях 1979-1989 год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8" y="28682"/>
            <a:ext cx="4417890" cy="296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Афганская война в фотографиях 1979-1989 год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682"/>
            <a:ext cx="4270892" cy="296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Афганская война в фотографиях 1979-1989 год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8" y="3569346"/>
            <a:ext cx="4417889" cy="292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Афганская война в фотографиях 1979-1989 год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2"/>
            <a:ext cx="431922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737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610026"/>
              </p:ext>
            </p:extLst>
          </p:nvPr>
        </p:nvGraphicFramePr>
        <p:xfrm>
          <a:off x="179512" y="620689"/>
          <a:ext cx="8784976" cy="6090643"/>
        </p:xfrm>
        <a:graphic>
          <a:graphicData uri="http://schemas.openxmlformats.org/drawingml/2006/table">
            <a:tbl>
              <a:tblPr/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4026">
                <a:tc>
                  <a:txBody>
                    <a:bodyPr/>
                    <a:lstStyle/>
                    <a:p>
                      <a:pPr fontAlgn="base"/>
                      <a:r>
                        <a:rPr lang="ru-RU" sz="2400" b="1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в 2022 году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2400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февраля 2022 года, Вторник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4026">
                <a:tc>
                  <a:txBody>
                    <a:bodyPr/>
                    <a:lstStyle/>
                    <a:p>
                      <a:pPr fontAlgn="base"/>
                      <a:r>
                        <a:rPr lang="ru-RU" sz="2400" b="1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Празднуется: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2400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России, Украине, Беларуси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8729">
                <a:tc>
                  <a:txBody>
                    <a:bodyPr/>
                    <a:lstStyle/>
                    <a:p>
                      <a:pPr fontAlgn="base"/>
                      <a:r>
                        <a:rPr lang="ru-RU" sz="2400" b="1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Значение: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2400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Почтение памяти </a:t>
                      </a:r>
                      <a:r>
                        <a:rPr lang="ru-RU" sz="2400" dirty="0" smtClean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воинов-интернационалистов</a:t>
                      </a:r>
                      <a:r>
                        <a:rPr lang="ru-RU" sz="2400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исполнявших интернациональный долг за пределами границ своей Родины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026">
                <a:tc>
                  <a:txBody>
                    <a:bodyPr/>
                    <a:lstStyle/>
                    <a:p>
                      <a:pPr fontAlgn="base"/>
                      <a:r>
                        <a:rPr lang="ru-RU" sz="2400" b="1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Учрежден: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2400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Федеральным законом от 29 ноября 2010 г. № 320-ФЗ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4026">
                <a:tc>
                  <a:txBody>
                    <a:bodyPr/>
                    <a:lstStyle/>
                    <a:p>
                      <a:pPr fontAlgn="base"/>
                      <a:r>
                        <a:rPr lang="ru-RU" sz="2400" b="1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названия: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2400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День интернационалиста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1828">
                <a:tc>
                  <a:txBody>
                    <a:bodyPr/>
                    <a:lstStyle/>
                    <a:p>
                      <a:pPr fontAlgn="base"/>
                      <a:r>
                        <a:rPr lang="ru-RU" sz="2400" b="1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Традиции: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2400" dirty="0">
                          <a:solidFill>
                            <a:srgbClr val="08080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Проводятся акции памяти и почтения, чествуются воины-интернационалисты</a:t>
                      </a:r>
                    </a:p>
                  </a:txBody>
                  <a:tcPr marL="190500" marR="190500" marT="95250" marB="95250">
                    <a:lnL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102563"/>
            <a:ext cx="8784976" cy="43503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6506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День памяти воинов-интернационалистов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254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5715"/>
            <a:ext cx="8928992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176213" lvl="0" indent="-17621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«Мусульманский батальон» </a:t>
            </a:r>
          </a:p>
          <a:p>
            <a:pPr marL="176213" lvl="0" indent="-17621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специальный отряд ГРУ для убытия в Афганистан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cdnn1.img.sputnik.tj/img/102812/78/1028127888_27:0:951:523_2072x0_60_0_0_4f099804aea9be3edd39b142c2231fa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4637512" cy="262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specnaz.ru/img/articles/super/32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700" y="3185592"/>
            <a:ext cx="506130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vatars.mds.yandex.net/get-turbo/1478988/rthcddc89d8bf3942a5350f7e58af7178e7/max_g480_c12_r4x3_pd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64" y="3717032"/>
            <a:ext cx="3840120" cy="298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mds.yandex.net/get-turbo/4119065/rth173714cb6092f26972c75e0e2ecea8d3/max_g480_c12_r4x3_pd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80683"/>
            <a:ext cx="3220987" cy="211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32100" y="2780928"/>
            <a:ext cx="396044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176213" lvl="0" indent="-17621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Командир батальона – Майор Борис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Тукенович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Керимбаев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372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70958"/>
            <a:ext cx="87849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000" b="1" dirty="0">
                <a:solidFill>
                  <a:prstClr val="black"/>
                </a:solidFill>
                <a:latin typeface="Calibri"/>
              </a:rPr>
              <a:t>Причины войны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:</a:t>
            </a:r>
            <a:endParaRPr lang="ru-RU" sz="2000" b="1" dirty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b="1" dirty="0" smtClean="0">
                <a:solidFill>
                  <a:prstClr val="black"/>
                </a:solidFill>
                <a:latin typeface="Calibri"/>
              </a:rPr>
              <a:t>Поддержка </a:t>
            </a:r>
            <a:r>
              <a:rPr lang="ru-RU" b="1" dirty="0">
                <a:solidFill>
                  <a:prstClr val="black"/>
                </a:solidFill>
                <a:latin typeface="Calibri"/>
              </a:rPr>
              <a:t>сторонников концепции социализма в </a:t>
            </a:r>
            <a:r>
              <a:rPr lang="ru-RU" b="1" dirty="0" smtClean="0">
                <a:solidFill>
                  <a:prstClr val="black"/>
                </a:solidFill>
                <a:latin typeface="Calibri"/>
              </a:rPr>
              <a:t>Афганистане.</a:t>
            </a: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b="1" dirty="0" smtClean="0">
                <a:solidFill>
                  <a:prstClr val="black"/>
                </a:solidFill>
                <a:latin typeface="Calibri"/>
              </a:rPr>
              <a:t>Предотвратить </a:t>
            </a:r>
            <a:r>
              <a:rPr lang="ru-RU" b="1" dirty="0">
                <a:solidFill>
                  <a:prstClr val="black"/>
                </a:solidFill>
                <a:latin typeface="Calibri"/>
              </a:rPr>
              <a:t>возможное укрепление в регионе исламского фундаментализма. Само по себе падение просоветского правительства означало бы сильный удар по внешнеполитическим позициям СССР, поскольку, случилось такое, это был первый в послевоенной истории случай низложения просоветского правительства. </a:t>
            </a:r>
            <a:endParaRPr lang="ru-RU" b="1" dirty="0" smtClean="0">
              <a:solidFill>
                <a:prstClr val="black"/>
              </a:solidFill>
              <a:latin typeface="Calibri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ru-RU" b="1" dirty="0">
                <a:solidFill>
                  <a:prstClr val="black"/>
                </a:solidFill>
                <a:latin typeface="Calibri"/>
              </a:rPr>
              <a:t>Помимо прямых последствий, распространение фундаментализма могло через афганских таджиков существенно дестабилизировать советскую Среднюю Азию. На международном уровне было заявлено о том, что СССР руководствуется принципами «пролетарского интернационализма</a:t>
            </a:r>
            <a:r>
              <a:rPr lang="ru-RU" b="1" dirty="0" smtClean="0">
                <a:solidFill>
                  <a:prstClr val="black"/>
                </a:solidFill>
                <a:latin typeface="Calibri"/>
              </a:rPr>
              <a:t>».</a:t>
            </a:r>
            <a:endParaRPr lang="ru-RU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671" y="116632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cap="all" dirty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Calibri"/>
              </a:rPr>
              <a:t>война  в Афганистане</a:t>
            </a:r>
          </a:p>
          <a:p>
            <a:pPr lvl="0" algn="ctr"/>
            <a:r>
              <a:rPr lang="ru-RU" sz="5400" b="1" cap="all" dirty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Calibri"/>
              </a:rPr>
              <a:t>1979-1989</a:t>
            </a:r>
          </a:p>
        </p:txBody>
      </p:sp>
    </p:spTree>
    <p:extLst>
      <p:ext uri="{BB962C8B-B14F-4D97-AF65-F5344CB8AC3E}">
        <p14:creationId xmlns:p14="http://schemas.microsoft.com/office/powerpoint/2010/main" val="251686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32452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6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15 февраля </a:t>
            </a:r>
            <a:r>
              <a:rPr lang="ru-RU" altLang="ru-RU" sz="36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2016 </a:t>
            </a:r>
            <a:r>
              <a:rPr lang="ru-RU" altLang="ru-RU" sz="36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года  </a:t>
            </a:r>
            <a:r>
              <a:rPr lang="ru-RU" altLang="ru-RU" sz="2400" b="1" kern="0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/>
            </a:r>
            <a:br>
              <a:rPr lang="ru-RU" altLang="ru-RU" sz="2400" b="1" kern="0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</a:br>
            <a:r>
              <a:rPr lang="ru-RU" altLang="ru-RU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27 </a:t>
            </a:r>
            <a:r>
              <a:rPr lang="ru-RU" altLang="ru-RU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лет</a:t>
            </a:r>
            <a:br>
              <a:rPr lang="ru-RU" altLang="ru-RU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</a:br>
            <a:r>
              <a:rPr lang="ru-RU" altLang="ru-RU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со дня вывода </a:t>
            </a:r>
            <a:r>
              <a:rPr lang="ru-RU" altLang="ru-RU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советских войск из </a:t>
            </a:r>
            <a:r>
              <a:rPr lang="ru-RU" altLang="ru-RU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Афганистана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856895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47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1-tub-ru.yandex.net/i?id=9cf7e345f2a2675622da4748ddd7614c&amp;n=33&amp;h=215&amp;w=3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3874158" cy="286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476672"/>
            <a:ext cx="8928992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/>
                <a:ea typeface="Times New Roman"/>
              </a:rPr>
              <a:t>Миротворческая миссия в Афганистане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624" y="943062"/>
            <a:ext cx="4174872" cy="277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42" y="3959824"/>
            <a:ext cx="4280328" cy="2853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59824"/>
            <a:ext cx="4355976" cy="289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42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u="sng" dirty="0">
                <a:solidFill>
                  <a:srgbClr val="002060"/>
                </a:solidFill>
                <a:latin typeface="Times New Roman"/>
                <a:ea typeface="Times New Roman"/>
              </a:rPr>
              <a:t>Война в Афганистане продолжалась</a:t>
            </a:r>
            <a:endParaRPr lang="ru-RU" sz="3600" b="1" u="sng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75" y="1628799"/>
            <a:ext cx="7620000" cy="4799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6744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246</TotalTime>
  <Words>411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Admin</cp:lastModifiedBy>
  <cp:revision>34</cp:revision>
  <dcterms:created xsi:type="dcterms:W3CDTF">2016-02-09T18:28:00Z</dcterms:created>
  <dcterms:modified xsi:type="dcterms:W3CDTF">2024-01-06T20:11:53Z</dcterms:modified>
</cp:coreProperties>
</file>