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90" r:id="rId5"/>
    <p:sldId id="259" r:id="rId6"/>
    <p:sldId id="291" r:id="rId7"/>
    <p:sldId id="260" r:id="rId8"/>
    <p:sldId id="292" r:id="rId9"/>
    <p:sldId id="261" r:id="rId10"/>
    <p:sldId id="293" r:id="rId11"/>
    <p:sldId id="262" r:id="rId12"/>
    <p:sldId id="294" r:id="rId13"/>
    <p:sldId id="263" r:id="rId14"/>
    <p:sldId id="295" r:id="rId15"/>
    <p:sldId id="296" r:id="rId16"/>
    <p:sldId id="315" r:id="rId17"/>
    <p:sldId id="265" r:id="rId18"/>
    <p:sldId id="316" r:id="rId19"/>
    <p:sldId id="266" r:id="rId20"/>
    <p:sldId id="317" r:id="rId21"/>
    <p:sldId id="267" r:id="rId22"/>
    <p:sldId id="299" r:id="rId23"/>
    <p:sldId id="268" r:id="rId24"/>
    <p:sldId id="300" r:id="rId25"/>
    <p:sldId id="269" r:id="rId26"/>
    <p:sldId id="301" r:id="rId27"/>
    <p:sldId id="270" r:id="rId28"/>
    <p:sldId id="302" r:id="rId29"/>
    <p:sldId id="271" r:id="rId30"/>
    <p:sldId id="303" r:id="rId31"/>
    <p:sldId id="272" r:id="rId32"/>
    <p:sldId id="319" r:id="rId33"/>
    <p:sldId id="273" r:id="rId34"/>
    <p:sldId id="305" r:id="rId35"/>
    <p:sldId id="274" r:id="rId36"/>
    <p:sldId id="306" r:id="rId37"/>
    <p:sldId id="275" r:id="rId38"/>
    <p:sldId id="307" r:id="rId39"/>
    <p:sldId id="276" r:id="rId40"/>
    <p:sldId id="308" r:id="rId41"/>
    <p:sldId id="277" r:id="rId42"/>
    <p:sldId id="318" r:id="rId43"/>
    <p:sldId id="278" r:id="rId44"/>
    <p:sldId id="310" r:id="rId45"/>
    <p:sldId id="279" r:id="rId46"/>
    <p:sldId id="311" r:id="rId47"/>
    <p:sldId id="280" r:id="rId48"/>
    <p:sldId id="312" r:id="rId49"/>
    <p:sldId id="281" r:id="rId50"/>
    <p:sldId id="313" r:id="rId51"/>
    <p:sldId id="314" r:id="rId52"/>
    <p:sldId id="320" r:id="rId53"/>
    <p:sldId id="284" r:id="rId5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94" autoAdjust="0"/>
    <p:restoredTop sz="93410" autoAdjust="0"/>
  </p:normalViewPr>
  <p:slideViewPr>
    <p:cSldViewPr>
      <p:cViewPr>
        <p:scale>
          <a:sx n="76" d="100"/>
          <a:sy n="76" d="100"/>
        </p:scale>
        <p:origin x="-180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CFC2C-D64A-4FC6-B4D0-67E1B9325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BB489-DD39-4DFD-BA63-AAB31DC753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2C885-BE24-4E7F-BB7E-905AE3E079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47832-D919-45C8-ABB0-D7EB5F2A2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81E20-2E21-42B5-9E33-4F6EAFE7F0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EC8832-13E8-450B-83AC-66AA736B51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2534D-F755-4697-807C-A1479A1F84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1DCA9-1701-476D-9DA0-E1C00C685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BEC23-A59A-4E24-A2F3-DF9C698B40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B20B7-DE78-4394-A33D-73E1ED97AE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6B069-89BD-42A1-ABAF-5E374DA24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9D252-9B19-4D01-8F7F-2AE5D14D88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15228A28-6D11-47A1-8203-1876A5528E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25.xml"/><Relationship Id="rId18" Type="http://schemas.openxmlformats.org/officeDocument/2006/relationships/slide" Target="slide35.xml"/><Relationship Id="rId26" Type="http://schemas.openxmlformats.org/officeDocument/2006/relationships/slide" Target="slide51.xml"/><Relationship Id="rId3" Type="http://schemas.openxmlformats.org/officeDocument/2006/relationships/slide" Target="slide3.xml"/><Relationship Id="rId21" Type="http://schemas.openxmlformats.org/officeDocument/2006/relationships/slide" Target="slide41.xml"/><Relationship Id="rId7" Type="http://schemas.openxmlformats.org/officeDocument/2006/relationships/slide" Target="slide11.xml"/><Relationship Id="rId12" Type="http://schemas.openxmlformats.org/officeDocument/2006/relationships/slide" Target="slide23.xml"/><Relationship Id="rId17" Type="http://schemas.openxmlformats.org/officeDocument/2006/relationships/slide" Target="slide33.xml"/><Relationship Id="rId25" Type="http://schemas.openxmlformats.org/officeDocument/2006/relationships/slide" Target="slide49.xml"/><Relationship Id="rId2" Type="http://schemas.openxmlformats.org/officeDocument/2006/relationships/image" Target="../media/image1.jpeg"/><Relationship Id="rId16" Type="http://schemas.openxmlformats.org/officeDocument/2006/relationships/slide" Target="slide31.xml"/><Relationship Id="rId20" Type="http://schemas.openxmlformats.org/officeDocument/2006/relationships/slide" Target="slide39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9.xml"/><Relationship Id="rId11" Type="http://schemas.openxmlformats.org/officeDocument/2006/relationships/slide" Target="slide21.xml"/><Relationship Id="rId24" Type="http://schemas.openxmlformats.org/officeDocument/2006/relationships/slide" Target="slide47.xml"/><Relationship Id="rId5" Type="http://schemas.openxmlformats.org/officeDocument/2006/relationships/slide" Target="slide7.xml"/><Relationship Id="rId15" Type="http://schemas.openxmlformats.org/officeDocument/2006/relationships/slide" Target="slide29.xml"/><Relationship Id="rId23" Type="http://schemas.openxmlformats.org/officeDocument/2006/relationships/slide" Target="slide45.xml"/><Relationship Id="rId10" Type="http://schemas.openxmlformats.org/officeDocument/2006/relationships/slide" Target="slide19.xml"/><Relationship Id="rId19" Type="http://schemas.openxmlformats.org/officeDocument/2006/relationships/slide" Target="slide37.xml"/><Relationship Id="rId4" Type="http://schemas.openxmlformats.org/officeDocument/2006/relationships/slide" Target="slide5.xml"/><Relationship Id="rId9" Type="http://schemas.openxmlformats.org/officeDocument/2006/relationships/slide" Target="slide17.xml"/><Relationship Id="rId14" Type="http://schemas.openxmlformats.org/officeDocument/2006/relationships/slide" Target="slide27.xml"/><Relationship Id="rId22" Type="http://schemas.openxmlformats.org/officeDocument/2006/relationships/slide" Target="slide4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4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14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b0358b465a2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836613"/>
            <a:ext cx="3703638" cy="3816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11560" y="1125538"/>
            <a:ext cx="3888432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</a:rPr>
              <a:t>«Своя игра»</a:t>
            </a:r>
            <a:r>
              <a:rPr lang="ru-RU" sz="3200" b="1" dirty="0" smtClean="0"/>
              <a:t> </a:t>
            </a:r>
            <a:endParaRPr lang="ru-RU" sz="3200" b="1" dirty="0"/>
          </a:p>
          <a:p>
            <a:pPr algn="ctr"/>
            <a:r>
              <a:rPr lang="ru-RU" sz="3200" b="1" dirty="0"/>
              <a:t>  </a:t>
            </a:r>
            <a:r>
              <a:rPr lang="ru-RU" sz="3200" b="1" dirty="0" smtClean="0">
                <a:solidFill>
                  <a:srgbClr val="FF0000"/>
                </a:solidFill>
              </a:rPr>
              <a:t>по</a:t>
            </a:r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3200" b="1" dirty="0">
                <a:solidFill>
                  <a:srgbClr val="FF0000"/>
                </a:solidFill>
              </a:rPr>
              <a:t>   сказкам</a:t>
            </a:r>
          </a:p>
          <a:p>
            <a:pPr algn="ctr"/>
            <a:endParaRPr lang="ru-RU" sz="3200" b="1" dirty="0">
              <a:solidFill>
                <a:srgbClr val="FF0000"/>
              </a:solidFill>
            </a:endParaRPr>
          </a:p>
          <a:p>
            <a:pPr algn="ctr"/>
            <a:r>
              <a:rPr lang="ru-RU" sz="4400" b="1" dirty="0" err="1" smtClean="0">
                <a:solidFill>
                  <a:srgbClr val="FF0000"/>
                </a:solidFill>
              </a:rPr>
              <a:t>А.С.Пушкина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5 класс</a:t>
            </a:r>
            <a:endParaRPr lang="ru-RU" sz="4400" b="1" dirty="0">
              <a:solidFill>
                <a:srgbClr val="FF0000"/>
              </a:solidFill>
            </a:endParaRPr>
          </a:p>
          <a:p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5148263" y="4941888"/>
            <a:ext cx="36290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 dirty="0" smtClean="0"/>
              <a:t>МАОУ </a:t>
            </a:r>
            <a:r>
              <a:rPr lang="ru-RU" sz="1800" b="1" dirty="0" err="1" smtClean="0"/>
              <a:t>Селятинская</a:t>
            </a:r>
            <a:r>
              <a:rPr lang="ru-RU" sz="1800" b="1" dirty="0" smtClean="0"/>
              <a:t> СОШ №2 Учитель </a:t>
            </a:r>
            <a:r>
              <a:rPr lang="ru-RU" sz="1800" b="1" dirty="0" smtClean="0"/>
              <a:t>русского языка и литературы Сафиуллина А.Н.</a:t>
            </a:r>
            <a:endParaRPr lang="ru-RU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476375" y="728663"/>
            <a:ext cx="71231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ИЗ КАКОЙ СКАЗКИ…(40)</a:t>
            </a:r>
          </a:p>
          <a:p>
            <a:endParaRPr lang="ru-RU" sz="4000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68313" y="1484313"/>
            <a:ext cx="46799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Теперь моя череда,</a:t>
            </a:r>
          </a:p>
          <a:p>
            <a:r>
              <a:rPr lang="ru-RU" sz="2400">
                <a:solidFill>
                  <a:srgbClr val="FF0000"/>
                </a:solidFill>
              </a:rPr>
              <a:t>Условия сам назначу,</a:t>
            </a:r>
          </a:p>
          <a:p>
            <a:r>
              <a:rPr lang="ru-RU" sz="2400">
                <a:solidFill>
                  <a:srgbClr val="FF0000"/>
                </a:solidFill>
              </a:rPr>
              <a:t>Задам тебе, вражонок, задачу.</a:t>
            </a:r>
          </a:p>
        </p:txBody>
      </p:sp>
      <p:pic>
        <p:nvPicPr>
          <p:cNvPr id="8199" name="Picture 7" descr="skazki_pushkina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484313"/>
            <a:ext cx="36004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323850" y="3429000"/>
            <a:ext cx="453548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chemeClr val="accent2"/>
                </a:solidFill>
              </a:rPr>
              <a:t>«Сказка о попе и о</a:t>
            </a:r>
          </a:p>
          <a:p>
            <a:r>
              <a:rPr lang="ru-RU" b="1">
                <a:solidFill>
                  <a:schemeClr val="accent2"/>
                </a:solidFill>
              </a:rPr>
              <a:t>  работнике его</a:t>
            </a:r>
          </a:p>
          <a:p>
            <a:r>
              <a:rPr lang="ru-RU" b="1">
                <a:solidFill>
                  <a:schemeClr val="accent2"/>
                </a:solidFill>
              </a:rPr>
              <a:t>       Балде» </a:t>
            </a:r>
          </a:p>
        </p:txBody>
      </p:sp>
      <p:sp>
        <p:nvSpPr>
          <p:cNvPr id="7177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237288"/>
            <a:ext cx="611187" cy="620712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6470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82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82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258888" y="728663"/>
            <a:ext cx="74834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ИЗ КАКОЙ СКАЗКИ…(50)</a:t>
            </a:r>
          </a:p>
          <a:p>
            <a:endParaRPr lang="ru-RU" sz="4000"/>
          </a:p>
          <a:p>
            <a:endParaRPr lang="ru-RU" sz="4000" b="1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987675" y="1412875"/>
            <a:ext cx="52562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Вся сияя как заря,</a:t>
            </a:r>
          </a:p>
          <a:p>
            <a:r>
              <a:rPr lang="ru-RU" sz="2400" b="1">
                <a:solidFill>
                  <a:srgbClr val="FF0000"/>
                </a:solidFill>
              </a:rPr>
              <a:t>Как пред солнцем птица ночи,</a:t>
            </a:r>
          </a:p>
          <a:p>
            <a:r>
              <a:rPr lang="ru-RU" sz="2400" b="1">
                <a:solidFill>
                  <a:srgbClr val="FF0000"/>
                </a:solidFill>
              </a:rPr>
              <a:t>Царь умолк, ей глядя в очи…</a:t>
            </a:r>
          </a:p>
        </p:txBody>
      </p:sp>
      <p:pic>
        <p:nvPicPr>
          <p:cNvPr id="9223" name="Picture 7" descr="1257716214_11skazka-o-11zolotom-petushk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2565400"/>
            <a:ext cx="4843463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1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258888" y="728663"/>
            <a:ext cx="74834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ИЗ КАКОЙ СКАЗКИ…(50)</a:t>
            </a:r>
          </a:p>
          <a:p>
            <a:endParaRPr lang="ru-RU" sz="4000"/>
          </a:p>
          <a:p>
            <a:endParaRPr lang="ru-RU" sz="4000" b="1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987675" y="1412875"/>
            <a:ext cx="52562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Вся сияя как заря,</a:t>
            </a:r>
          </a:p>
          <a:p>
            <a:r>
              <a:rPr lang="ru-RU" sz="2400" b="1">
                <a:solidFill>
                  <a:srgbClr val="FF0000"/>
                </a:solidFill>
              </a:rPr>
              <a:t>Как пред солнцем птица ночи,</a:t>
            </a:r>
          </a:p>
          <a:p>
            <a:r>
              <a:rPr lang="ru-RU" sz="2400" b="1">
                <a:solidFill>
                  <a:srgbClr val="FF0000"/>
                </a:solidFill>
              </a:rPr>
              <a:t>Царь умолк, ей глядя в очи…</a:t>
            </a:r>
          </a:p>
        </p:txBody>
      </p:sp>
      <p:pic>
        <p:nvPicPr>
          <p:cNvPr id="9223" name="Picture 7" descr="1257716214_11skazka-o-11zolotom-petushk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2565400"/>
            <a:ext cx="4843463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755650" y="3448050"/>
            <a:ext cx="3319463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accent2"/>
                </a:solidFill>
              </a:rPr>
              <a:t>«Сказка о золотом</a:t>
            </a:r>
          </a:p>
          <a:p>
            <a:r>
              <a:rPr lang="ru-RU" sz="3200" b="1">
                <a:solidFill>
                  <a:schemeClr val="accent2"/>
                </a:solidFill>
              </a:rPr>
              <a:t>петушке»</a:t>
            </a:r>
          </a:p>
        </p:txBody>
      </p:sp>
      <p:sp>
        <p:nvSpPr>
          <p:cNvPr id="8201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2318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922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1763713" y="1017588"/>
            <a:ext cx="60944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8000"/>
                </a:solidFill>
              </a:rPr>
              <a:t>ПРОДОЛЖИ…(10)</a:t>
            </a:r>
          </a:p>
        </p:txBody>
      </p:sp>
      <p:sp>
        <p:nvSpPr>
          <p:cNvPr id="9222" name="Text Box 7"/>
          <p:cNvSpPr txBox="1">
            <a:spLocks noChangeArrowheads="1"/>
          </p:cNvSpPr>
          <p:nvPr/>
        </p:nvSpPr>
        <p:spPr bwMode="auto">
          <a:xfrm>
            <a:off x="1908175" y="2420938"/>
            <a:ext cx="57594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FF0000"/>
                </a:solidFill>
              </a:rPr>
              <a:t>Жил-был поп…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763713" y="3500438"/>
            <a:ext cx="64087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dirty="0" smtClean="0">
                <a:solidFill>
                  <a:schemeClr val="accent2"/>
                </a:solidFill>
              </a:rPr>
              <a:t>………………….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9224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237288"/>
            <a:ext cx="611187" cy="620712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4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1763713" y="1017588"/>
            <a:ext cx="60944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8000"/>
                </a:solidFill>
              </a:rPr>
              <a:t>ПРОДОЛЖИ…(10)</a:t>
            </a:r>
          </a:p>
        </p:txBody>
      </p:sp>
      <p:sp>
        <p:nvSpPr>
          <p:cNvPr id="9222" name="Text Box 7"/>
          <p:cNvSpPr txBox="1">
            <a:spLocks noChangeArrowheads="1"/>
          </p:cNvSpPr>
          <p:nvPr/>
        </p:nvSpPr>
        <p:spPr bwMode="auto">
          <a:xfrm>
            <a:off x="1908175" y="2420938"/>
            <a:ext cx="57594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FF0000"/>
                </a:solidFill>
              </a:rPr>
              <a:t>Жил-был поп…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763713" y="3500438"/>
            <a:ext cx="64087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chemeClr val="accent2"/>
                </a:solidFill>
              </a:rPr>
              <a:t>Толоконный лоб.</a:t>
            </a:r>
          </a:p>
        </p:txBody>
      </p:sp>
      <p:sp>
        <p:nvSpPr>
          <p:cNvPr id="9224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237288"/>
            <a:ext cx="611187" cy="620712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1270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24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476375" y="679450"/>
            <a:ext cx="6713538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8000"/>
                </a:solidFill>
              </a:rPr>
              <a:t>ПРОДОЛЖИ…(20)</a:t>
            </a:r>
          </a:p>
          <a:p>
            <a:endParaRPr lang="ru-RU" sz="4400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0" y="1916113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latin typeface="Georgia" panose="02040502050405020303" pitchFamily="18" charset="0"/>
              </a:rPr>
              <a:t>«Сказка ложь, да в ней намёк …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84213" y="3068638"/>
            <a:ext cx="2684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>
              <a:solidFill>
                <a:schemeClr val="accent2"/>
              </a:solidFill>
            </a:endParaRPr>
          </a:p>
        </p:txBody>
      </p:sp>
      <p:sp>
        <p:nvSpPr>
          <p:cNvPr id="10249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684212" cy="620712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927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244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476375" y="679450"/>
            <a:ext cx="6713538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008000"/>
                </a:solidFill>
              </a:rPr>
              <a:t>ПРОДОЛЖИ…(20)</a:t>
            </a:r>
          </a:p>
          <a:p>
            <a:endParaRPr lang="ru-RU" sz="4400"/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0" y="1916113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latin typeface="Georgia" panose="02040502050405020303" pitchFamily="18" charset="0"/>
              </a:rPr>
              <a:t>«Сказка ложь, да в ней намёк …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84213" y="3068638"/>
            <a:ext cx="26844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>
              <a:solidFill>
                <a:schemeClr val="accent2"/>
              </a:solidFill>
            </a:endParaRPr>
          </a:p>
        </p:txBody>
      </p:sp>
      <p:sp>
        <p:nvSpPr>
          <p:cNvPr id="10249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684212" cy="620712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045942" y="4290157"/>
            <a:ext cx="6088283" cy="46166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…Добрым молодцам урок»</a:t>
            </a:r>
            <a:endParaRPr lang="ru-RU" sz="2400" b="1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6267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535238" y="765175"/>
            <a:ext cx="46339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ПРОДОЛЖИ…(30)</a:t>
            </a:r>
          </a:p>
          <a:p>
            <a:endParaRPr lang="ru-RU" sz="4000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50825" y="1916113"/>
            <a:ext cx="902017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«Я ль, скажи мне, всех милее, всех румяней и белее?».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475656" y="3817458"/>
            <a:ext cx="810919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2"/>
                </a:solidFill>
              </a:rPr>
              <a:t>…………………………</a:t>
            </a:r>
            <a:endParaRPr lang="ru-RU" sz="4000" b="1" dirty="0">
              <a:solidFill>
                <a:schemeClr val="accent2"/>
              </a:solidFill>
            </a:endParaRPr>
          </a:p>
        </p:txBody>
      </p:sp>
      <p:sp>
        <p:nvSpPr>
          <p:cNvPr id="11272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33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  <p:bldP spid="133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1268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535238" y="765175"/>
            <a:ext cx="46339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ПРОДОЛЖИ…(30)</a:t>
            </a:r>
          </a:p>
          <a:p>
            <a:endParaRPr lang="ru-RU" sz="4000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50825" y="1916113"/>
            <a:ext cx="902017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«Я ль, скажи мне, всех милее, всех румяней и белее?».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17401" y="3814478"/>
            <a:ext cx="810919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Georgia" panose="02040502050405020303" pitchFamily="18" charset="0"/>
              </a:rPr>
              <a:t>«</a:t>
            </a:r>
            <a:r>
              <a:rPr lang="ru-RU" sz="4000" dirty="0">
                <a:latin typeface="Georgia" panose="02040502050405020303" pitchFamily="18" charset="0"/>
              </a:rPr>
              <a:t>Ты прекрасна, спору нет; но царевна всех милее»</a:t>
            </a:r>
          </a:p>
        </p:txBody>
      </p:sp>
      <p:sp>
        <p:nvSpPr>
          <p:cNvPr id="11272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0412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331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/>
      <p:bldP spid="133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2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908175" y="1052513"/>
            <a:ext cx="61261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ПРОДОЛЖИ…(40)</a:t>
            </a:r>
          </a:p>
          <a:p>
            <a:endParaRPr lang="ru-RU" sz="4000" b="1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11188" y="2011363"/>
            <a:ext cx="823912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  <a:cs typeface="Arial" charset="0"/>
              </a:rPr>
              <a:t>«С первого щелчка прыгнул</a:t>
            </a:r>
          </a:p>
          <a:p>
            <a:pPr algn="ctr">
              <a:defRPr/>
            </a:pP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  <a:cs typeface="Arial" charset="0"/>
              </a:rPr>
              <a:t> поп  до …</a:t>
            </a:r>
            <a:endParaRPr lang="ru-RU" dirty="0">
              <a:latin typeface="Georgia" panose="02040502050405020303" pitchFamily="18" charset="0"/>
              <a:cs typeface="Arial" charset="0"/>
            </a:endParaRPr>
          </a:p>
          <a:p>
            <a:pPr algn="ctr">
              <a:defRPr/>
            </a:pP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  <a:cs typeface="Arial" charset="0"/>
              </a:rPr>
              <a:t>      Со второго щелчка </a:t>
            </a:r>
          </a:p>
          <a:p>
            <a:pPr algn="ctr">
              <a:defRPr/>
            </a:pP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  <a:cs typeface="Arial" charset="0"/>
              </a:rPr>
              <a:t>лишился поп …</a:t>
            </a:r>
            <a:endParaRPr lang="ru-RU" dirty="0">
              <a:latin typeface="Georgia" panose="02040502050405020303" pitchFamily="18" charset="0"/>
              <a:cs typeface="Arial" charset="0"/>
            </a:endParaRPr>
          </a:p>
          <a:p>
            <a:pPr algn="ctr">
              <a:defRPr/>
            </a:pP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  <a:cs typeface="Arial" charset="0"/>
              </a:rPr>
              <a:t>      С третьего щелчка </a:t>
            </a:r>
          </a:p>
          <a:p>
            <a:pPr algn="ctr">
              <a:defRPr/>
            </a:pPr>
            <a:r>
              <a:rPr lang="ru-RU" b="1" i="1" dirty="0">
                <a:solidFill>
                  <a:srgbClr val="002060"/>
                </a:solidFill>
                <a:latin typeface="Georgia" panose="02040502050405020303" pitchFamily="18" charset="0"/>
                <a:cs typeface="Arial" charset="0"/>
              </a:rPr>
              <a:t>вышибло…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296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5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283" name="Group 2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098702"/>
              </p:ext>
            </p:extLst>
          </p:nvPr>
        </p:nvGraphicFramePr>
        <p:xfrm>
          <a:off x="1115616" y="1009359"/>
          <a:ext cx="7067550" cy="5057521"/>
        </p:xfrm>
        <a:graphic>
          <a:graphicData uri="http://schemas.openxmlformats.org/drawingml/2006/table">
            <a:tbl>
              <a:tblPr/>
              <a:tblGrid>
                <a:gridCol w="2027238"/>
                <a:gridCol w="1008062"/>
                <a:gridCol w="1079500"/>
                <a:gridCol w="1008063"/>
                <a:gridCol w="936625"/>
                <a:gridCol w="1008062"/>
              </a:tblGrid>
              <a:tr h="936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ИЗ КАКОЙ СКАЗКИ…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hlinkClick r:id="rId3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4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5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6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charset="0"/>
                          <a:hlinkClick r:id="rId7" action="ppaction://hlinksldjump"/>
                        </a:rPr>
                        <a:t>50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fol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3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ПРОДОЛЖИ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8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6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9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charset="0"/>
                          <a:hlinkClick r:id="rId10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1" action="ppaction://hlinksldjump"/>
                        </a:rPr>
                        <a:t>50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3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СКАЗОЧНОЕ ЧИСЛО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2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3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4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5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6" action="ppaction://hlinksldjump"/>
                        </a:rPr>
                        <a:t>50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3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КТО ЭТО?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7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8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19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0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1" action="ppaction://hlinksldjump"/>
                        </a:rPr>
                        <a:t>50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3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ОБО ВСЁМ И ОБО ВСЕХ…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2" action="ppaction://hlinksldjump"/>
                        </a:rPr>
                        <a:t>10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3" action="ppaction://hlinksldjump"/>
                        </a:rPr>
                        <a:t>20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4" action="ppaction://hlinksldjump"/>
                        </a:rPr>
                        <a:t>30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5" action="ppaction://hlinksldjump"/>
                        </a:rPr>
                        <a:t>40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hlinkClick r:id="rId26" action="ppaction://hlinksldjump"/>
                        </a:rPr>
                        <a:t>50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126" name="Text Box 69"/>
          <p:cNvSpPr txBox="1">
            <a:spLocks noChangeArrowheads="1"/>
          </p:cNvSpPr>
          <p:nvPr/>
        </p:nvSpPr>
        <p:spPr bwMode="auto">
          <a:xfrm>
            <a:off x="3059113" y="1865313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  <p:sp>
        <p:nvSpPr>
          <p:cNvPr id="3142" name="Text Box 70"/>
          <p:cNvSpPr txBox="1">
            <a:spLocks noChangeArrowheads="1"/>
          </p:cNvSpPr>
          <p:nvPr/>
        </p:nvSpPr>
        <p:spPr bwMode="auto">
          <a:xfrm>
            <a:off x="3132138" y="981075"/>
            <a:ext cx="523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4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2292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459" y="-78809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908175" y="1052513"/>
            <a:ext cx="61261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008000"/>
                </a:solidFill>
              </a:rPr>
              <a:t>ПРОДОЛЖИ…(40)</a:t>
            </a:r>
          </a:p>
          <a:p>
            <a:endParaRPr lang="ru-RU" sz="4000" b="1" dirty="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611188" y="2011363"/>
            <a:ext cx="8239125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800" b="1" i="1" dirty="0">
                <a:solidFill>
                  <a:srgbClr val="002060"/>
                </a:solidFill>
                <a:latin typeface="Georgia" panose="02040502050405020303" pitchFamily="18" charset="0"/>
                <a:cs typeface="Arial" charset="0"/>
              </a:rPr>
              <a:t>«С первого щелчка прыгнул</a:t>
            </a:r>
          </a:p>
          <a:p>
            <a:pPr algn="just">
              <a:defRPr/>
            </a:pPr>
            <a:r>
              <a:rPr lang="ru-RU" sz="2800" b="1" i="1" dirty="0">
                <a:solidFill>
                  <a:srgbClr val="002060"/>
                </a:solidFill>
                <a:latin typeface="Georgia" panose="02040502050405020303" pitchFamily="18" charset="0"/>
                <a:cs typeface="Arial" charset="0"/>
              </a:rPr>
              <a:t> поп  до …</a:t>
            </a:r>
            <a:endParaRPr lang="ru-RU" sz="2800" dirty="0">
              <a:latin typeface="Georgia" panose="02040502050405020303" pitchFamily="18" charset="0"/>
              <a:cs typeface="Arial" charset="0"/>
            </a:endParaRPr>
          </a:p>
          <a:p>
            <a:pPr algn="just">
              <a:defRPr/>
            </a:pPr>
            <a:r>
              <a:rPr lang="ru-RU" sz="2800" b="1" i="1" dirty="0">
                <a:solidFill>
                  <a:srgbClr val="002060"/>
                </a:solidFill>
                <a:latin typeface="Georgia" panose="02040502050405020303" pitchFamily="18" charset="0"/>
                <a:cs typeface="Arial" charset="0"/>
              </a:rPr>
              <a:t>      Со второго щелчка </a:t>
            </a:r>
          </a:p>
          <a:p>
            <a:pPr algn="just">
              <a:defRPr/>
            </a:pPr>
            <a:r>
              <a:rPr lang="ru-RU" sz="2800" b="1" i="1" dirty="0">
                <a:solidFill>
                  <a:srgbClr val="002060"/>
                </a:solidFill>
                <a:latin typeface="Georgia" panose="02040502050405020303" pitchFamily="18" charset="0"/>
                <a:cs typeface="Arial" charset="0"/>
              </a:rPr>
              <a:t>лишился поп …</a:t>
            </a:r>
            <a:endParaRPr lang="ru-RU" sz="2800" dirty="0">
              <a:latin typeface="Georgia" panose="02040502050405020303" pitchFamily="18" charset="0"/>
              <a:cs typeface="Arial" charset="0"/>
            </a:endParaRPr>
          </a:p>
          <a:p>
            <a:pPr algn="just">
              <a:defRPr/>
            </a:pPr>
            <a:r>
              <a:rPr lang="ru-RU" sz="2800" b="1" i="1" dirty="0">
                <a:solidFill>
                  <a:srgbClr val="002060"/>
                </a:solidFill>
                <a:latin typeface="Georgia" panose="02040502050405020303" pitchFamily="18" charset="0"/>
                <a:cs typeface="Arial" charset="0"/>
              </a:rPr>
              <a:t>      С третьего щелчка </a:t>
            </a:r>
          </a:p>
          <a:p>
            <a:pPr algn="just">
              <a:defRPr/>
            </a:pPr>
            <a:r>
              <a:rPr lang="ru-RU" sz="2800" b="1" i="1" dirty="0">
                <a:solidFill>
                  <a:srgbClr val="002060"/>
                </a:solidFill>
                <a:latin typeface="Georgia" panose="02040502050405020303" pitchFamily="18" charset="0"/>
                <a:cs typeface="Arial" charset="0"/>
              </a:rPr>
              <a:t>вышибло</a:t>
            </a:r>
            <a:r>
              <a:rPr lang="ru-RU" sz="2800" b="1" i="1" dirty="0" smtClean="0">
                <a:solidFill>
                  <a:srgbClr val="002060"/>
                </a:solidFill>
                <a:latin typeface="Georgia" panose="02040502050405020303" pitchFamily="18" charset="0"/>
                <a:cs typeface="Arial" charset="0"/>
              </a:rPr>
              <a:t>…</a:t>
            </a:r>
          </a:p>
          <a:p>
            <a:pPr algn="ctr"/>
            <a:r>
              <a:rPr lang="ru-RU" altLang="ru-RU" sz="2800" dirty="0">
                <a:latin typeface="Georgia" panose="02040502050405020303" pitchFamily="18" charset="0"/>
              </a:rPr>
              <a:t>…потолка, </a:t>
            </a:r>
          </a:p>
          <a:p>
            <a:pPr algn="ctr"/>
            <a:r>
              <a:rPr lang="ru-RU" altLang="ru-RU" sz="2800" dirty="0">
                <a:latin typeface="Georgia" panose="02040502050405020303" pitchFamily="18" charset="0"/>
              </a:rPr>
              <a:t>…языка, </a:t>
            </a:r>
          </a:p>
          <a:p>
            <a:pPr algn="ctr"/>
            <a:r>
              <a:rPr lang="ru-RU" altLang="ru-RU" sz="2800" dirty="0">
                <a:latin typeface="Georgia" panose="02040502050405020303" pitchFamily="18" charset="0"/>
              </a:rPr>
              <a:t>…ум у старика</a:t>
            </a:r>
          </a:p>
          <a:p>
            <a:pPr algn="just">
              <a:defRPr/>
            </a:pP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2296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1609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6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679700" y="728663"/>
            <a:ext cx="46339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ПРОДОЛЖИ…(50)</a:t>
            </a:r>
          </a:p>
          <a:p>
            <a:endParaRPr lang="ru-RU" sz="4000" b="1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187450" y="2205038"/>
            <a:ext cx="73437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И в лазоревой дали…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187450" y="3271838"/>
            <a:ext cx="7454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dirty="0" smtClean="0">
                <a:solidFill>
                  <a:schemeClr val="accent2"/>
                </a:solidFill>
              </a:rPr>
              <a:t>…………………………...</a:t>
            </a:r>
            <a:endParaRPr lang="ru-RU" sz="44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536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/>
      <p:bldP spid="1536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6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679700" y="728663"/>
            <a:ext cx="46339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ПРОДОЛЖИ…(50)</a:t>
            </a:r>
          </a:p>
          <a:p>
            <a:endParaRPr lang="ru-RU" sz="4000" b="1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187450" y="2205038"/>
            <a:ext cx="73437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0000"/>
                </a:solidFill>
              </a:rPr>
              <a:t>И в лазоревой дали…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187450" y="3271838"/>
            <a:ext cx="7454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chemeClr val="accent2"/>
                </a:solidFill>
              </a:rPr>
              <a:t>Показались корабли.</a:t>
            </a:r>
          </a:p>
        </p:txBody>
      </p:sp>
    </p:spTree>
    <p:extLst>
      <p:ext uri="{BB962C8B-B14F-4D97-AF65-F5344CB8AC3E}">
        <p14:creationId xmlns:p14="http://schemas.microsoft.com/office/powerpoint/2010/main" val="11073578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536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/>
      <p:bldP spid="1536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403350" y="836613"/>
            <a:ext cx="76581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СКАЗОЧНОЕ ЧИСЛО (10)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258888" y="1858963"/>
            <a:ext cx="7165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Сколько лет жили старик </a:t>
            </a:r>
          </a:p>
          <a:p>
            <a:r>
              <a:rPr lang="ru-RU" b="1">
                <a:solidFill>
                  <a:srgbClr val="FF0000"/>
                </a:solidFill>
              </a:rPr>
              <a:t>со старухой у синего моря?</a:t>
            </a:r>
          </a:p>
        </p:txBody>
      </p:sp>
      <p:sp>
        <p:nvSpPr>
          <p:cNvPr id="16393" name="WordArt 9"/>
          <p:cNvSpPr>
            <a:spLocks noChangeArrowheads="1" noChangeShapeType="1" noTextEdit="1"/>
          </p:cNvSpPr>
          <p:nvPr/>
        </p:nvSpPr>
        <p:spPr bwMode="auto">
          <a:xfrm>
            <a:off x="1835150" y="3429000"/>
            <a:ext cx="5041900" cy="16684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ru-RU" sz="4800" b="1" kern="10" spc="-48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14344" name="AutoShape 1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639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403350" y="836613"/>
            <a:ext cx="76581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СКАЗОЧНОЕ ЧИСЛО (10)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1258888" y="1858963"/>
            <a:ext cx="7165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Сколько лет жили старик </a:t>
            </a:r>
          </a:p>
          <a:p>
            <a:r>
              <a:rPr lang="ru-RU" b="1">
                <a:solidFill>
                  <a:srgbClr val="FF0000"/>
                </a:solidFill>
              </a:rPr>
              <a:t>со старухой у синего моря?</a:t>
            </a:r>
          </a:p>
        </p:txBody>
      </p:sp>
      <p:sp>
        <p:nvSpPr>
          <p:cNvPr id="16393" name="WordArt 9"/>
          <p:cNvSpPr>
            <a:spLocks noChangeArrowheads="1" noChangeShapeType="1" noTextEdit="1"/>
          </p:cNvSpPr>
          <p:nvPr/>
        </p:nvSpPr>
        <p:spPr bwMode="auto">
          <a:xfrm>
            <a:off x="1835150" y="3429000"/>
            <a:ext cx="5041900" cy="16684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4800" b="1" kern="10" spc="-48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33 года</a:t>
            </a:r>
          </a:p>
        </p:txBody>
      </p:sp>
      <p:sp>
        <p:nvSpPr>
          <p:cNvPr id="14344" name="AutoShape 1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505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639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4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547813" y="981075"/>
            <a:ext cx="70548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СКАЗОЧНОЕ ЧИСЛО (20)</a:t>
            </a:r>
          </a:p>
          <a:p>
            <a:endParaRPr lang="ru-RU" sz="4000" b="1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971550" y="1700213"/>
            <a:ext cx="44640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В который раз </a:t>
            </a:r>
          </a:p>
          <a:p>
            <a:r>
              <a:rPr lang="ru-RU" sz="4000" b="1">
                <a:solidFill>
                  <a:srgbClr val="FF0000"/>
                </a:solidFill>
              </a:rPr>
              <a:t>князь Гвидон превратился </a:t>
            </a:r>
          </a:p>
          <a:p>
            <a:r>
              <a:rPr lang="ru-RU" sz="4000" b="1">
                <a:solidFill>
                  <a:srgbClr val="FF0000"/>
                </a:solidFill>
              </a:rPr>
              <a:t>в комара?</a:t>
            </a:r>
          </a:p>
        </p:txBody>
      </p:sp>
      <p:sp>
        <p:nvSpPr>
          <p:cNvPr id="17416" name="WordArt 8"/>
          <p:cNvSpPr>
            <a:spLocks noChangeArrowheads="1" noChangeShapeType="1" noTextEdit="1"/>
          </p:cNvSpPr>
          <p:nvPr/>
        </p:nvSpPr>
        <p:spPr bwMode="auto">
          <a:xfrm>
            <a:off x="323850" y="4652963"/>
            <a:ext cx="4319588" cy="11525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ru-RU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15368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7419" name="Picture 11" descr="f354b96de77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1700213"/>
            <a:ext cx="3651250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174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  <p:bldP spid="174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4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547813" y="981075"/>
            <a:ext cx="70548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СКАЗОЧНОЕ ЧИСЛО (20)</a:t>
            </a:r>
          </a:p>
          <a:p>
            <a:endParaRPr lang="ru-RU" sz="4000" b="1"/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971550" y="1700213"/>
            <a:ext cx="446405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В который раз </a:t>
            </a:r>
          </a:p>
          <a:p>
            <a:r>
              <a:rPr lang="ru-RU" sz="4000" b="1">
                <a:solidFill>
                  <a:srgbClr val="FF0000"/>
                </a:solidFill>
              </a:rPr>
              <a:t>князь Гвидон превратился </a:t>
            </a:r>
          </a:p>
          <a:p>
            <a:r>
              <a:rPr lang="ru-RU" sz="4000" b="1">
                <a:solidFill>
                  <a:srgbClr val="FF0000"/>
                </a:solidFill>
              </a:rPr>
              <a:t>в комара?</a:t>
            </a:r>
          </a:p>
        </p:txBody>
      </p:sp>
      <p:sp>
        <p:nvSpPr>
          <p:cNvPr id="17416" name="WordArt 8"/>
          <p:cNvSpPr>
            <a:spLocks noChangeArrowheads="1" noChangeShapeType="1" noTextEdit="1"/>
          </p:cNvSpPr>
          <p:nvPr/>
        </p:nvSpPr>
        <p:spPr bwMode="auto">
          <a:xfrm>
            <a:off x="323850" y="4652963"/>
            <a:ext cx="4319588" cy="11525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В ПЕРВЫЙ</a:t>
            </a:r>
          </a:p>
        </p:txBody>
      </p:sp>
      <p:sp>
        <p:nvSpPr>
          <p:cNvPr id="15368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7419" name="Picture 11" descr="f354b96de77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1700213"/>
            <a:ext cx="3651250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778206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174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  <p:bldP spid="1741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8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476375" y="1052513"/>
            <a:ext cx="6767513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СКАЗОЧНОЕ ЧИСЛО (30)</a:t>
            </a:r>
          </a:p>
          <a:p>
            <a:endParaRPr lang="ru-RU" sz="1800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23850" y="1760538"/>
            <a:ext cx="93218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</a:rPr>
              <a:t>Сколько богатырей выходило «из вод</a:t>
            </a:r>
          </a:p>
          <a:p>
            <a:r>
              <a:rPr lang="ru-RU" sz="3200" b="1">
                <a:solidFill>
                  <a:srgbClr val="FF0000"/>
                </a:solidFill>
              </a:rPr>
              <a:t> ясных»?</a:t>
            </a:r>
          </a:p>
          <a:p>
            <a:r>
              <a:rPr lang="ru-RU" sz="3200" b="1">
                <a:solidFill>
                  <a:srgbClr val="FF0000"/>
                </a:solidFill>
              </a:rPr>
              <a:t>                   </a:t>
            </a:r>
          </a:p>
        </p:txBody>
      </p:sp>
      <p:pic>
        <p:nvPicPr>
          <p:cNvPr id="18441" name="Picture 9" descr="skazki_pushkina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2565400"/>
            <a:ext cx="4824413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3" name="WordArt 11"/>
          <p:cNvSpPr>
            <a:spLocks noChangeArrowheads="1" noChangeShapeType="1" noTextEdit="1"/>
          </p:cNvSpPr>
          <p:nvPr/>
        </p:nvSpPr>
        <p:spPr bwMode="auto">
          <a:xfrm>
            <a:off x="250825" y="3716338"/>
            <a:ext cx="3025775" cy="21605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ru-RU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  <p:bldP spid="1844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8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1476375" y="1052513"/>
            <a:ext cx="6767513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СКАЗОЧНОЕ ЧИСЛО (30)</a:t>
            </a:r>
          </a:p>
          <a:p>
            <a:endParaRPr lang="ru-RU" sz="1800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23850" y="1760538"/>
            <a:ext cx="93218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</a:rPr>
              <a:t>Сколько богатырей выходило «из вод</a:t>
            </a:r>
          </a:p>
          <a:p>
            <a:r>
              <a:rPr lang="ru-RU" sz="3200" b="1">
                <a:solidFill>
                  <a:srgbClr val="FF0000"/>
                </a:solidFill>
              </a:rPr>
              <a:t> ясных»?</a:t>
            </a:r>
          </a:p>
          <a:p>
            <a:r>
              <a:rPr lang="ru-RU" sz="3200" b="1">
                <a:solidFill>
                  <a:srgbClr val="FF0000"/>
                </a:solidFill>
              </a:rPr>
              <a:t>                   </a:t>
            </a:r>
          </a:p>
        </p:txBody>
      </p:sp>
      <p:pic>
        <p:nvPicPr>
          <p:cNvPr id="18441" name="Picture 9" descr="skazki_pushkina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2565400"/>
            <a:ext cx="4824413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755650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3" name="WordArt 11"/>
          <p:cNvSpPr>
            <a:spLocks noChangeArrowheads="1" noChangeShapeType="1" noTextEdit="1"/>
          </p:cNvSpPr>
          <p:nvPr/>
        </p:nvSpPr>
        <p:spPr bwMode="auto">
          <a:xfrm>
            <a:off x="250825" y="3716338"/>
            <a:ext cx="3025775" cy="21605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33</a:t>
            </a:r>
          </a:p>
        </p:txBody>
      </p:sp>
    </p:spTree>
    <p:extLst>
      <p:ext uri="{BB962C8B-B14F-4D97-AF65-F5344CB8AC3E}">
        <p14:creationId xmlns:p14="http://schemas.microsoft.com/office/powerpoint/2010/main" val="41726263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  <p:bldP spid="1844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2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547813" y="908050"/>
            <a:ext cx="70548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СКАЗОЧНОЕ ЧИСЛО (40)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2032000" y="1809750"/>
            <a:ext cx="59817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Сколько раз помогала </a:t>
            </a:r>
          </a:p>
          <a:p>
            <a:r>
              <a:rPr lang="ru-RU" sz="4000" b="1">
                <a:solidFill>
                  <a:srgbClr val="FF0000"/>
                </a:solidFill>
              </a:rPr>
              <a:t>рыбка старику?</a:t>
            </a:r>
          </a:p>
        </p:txBody>
      </p:sp>
      <p:sp>
        <p:nvSpPr>
          <p:cNvPr id="19464" name="WordArt 8"/>
          <p:cNvSpPr>
            <a:spLocks noChangeArrowheads="1" noChangeShapeType="1" noTextEdit="1"/>
          </p:cNvSpPr>
          <p:nvPr/>
        </p:nvSpPr>
        <p:spPr bwMode="auto">
          <a:xfrm>
            <a:off x="3924300" y="3284538"/>
            <a:ext cx="2160588" cy="25209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ru-RU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17416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092825"/>
            <a:ext cx="611187" cy="765175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946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6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763713" y="836613"/>
            <a:ext cx="6048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8000"/>
                </a:solidFill>
              </a:rPr>
              <a:t>ИЗ КАКОЙ СКАЗКИ…(10)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195513" y="1484313"/>
            <a:ext cx="5400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</a:rPr>
              <a:t>Ветер по морю гуляет</a:t>
            </a:r>
          </a:p>
          <a:p>
            <a:r>
              <a:rPr lang="ru-RU" sz="2800" b="1">
                <a:solidFill>
                  <a:srgbClr val="FF0000"/>
                </a:solidFill>
              </a:rPr>
              <a:t>И кораблик подгоняет…</a:t>
            </a:r>
          </a:p>
        </p:txBody>
      </p:sp>
      <p:sp>
        <p:nvSpPr>
          <p:cNvPr id="4104" name="AutoShap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29" name="Picture 9" descr="136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2565400"/>
            <a:ext cx="3097213" cy="372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2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1547813" y="908050"/>
            <a:ext cx="70548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СКАЗОЧНОЕ ЧИСЛО (40)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2032000" y="1809750"/>
            <a:ext cx="59817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Сколько раз помогала </a:t>
            </a:r>
          </a:p>
          <a:p>
            <a:r>
              <a:rPr lang="ru-RU" sz="4000" b="1">
                <a:solidFill>
                  <a:srgbClr val="FF0000"/>
                </a:solidFill>
              </a:rPr>
              <a:t>рыбка старику?</a:t>
            </a:r>
          </a:p>
        </p:txBody>
      </p:sp>
      <p:sp>
        <p:nvSpPr>
          <p:cNvPr id="19464" name="WordArt 8"/>
          <p:cNvSpPr>
            <a:spLocks noChangeArrowheads="1" noChangeShapeType="1" noTextEdit="1"/>
          </p:cNvSpPr>
          <p:nvPr/>
        </p:nvSpPr>
        <p:spPr bwMode="auto">
          <a:xfrm>
            <a:off x="3924300" y="3284538"/>
            <a:ext cx="2160588" cy="25209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4</a:t>
            </a:r>
          </a:p>
        </p:txBody>
      </p:sp>
      <p:sp>
        <p:nvSpPr>
          <p:cNvPr id="17416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092825"/>
            <a:ext cx="611187" cy="765175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7195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946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6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6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443038" y="981075"/>
            <a:ext cx="6873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СКАЗОЧНОЕ ЧИСЛО (50)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2824163" y="25844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/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2000831" y="1982976"/>
            <a:ext cx="43195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С какого щелка   лишился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             поп языка?</a:t>
            </a:r>
          </a:p>
        </p:txBody>
      </p:sp>
      <p:sp>
        <p:nvSpPr>
          <p:cNvPr id="20491" name="WordArt 11"/>
          <p:cNvSpPr>
            <a:spLocks noChangeArrowheads="1" noChangeShapeType="1" noTextEdit="1"/>
          </p:cNvSpPr>
          <p:nvPr/>
        </p:nvSpPr>
        <p:spPr bwMode="auto">
          <a:xfrm>
            <a:off x="971550" y="4724400"/>
            <a:ext cx="6264275" cy="12969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ru-RU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18443" name="AutoShape 1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237288"/>
            <a:ext cx="611187" cy="620712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049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9" grpId="0"/>
      <p:bldP spid="20491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6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443038" y="981075"/>
            <a:ext cx="6873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СКАЗОЧНОЕ ЧИСЛО (50)</a:t>
            </a: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2824163" y="25844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/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2000831" y="1982976"/>
            <a:ext cx="4319588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С какого щелка   лишился</a:t>
            </a:r>
          </a:p>
          <a:p>
            <a:r>
              <a:rPr lang="ru-RU" sz="4000" b="1" dirty="0">
                <a:solidFill>
                  <a:srgbClr val="FF0000"/>
                </a:solidFill>
              </a:rPr>
              <a:t>             поп языка</a:t>
            </a:r>
            <a:r>
              <a:rPr lang="ru-RU" sz="4000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6600" b="1" i="1" dirty="0" smtClean="0">
                <a:solidFill>
                  <a:srgbClr val="0070C0"/>
                </a:solidFill>
              </a:rPr>
              <a:t>со 2</a:t>
            </a:r>
            <a:endParaRPr lang="ru-RU" sz="6600" b="1" i="1" dirty="0">
              <a:solidFill>
                <a:srgbClr val="0070C0"/>
              </a:solidFill>
            </a:endParaRPr>
          </a:p>
        </p:txBody>
      </p:sp>
      <p:sp>
        <p:nvSpPr>
          <p:cNvPr id="20491" name="WordArt 11"/>
          <p:cNvSpPr>
            <a:spLocks noChangeArrowheads="1" noChangeShapeType="1" noTextEdit="1"/>
          </p:cNvSpPr>
          <p:nvPr/>
        </p:nvSpPr>
        <p:spPr bwMode="auto">
          <a:xfrm>
            <a:off x="971550" y="4724400"/>
            <a:ext cx="6264275" cy="1296988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endParaRPr lang="ru-RU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18443" name="AutoShape 12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237288"/>
            <a:ext cx="611187" cy="620712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8481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049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9" grpId="0"/>
      <p:bldP spid="2049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895600" y="908050"/>
            <a:ext cx="37623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КТО ЭТО? (10)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1116013" y="1881188"/>
            <a:ext cx="3671887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</a:rPr>
              <a:t>Белолица, черноброва,</a:t>
            </a:r>
          </a:p>
          <a:p>
            <a:r>
              <a:rPr lang="ru-RU" sz="3200" b="1">
                <a:solidFill>
                  <a:srgbClr val="FF0000"/>
                </a:solidFill>
              </a:rPr>
              <a:t>Нраву кроткого такого.</a:t>
            </a:r>
          </a:p>
        </p:txBody>
      </p:sp>
      <p:pic>
        <p:nvPicPr>
          <p:cNvPr id="21511" name="Picture 7" descr="scrn_big_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628775"/>
            <a:ext cx="36004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895600" y="908050"/>
            <a:ext cx="37623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КТО ЭТО? (10)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1116013" y="1881188"/>
            <a:ext cx="3671887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</a:rPr>
              <a:t>Белолица, черноброва,</a:t>
            </a:r>
          </a:p>
          <a:p>
            <a:r>
              <a:rPr lang="ru-RU" sz="3200" b="1">
                <a:solidFill>
                  <a:srgbClr val="FF0000"/>
                </a:solidFill>
              </a:rPr>
              <a:t>Нраву кроткого такого.</a:t>
            </a:r>
          </a:p>
        </p:txBody>
      </p:sp>
      <p:pic>
        <p:nvPicPr>
          <p:cNvPr id="21511" name="Picture 7" descr="scrn_big_0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1628775"/>
            <a:ext cx="36004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250825" y="4076700"/>
            <a:ext cx="4608513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accent2"/>
                </a:solidFill>
              </a:rPr>
              <a:t>Царевна из «Сказки</a:t>
            </a:r>
          </a:p>
          <a:p>
            <a:r>
              <a:rPr lang="ru-RU" sz="3200" b="1">
                <a:solidFill>
                  <a:schemeClr val="accent2"/>
                </a:solidFill>
              </a:rPr>
              <a:t>о мертвой царевне и семи богатырях»</a:t>
            </a:r>
          </a:p>
        </p:txBody>
      </p:sp>
      <p:sp>
        <p:nvSpPr>
          <p:cNvPr id="19465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947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215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0" grpId="0"/>
      <p:bldP spid="2151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4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627313" y="836613"/>
            <a:ext cx="43195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КТО ЭТО? (20)</a:t>
            </a:r>
          </a:p>
          <a:p>
            <a:endParaRPr lang="ru-RU" sz="4000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958975" y="1865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/>
          </a:p>
        </p:txBody>
      </p:sp>
      <p:pic>
        <p:nvPicPr>
          <p:cNvPr id="22535" name="Picture 7" descr="85304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1568450"/>
            <a:ext cx="5329237" cy="373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9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684212" cy="620712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4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2627313" y="836613"/>
            <a:ext cx="431958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КТО ЭТО? (20)</a:t>
            </a:r>
          </a:p>
          <a:p>
            <a:endParaRPr lang="ru-RU" sz="4000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1958975" y="1865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/>
          </a:p>
        </p:txBody>
      </p:sp>
      <p:pic>
        <p:nvPicPr>
          <p:cNvPr id="22535" name="Picture 7" descr="85304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1568450"/>
            <a:ext cx="5329237" cy="373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1958975" y="5265738"/>
            <a:ext cx="51546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chemeClr val="accent2"/>
                </a:solidFill>
              </a:rPr>
              <a:t>Руслан и Черномор</a:t>
            </a:r>
          </a:p>
        </p:txBody>
      </p:sp>
      <p:sp>
        <p:nvSpPr>
          <p:cNvPr id="20489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684212" cy="620712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8848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253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8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040063" y="620713"/>
            <a:ext cx="37623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КТО ЭТО? (30)</a:t>
            </a:r>
          </a:p>
        </p:txBody>
      </p:sp>
      <p:pic>
        <p:nvPicPr>
          <p:cNvPr id="23558" name="Picture 6" descr="1024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1268413"/>
            <a:ext cx="54006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8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040063" y="620713"/>
            <a:ext cx="37623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КТО ЭТО? (30)</a:t>
            </a:r>
          </a:p>
        </p:txBody>
      </p:sp>
      <p:pic>
        <p:nvPicPr>
          <p:cNvPr id="23558" name="Picture 6" descr="1024_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1268413"/>
            <a:ext cx="540067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3471863" y="5481638"/>
            <a:ext cx="2590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chemeClr val="accent2"/>
                </a:solidFill>
              </a:rPr>
              <a:t>Людмила</a:t>
            </a:r>
          </a:p>
        </p:txBody>
      </p:sp>
      <p:sp>
        <p:nvSpPr>
          <p:cNvPr id="21512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684212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3141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355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2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700338" y="692150"/>
            <a:ext cx="4605337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КТО ЭТО? (40)</a:t>
            </a:r>
          </a:p>
          <a:p>
            <a:endParaRPr lang="ru-RU" sz="1800"/>
          </a:p>
        </p:txBody>
      </p:sp>
      <p:pic>
        <p:nvPicPr>
          <p:cNvPr id="24582" name="Picture 6" descr="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981075"/>
            <a:ext cx="113823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3995738" y="2362200"/>
            <a:ext cx="446405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</a:rPr>
              <a:t>Кто получил приказ «весть царевну в глушь лесную»?</a:t>
            </a:r>
          </a:p>
        </p:txBody>
      </p:sp>
      <p:pic>
        <p:nvPicPr>
          <p:cNvPr id="24585" name="Picture 9" descr="34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856985"/>
            <a:ext cx="3544887" cy="410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9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237288"/>
            <a:ext cx="611187" cy="620712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45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763713" y="836613"/>
            <a:ext cx="6048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8000"/>
                </a:solidFill>
              </a:rPr>
              <a:t>ИЗ КАКОЙ СКАЗКИ…(10)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195513" y="1484313"/>
            <a:ext cx="54006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</a:rPr>
              <a:t>Ветер по морю гуляет</a:t>
            </a:r>
          </a:p>
          <a:p>
            <a:r>
              <a:rPr lang="ru-RU" sz="2800" b="1">
                <a:solidFill>
                  <a:srgbClr val="FF0000"/>
                </a:solidFill>
              </a:rPr>
              <a:t>И кораблик подгоняет…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787900" y="3500438"/>
            <a:ext cx="27368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2"/>
                </a:solidFill>
              </a:rPr>
              <a:t>«Сказка о царе </a:t>
            </a:r>
            <a:r>
              <a:rPr lang="ru-RU" dirty="0" err="1">
                <a:solidFill>
                  <a:schemeClr val="accent2"/>
                </a:solidFill>
              </a:rPr>
              <a:t>Салтане</a:t>
            </a:r>
            <a:r>
              <a:rPr lang="ru-RU" dirty="0">
                <a:solidFill>
                  <a:schemeClr val="accent2"/>
                </a:solidFill>
              </a:rPr>
              <a:t>…»</a:t>
            </a:r>
          </a:p>
        </p:txBody>
      </p:sp>
      <p:sp>
        <p:nvSpPr>
          <p:cNvPr id="4104" name="AutoShape 8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29" name="Picture 9" descr="136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87450" y="2565400"/>
            <a:ext cx="3097213" cy="372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833170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2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700338" y="692150"/>
            <a:ext cx="4605337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КТО ЭТО? (40)</a:t>
            </a:r>
          </a:p>
          <a:p>
            <a:endParaRPr lang="ru-RU" sz="1800"/>
          </a:p>
        </p:txBody>
      </p:sp>
      <p:pic>
        <p:nvPicPr>
          <p:cNvPr id="24582" name="Picture 6" descr="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981075"/>
            <a:ext cx="113823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3995738" y="2362200"/>
            <a:ext cx="446405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</a:rPr>
              <a:t>Кто получил приказ «весть царевну в глушь лесную»?</a:t>
            </a:r>
          </a:p>
        </p:txBody>
      </p:sp>
      <p:pic>
        <p:nvPicPr>
          <p:cNvPr id="24585" name="Picture 9" descr="34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916113"/>
            <a:ext cx="3544887" cy="410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4932363" y="4652963"/>
            <a:ext cx="31273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chemeClr val="accent2"/>
                </a:solidFill>
              </a:rPr>
              <a:t>Чернавка</a:t>
            </a:r>
          </a:p>
        </p:txBody>
      </p:sp>
      <p:sp>
        <p:nvSpPr>
          <p:cNvPr id="22539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237288"/>
            <a:ext cx="611187" cy="620712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7890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45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2458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4" grpId="0"/>
      <p:bldP spid="2458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6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526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3000375" y="857250"/>
            <a:ext cx="3762375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КТО ЭТО? (50)</a:t>
            </a:r>
          </a:p>
          <a:p>
            <a:endParaRPr lang="ru-RU" sz="1800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023938" y="20081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/>
          </a:p>
        </p:txBody>
      </p:sp>
      <p:sp>
        <p:nvSpPr>
          <p:cNvPr id="23563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051720" y="1833563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Как звали собачку, которая </a:t>
            </a:r>
          </a:p>
          <a:p>
            <a:r>
              <a:rPr lang="ru-RU" dirty="0">
                <a:solidFill>
                  <a:srgbClr val="FF0000"/>
                </a:solidFill>
              </a:rPr>
              <a:t>спасла Царевну?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6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526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3000375" y="857250"/>
            <a:ext cx="3762375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КТО ЭТО? (50)</a:t>
            </a:r>
          </a:p>
          <a:p>
            <a:endParaRPr lang="ru-RU" sz="1800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023938" y="20081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/>
          </a:p>
        </p:txBody>
      </p:sp>
      <p:sp>
        <p:nvSpPr>
          <p:cNvPr id="23563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051720" y="1833563"/>
            <a:ext cx="4572000" cy="43396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Как звали собачку, которая </a:t>
            </a:r>
          </a:p>
          <a:p>
            <a:r>
              <a:rPr lang="ru-RU" dirty="0">
                <a:solidFill>
                  <a:srgbClr val="FF0000"/>
                </a:solidFill>
              </a:rPr>
              <a:t>спасла Царевну</a:t>
            </a:r>
            <a:r>
              <a:rPr lang="ru-RU" dirty="0" smtClean="0">
                <a:solidFill>
                  <a:srgbClr val="FF0000"/>
                </a:solidFill>
              </a:rPr>
              <a:t>?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pPr lvl="0"/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6000" dirty="0" err="1">
                <a:solidFill>
                  <a:srgbClr val="333399"/>
                </a:solidFill>
              </a:rPr>
              <a:t>Соколко</a:t>
            </a:r>
            <a:endParaRPr lang="ru-RU" sz="6000" dirty="0">
              <a:solidFill>
                <a:srgbClr val="333399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0870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8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39750" y="801688"/>
            <a:ext cx="810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 </a:t>
            </a:r>
            <a:r>
              <a:rPr lang="ru-RU" sz="4000" b="1">
                <a:solidFill>
                  <a:srgbClr val="008000"/>
                </a:solidFill>
              </a:rPr>
              <a:t>ОБО ВСЁМ И ОБО ВСЕХ… (10)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384300" y="1865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/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1887538" y="1484313"/>
            <a:ext cx="26749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АУКЦИОН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7143750" y="15763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/>
          </a:p>
        </p:txBody>
      </p:sp>
      <p:pic>
        <p:nvPicPr>
          <p:cNvPr id="26633" name="Picture 9" descr="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1557338"/>
            <a:ext cx="113823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4356100" y="2708275"/>
            <a:ext cx="123063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</a:rPr>
              <a:t>Сколько раз слетал </a:t>
            </a:r>
          </a:p>
          <a:p>
            <a:r>
              <a:rPr lang="ru-RU" sz="3200" b="1">
                <a:solidFill>
                  <a:srgbClr val="FF0000"/>
                </a:solidFill>
              </a:rPr>
              <a:t>петушок со спицы?</a:t>
            </a:r>
          </a:p>
        </p:txBody>
      </p:sp>
      <p:pic>
        <p:nvPicPr>
          <p:cNvPr id="26635" name="Picture 11" descr="6898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276475"/>
            <a:ext cx="403383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7" name="WordArt 13"/>
          <p:cNvSpPr>
            <a:spLocks noChangeArrowheads="1" noChangeShapeType="1" noTextEdit="1"/>
          </p:cNvSpPr>
          <p:nvPr/>
        </p:nvSpPr>
        <p:spPr bwMode="auto">
          <a:xfrm>
            <a:off x="4643438" y="4292600"/>
            <a:ext cx="3600450" cy="14303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4589" name="AutoShape 1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663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70" decel="100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770" decel="100000"/>
                                        <p:tgtEl>
                                          <p:spTgt spid="266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/>
      <p:bldP spid="26634" grpId="0"/>
      <p:bldP spid="26637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8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39750" y="801688"/>
            <a:ext cx="810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 </a:t>
            </a:r>
            <a:r>
              <a:rPr lang="ru-RU" sz="4000" b="1">
                <a:solidFill>
                  <a:srgbClr val="008000"/>
                </a:solidFill>
              </a:rPr>
              <a:t>ОБО ВСЁМ И ОБО ВСЕХ… (10)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384300" y="1865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/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1887538" y="1484313"/>
            <a:ext cx="26749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АУКЦИОН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7143750" y="15763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/>
          </a:p>
        </p:txBody>
      </p:sp>
      <p:pic>
        <p:nvPicPr>
          <p:cNvPr id="26633" name="Picture 9" descr="6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1557338"/>
            <a:ext cx="1138238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4356100" y="2708275"/>
            <a:ext cx="123063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</a:rPr>
              <a:t>Сколько раз слетал </a:t>
            </a:r>
          </a:p>
          <a:p>
            <a:r>
              <a:rPr lang="ru-RU" sz="3200" b="1">
                <a:solidFill>
                  <a:srgbClr val="FF0000"/>
                </a:solidFill>
              </a:rPr>
              <a:t>петушок со спицы?</a:t>
            </a:r>
          </a:p>
        </p:txBody>
      </p:sp>
      <p:pic>
        <p:nvPicPr>
          <p:cNvPr id="26635" name="Picture 11" descr="6898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276475"/>
            <a:ext cx="403383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7" name="WordArt 13"/>
          <p:cNvSpPr>
            <a:spLocks noChangeArrowheads="1" noChangeShapeType="1" noTextEdit="1"/>
          </p:cNvSpPr>
          <p:nvPr/>
        </p:nvSpPr>
        <p:spPr bwMode="auto">
          <a:xfrm>
            <a:off x="4643438" y="4292600"/>
            <a:ext cx="3600450" cy="14303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ОДИН</a:t>
            </a:r>
          </a:p>
        </p:txBody>
      </p:sp>
      <p:sp>
        <p:nvSpPr>
          <p:cNvPr id="24589" name="AutoShape 1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7007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663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70" decel="100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770" decel="100000"/>
                                        <p:tgtEl>
                                          <p:spTgt spid="266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/>
      <p:bldP spid="26634" grpId="0"/>
      <p:bldP spid="26637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4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68313" y="836613"/>
            <a:ext cx="98107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ОБО ВСЁМ И ОБО ВСЕХ… (20)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1187450" y="2276475"/>
            <a:ext cx="64071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По словам бесенка, его обогнал…</a:t>
            </a:r>
          </a:p>
        </p:txBody>
      </p:sp>
      <p:sp>
        <p:nvSpPr>
          <p:cNvPr id="25607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8" name="WordArt 10"/>
          <p:cNvSpPr>
            <a:spLocks noChangeArrowheads="1" noChangeShapeType="1" noTextEdit="1"/>
          </p:cNvSpPr>
          <p:nvPr/>
        </p:nvSpPr>
        <p:spPr bwMode="auto">
          <a:xfrm>
            <a:off x="1403350" y="3213100"/>
            <a:ext cx="6121400" cy="28082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76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/>
      <p:bldP spid="27658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4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68313" y="836613"/>
            <a:ext cx="98107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ОБО ВСЁМ И ОБО ВСЕХ… (20)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1187450" y="2276475"/>
            <a:ext cx="64071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По словам бесенка, его обогнал…</a:t>
            </a:r>
          </a:p>
        </p:txBody>
      </p:sp>
      <p:sp>
        <p:nvSpPr>
          <p:cNvPr id="25607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8" name="WordArt 10"/>
          <p:cNvSpPr>
            <a:spLocks noChangeArrowheads="1" noChangeShapeType="1" noTextEdit="1"/>
          </p:cNvSpPr>
          <p:nvPr/>
        </p:nvSpPr>
        <p:spPr bwMode="auto">
          <a:xfrm>
            <a:off x="1403350" y="3213100"/>
            <a:ext cx="6121400" cy="28082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МЕНЬШОЙ БАЛДА</a:t>
            </a:r>
          </a:p>
        </p:txBody>
      </p:sp>
    </p:spTree>
    <p:extLst>
      <p:ext uri="{BB962C8B-B14F-4D97-AF65-F5344CB8AC3E}">
        <p14:creationId xmlns:p14="http://schemas.microsoft.com/office/powerpoint/2010/main" val="41568872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76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/>
      <p:bldP spid="27658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8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68313" y="981075"/>
            <a:ext cx="9737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ОБО ВСЁМ И ОБО ВСЕХ… (30)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755650" y="1916113"/>
            <a:ext cx="8872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Какую песенку пела белочка?</a:t>
            </a:r>
          </a:p>
        </p:txBody>
      </p:sp>
      <p:sp>
        <p:nvSpPr>
          <p:cNvPr id="28680" name="WordArt 8"/>
          <p:cNvSpPr>
            <a:spLocks noChangeArrowheads="1" noChangeShapeType="1" noTextEdit="1"/>
          </p:cNvSpPr>
          <p:nvPr/>
        </p:nvSpPr>
        <p:spPr bwMode="auto">
          <a:xfrm>
            <a:off x="827088" y="3068638"/>
            <a:ext cx="7561262" cy="27368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6632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04250" y="6237288"/>
            <a:ext cx="827088" cy="682625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868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/>
      <p:bldP spid="28680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8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68313" y="981075"/>
            <a:ext cx="9737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ОБО ВСЁМ И ОБО ВСЕХ… (30)</a:t>
            </a:r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755650" y="1916113"/>
            <a:ext cx="88725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Какую песенку пела белочка?</a:t>
            </a:r>
          </a:p>
        </p:txBody>
      </p:sp>
      <p:sp>
        <p:nvSpPr>
          <p:cNvPr id="28680" name="WordArt 8"/>
          <p:cNvSpPr>
            <a:spLocks noChangeArrowheads="1" noChangeShapeType="1" noTextEdit="1"/>
          </p:cNvSpPr>
          <p:nvPr/>
        </p:nvSpPr>
        <p:spPr bwMode="auto">
          <a:xfrm>
            <a:off x="827088" y="3068638"/>
            <a:ext cx="7561262" cy="27368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ВО САДУ ЛИ, В ОГОРОДЕ...</a:t>
            </a:r>
          </a:p>
        </p:txBody>
      </p:sp>
      <p:sp>
        <p:nvSpPr>
          <p:cNvPr id="26632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04250" y="6237288"/>
            <a:ext cx="827088" cy="682625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8199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2868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/>
      <p:bldP spid="28680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2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611188" y="836613"/>
            <a:ext cx="94519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ОБО ВСЁМ И ОБО ВСЕХ… (40)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2411413" y="1557338"/>
            <a:ext cx="46132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КОТ В МЕШКЕ</a:t>
            </a:r>
          </a:p>
          <a:p>
            <a:endParaRPr lang="ru-RU" sz="4000" b="1"/>
          </a:p>
        </p:txBody>
      </p:sp>
      <p:pic>
        <p:nvPicPr>
          <p:cNvPr id="29703" name="Picture 7" descr="ANMATCAT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773238"/>
            <a:ext cx="8153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3995738" y="2205038"/>
            <a:ext cx="43211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</a:rPr>
              <a:t>Какими словами</a:t>
            </a:r>
          </a:p>
          <a:p>
            <a:r>
              <a:rPr lang="ru-RU" sz="3200" b="1">
                <a:solidFill>
                  <a:srgbClr val="FF0000"/>
                </a:solidFill>
              </a:rPr>
              <a:t>Заканчивается</a:t>
            </a:r>
          </a:p>
          <a:p>
            <a:r>
              <a:rPr lang="ru-RU" sz="3200" b="1">
                <a:solidFill>
                  <a:srgbClr val="FF0000"/>
                </a:solidFill>
              </a:rPr>
              <a:t>«Сказка о Золотом</a:t>
            </a:r>
          </a:p>
          <a:p>
            <a:r>
              <a:rPr lang="ru-RU" sz="3200" b="1">
                <a:solidFill>
                  <a:srgbClr val="FF0000"/>
                </a:solidFill>
              </a:rPr>
              <a:t>петушке»?</a:t>
            </a:r>
          </a:p>
        </p:txBody>
      </p:sp>
      <p:sp>
        <p:nvSpPr>
          <p:cNvPr id="29706" name="WordArt 10"/>
          <p:cNvSpPr>
            <a:spLocks noChangeArrowheads="1" noChangeShapeType="1" noTextEdit="1"/>
          </p:cNvSpPr>
          <p:nvPr/>
        </p:nvSpPr>
        <p:spPr bwMode="auto">
          <a:xfrm>
            <a:off x="179388" y="4581525"/>
            <a:ext cx="8496300" cy="1295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7658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2970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/>
      <p:bldP spid="29704" grpId="0"/>
      <p:bldP spid="2970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463800" y="11445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116013" y="1233488"/>
            <a:ext cx="6985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ИЗ КАКОЙ СКАЗКИ…(20)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124075" y="2295525"/>
            <a:ext cx="43926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Братья в ту пору домой</a:t>
            </a:r>
          </a:p>
          <a:p>
            <a:r>
              <a:rPr lang="ru-RU" sz="2400">
                <a:solidFill>
                  <a:srgbClr val="FF0000"/>
                </a:solidFill>
              </a:rPr>
              <a:t>Возвращалися толпой</a:t>
            </a:r>
          </a:p>
          <a:p>
            <a:r>
              <a:rPr lang="ru-RU" sz="2400">
                <a:solidFill>
                  <a:srgbClr val="FF0000"/>
                </a:solidFill>
              </a:rPr>
              <a:t>С молодецкого разбоя…</a:t>
            </a:r>
          </a:p>
        </p:txBody>
      </p:sp>
      <p:sp>
        <p:nvSpPr>
          <p:cNvPr id="5129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237288"/>
            <a:ext cx="611187" cy="620712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2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611188" y="836613"/>
            <a:ext cx="94519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ОБО ВСЁМ И ОБО ВСЕХ… (40)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2411413" y="1557338"/>
            <a:ext cx="46132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</a:rPr>
              <a:t>КОТ В МЕШКЕ</a:t>
            </a:r>
          </a:p>
          <a:p>
            <a:endParaRPr lang="ru-RU" sz="4000" b="1"/>
          </a:p>
        </p:txBody>
      </p:sp>
      <p:pic>
        <p:nvPicPr>
          <p:cNvPr id="29703" name="Picture 7" descr="ANMATCAT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773238"/>
            <a:ext cx="8153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3995738" y="2205038"/>
            <a:ext cx="43211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</a:rPr>
              <a:t>Какими словами</a:t>
            </a:r>
          </a:p>
          <a:p>
            <a:r>
              <a:rPr lang="ru-RU" sz="3200" b="1">
                <a:solidFill>
                  <a:srgbClr val="FF0000"/>
                </a:solidFill>
              </a:rPr>
              <a:t>Заканчивается</a:t>
            </a:r>
          </a:p>
          <a:p>
            <a:r>
              <a:rPr lang="ru-RU" sz="3200" b="1">
                <a:solidFill>
                  <a:srgbClr val="FF0000"/>
                </a:solidFill>
              </a:rPr>
              <a:t>«Сказка о Золотом</a:t>
            </a:r>
          </a:p>
          <a:p>
            <a:r>
              <a:rPr lang="ru-RU" sz="3200" b="1">
                <a:solidFill>
                  <a:srgbClr val="FF0000"/>
                </a:solidFill>
              </a:rPr>
              <a:t>петушке»?</a:t>
            </a:r>
          </a:p>
        </p:txBody>
      </p:sp>
      <p:sp>
        <p:nvSpPr>
          <p:cNvPr id="29706" name="WordArt 10"/>
          <p:cNvSpPr>
            <a:spLocks noChangeArrowheads="1" noChangeShapeType="1" noTextEdit="1"/>
          </p:cNvSpPr>
          <p:nvPr/>
        </p:nvSpPr>
        <p:spPr bwMode="auto">
          <a:xfrm>
            <a:off x="179388" y="4581525"/>
            <a:ext cx="8496300" cy="12954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СКАЗКА -  ЛОЖЬ, ДА В НЕЙ НАМЕК - ДОБРЫМ МОЛОДЦАМ УРОК</a:t>
            </a:r>
          </a:p>
        </p:txBody>
      </p:sp>
      <p:sp>
        <p:nvSpPr>
          <p:cNvPr id="27658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611187" cy="6921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0720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2970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/>
      <p:bldP spid="29704" grpId="0"/>
      <p:bldP spid="2970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6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539750" y="981075"/>
            <a:ext cx="79930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ОБО ВСЁМ И ОБО ВСЕХ… (50)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611188" y="1736725"/>
            <a:ext cx="815498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Какими словами заканчивается </a:t>
            </a:r>
          </a:p>
          <a:p>
            <a:r>
              <a:rPr lang="ru-RU" b="1" dirty="0">
                <a:solidFill>
                  <a:srgbClr val="FF0000"/>
                </a:solidFill>
              </a:rPr>
              <a:t>«Сказка о попе и о работнике его </a:t>
            </a:r>
            <a:r>
              <a:rPr lang="ru-RU" b="1" dirty="0" err="1">
                <a:solidFill>
                  <a:srgbClr val="FF0000"/>
                </a:solidFill>
              </a:rPr>
              <a:t>Балде</a:t>
            </a:r>
            <a:r>
              <a:rPr lang="ru-RU" b="1" dirty="0">
                <a:solidFill>
                  <a:srgbClr val="FF0000"/>
                </a:solidFill>
              </a:rPr>
              <a:t>»?</a:t>
            </a:r>
          </a:p>
        </p:txBody>
      </p:sp>
      <p:sp>
        <p:nvSpPr>
          <p:cNvPr id="32775" name="WordArt 7"/>
          <p:cNvSpPr>
            <a:spLocks noChangeArrowheads="1" noChangeShapeType="1" noTextEdit="1"/>
          </p:cNvSpPr>
          <p:nvPr/>
        </p:nvSpPr>
        <p:spPr bwMode="auto">
          <a:xfrm>
            <a:off x="395288" y="3068638"/>
            <a:ext cx="8137525" cy="28082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endParaRPr lang="ru-RU" sz="32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28680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684212" cy="620712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1779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3277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/>
      <p:bldP spid="3277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6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539750" y="981075"/>
            <a:ext cx="79930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ОБО ВСЁМ И ОБО ВСЕХ… (50)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611188" y="1736725"/>
            <a:ext cx="815498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Какими словами заканчивается </a:t>
            </a:r>
          </a:p>
          <a:p>
            <a:r>
              <a:rPr lang="ru-RU" b="1">
                <a:solidFill>
                  <a:srgbClr val="FF0000"/>
                </a:solidFill>
              </a:rPr>
              <a:t>«Сказка о попе и о работнике его Балде»?</a:t>
            </a:r>
          </a:p>
        </p:txBody>
      </p:sp>
      <p:sp>
        <p:nvSpPr>
          <p:cNvPr id="32775" name="WordArt 7"/>
          <p:cNvSpPr>
            <a:spLocks noChangeArrowheads="1" noChangeShapeType="1" noTextEdit="1"/>
          </p:cNvSpPr>
          <p:nvPr/>
        </p:nvSpPr>
        <p:spPr bwMode="auto">
          <a:xfrm>
            <a:off x="395288" y="3068638"/>
            <a:ext cx="8137525" cy="28082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2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А БАЛДА ПРИГОВАРИВАЛ С УКОРИЗНОЙ:</a:t>
            </a:r>
          </a:p>
          <a:p>
            <a:pPr algn="ctr"/>
            <a:r>
              <a:rPr lang="ru-RU" sz="32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- НЕ ГОНЯЛСЯ БЫ ТЫ, ПОП, ЗА ДЕШЕВИЗНОЙ!</a:t>
            </a:r>
          </a:p>
        </p:txBody>
      </p:sp>
      <p:sp>
        <p:nvSpPr>
          <p:cNvPr id="28680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59788" y="6237288"/>
            <a:ext cx="684212" cy="620712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8892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3277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/>
      <p:bldP spid="3277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4820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2247900" y="3009900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34822" name="Picture 6" descr="RL-0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908050"/>
            <a:ext cx="3816350" cy="511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6" name="WordArt 10"/>
          <p:cNvSpPr>
            <a:spLocks noChangeArrowheads="1" noChangeShapeType="1" noTextEdit="1"/>
          </p:cNvSpPr>
          <p:nvPr/>
        </p:nvSpPr>
        <p:spPr bwMode="auto">
          <a:xfrm>
            <a:off x="323850" y="1341438"/>
            <a:ext cx="7105650" cy="37433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</a:t>
            </a:r>
          </a:p>
          <a:p>
            <a:pPr algn="ctr"/>
            <a:r>
              <a:rPr lang="ru-RU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"/>
                <a:cs typeface="Arial"/>
              </a:rPr>
              <a:t>ЗА РАБОТУ!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348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463800" y="11445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1800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116013" y="1233488"/>
            <a:ext cx="6985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ИЗ КАКОЙ СКАЗКИ…(20)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124075" y="2295525"/>
            <a:ext cx="43926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Братья в ту пору домой</a:t>
            </a:r>
          </a:p>
          <a:p>
            <a:r>
              <a:rPr lang="ru-RU" sz="2400">
                <a:solidFill>
                  <a:srgbClr val="FF0000"/>
                </a:solidFill>
              </a:rPr>
              <a:t>Возвращалися толпой</a:t>
            </a:r>
          </a:p>
          <a:p>
            <a:r>
              <a:rPr lang="ru-RU" sz="2400">
                <a:solidFill>
                  <a:srgbClr val="FF0000"/>
                </a:solidFill>
              </a:rPr>
              <a:t>С молодецкого разбоя…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827088" y="4456113"/>
            <a:ext cx="77279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accent2"/>
                </a:solidFill>
              </a:rPr>
              <a:t>«Сказка о мертвой царевне и семи богатырях»</a:t>
            </a:r>
          </a:p>
        </p:txBody>
      </p:sp>
      <p:sp>
        <p:nvSpPr>
          <p:cNvPr id="5129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237288"/>
            <a:ext cx="611187" cy="620712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7929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/>
      <p:bldP spid="61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116013" y="873125"/>
            <a:ext cx="7483475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ИЗ КАКОЙ СКАЗКИ…(30)</a:t>
            </a:r>
          </a:p>
          <a:p>
            <a:endParaRPr lang="ru-RU" sz="1800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455738" y="1557338"/>
            <a:ext cx="51577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Перед нею усердные слуги;</a:t>
            </a:r>
          </a:p>
          <a:p>
            <a:r>
              <a:rPr lang="ru-RU" sz="2400" b="1">
                <a:solidFill>
                  <a:srgbClr val="FF0000"/>
                </a:solidFill>
              </a:rPr>
              <a:t>Она бьет их, за чупрун таскает…</a:t>
            </a:r>
          </a:p>
        </p:txBody>
      </p:sp>
      <p:pic>
        <p:nvPicPr>
          <p:cNvPr id="7176" name="Picture 8" descr="nlit-4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492375"/>
            <a:ext cx="3024187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3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237288"/>
            <a:ext cx="611187" cy="620712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116013" y="873125"/>
            <a:ext cx="7483475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ИЗ КАКОЙ СКАЗКИ…(30)</a:t>
            </a:r>
          </a:p>
          <a:p>
            <a:endParaRPr lang="ru-RU" sz="1800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455738" y="1557338"/>
            <a:ext cx="51577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Перед нею усердные слуги;</a:t>
            </a:r>
          </a:p>
          <a:p>
            <a:r>
              <a:rPr lang="ru-RU" sz="2400" b="1">
                <a:solidFill>
                  <a:srgbClr val="FF0000"/>
                </a:solidFill>
              </a:rPr>
              <a:t>Она бьет их, за чупрун таскает…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684213" y="3613150"/>
            <a:ext cx="338296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</a:rPr>
              <a:t>«Сказка о рыбаке и рыбке»</a:t>
            </a:r>
          </a:p>
        </p:txBody>
      </p:sp>
      <p:pic>
        <p:nvPicPr>
          <p:cNvPr id="7176" name="Picture 8" descr="nlit-4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492375"/>
            <a:ext cx="3024187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3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237288"/>
            <a:ext cx="611187" cy="620712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8596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476375" y="728663"/>
            <a:ext cx="712311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8000"/>
                </a:solidFill>
              </a:rPr>
              <a:t>ИЗ КАКОЙ СКАЗКИ…(40)</a:t>
            </a:r>
          </a:p>
          <a:p>
            <a:endParaRPr lang="ru-RU" sz="4000"/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68313" y="1484313"/>
            <a:ext cx="46799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Теперь моя череда,</a:t>
            </a:r>
          </a:p>
          <a:p>
            <a:r>
              <a:rPr lang="ru-RU" sz="2400">
                <a:solidFill>
                  <a:srgbClr val="FF0000"/>
                </a:solidFill>
              </a:rPr>
              <a:t>Условия сам назначу,</a:t>
            </a:r>
          </a:p>
          <a:p>
            <a:r>
              <a:rPr lang="ru-RU" sz="2400">
                <a:solidFill>
                  <a:srgbClr val="FF0000"/>
                </a:solidFill>
              </a:rPr>
              <a:t>Задам тебе, вражонок, задачу.</a:t>
            </a:r>
          </a:p>
        </p:txBody>
      </p:sp>
      <p:pic>
        <p:nvPicPr>
          <p:cNvPr id="8199" name="Picture 7" descr="skazki_pushkina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484313"/>
            <a:ext cx="36004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7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2813" y="6237288"/>
            <a:ext cx="611187" cy="620712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951</Words>
  <Application>Microsoft Office PowerPoint</Application>
  <PresentationFormat>Экран (4:3)</PresentationFormat>
  <Paragraphs>230</Paragraphs>
  <Slides>53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компьютер</cp:lastModifiedBy>
  <cp:revision>14</cp:revision>
  <dcterms:created xsi:type="dcterms:W3CDTF">2010-11-21T06:47:09Z</dcterms:created>
  <dcterms:modified xsi:type="dcterms:W3CDTF">2024-01-07T19:34:47Z</dcterms:modified>
</cp:coreProperties>
</file>