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321" r:id="rId4"/>
    <p:sldId id="322" r:id="rId5"/>
    <p:sldId id="323" r:id="rId6"/>
    <p:sldId id="324" r:id="rId7"/>
    <p:sldId id="326" r:id="rId8"/>
    <p:sldId id="328" r:id="rId9"/>
    <p:sldId id="329" r:id="rId10"/>
    <p:sldId id="331" r:id="rId11"/>
    <p:sldId id="330" r:id="rId12"/>
    <p:sldId id="332" r:id="rId13"/>
    <p:sldId id="335" r:id="rId14"/>
    <p:sldId id="337" r:id="rId15"/>
    <p:sldId id="33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70" autoAdjust="0"/>
    <p:restoredTop sz="93403" autoAdjust="0"/>
  </p:normalViewPr>
  <p:slideViewPr>
    <p:cSldViewPr>
      <p:cViewPr>
        <p:scale>
          <a:sx n="76" d="100"/>
          <a:sy n="76" d="100"/>
        </p:scale>
        <p:origin x="-1248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CFC2C-D64A-4FC6-B4D0-67E1B9325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BB489-DD39-4DFD-BA63-AAB31DC75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2C885-BE24-4E7F-BB7E-905AE3E07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47832-D919-45C8-ABB0-D7EB5F2A2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81E20-2E21-42B5-9E33-4F6EAFE7F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C8832-13E8-450B-83AC-66AA736B5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2534D-F755-4697-807C-A1479A1F84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1DCA9-1701-476D-9DA0-E1C00C685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BEC23-A59A-4E24-A2F3-DF9C698B4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B20B7-DE78-4394-A33D-73E1ED97A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6B069-89BD-42A1-ABAF-5E374DA24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9D252-9B19-4D01-8F7F-2AE5D14D8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5228A28-6D11-47A1-8203-1876A5528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hairoflogicphiloscult.files.wordpress.com/2013/02/d180d0b5d0bbd0b8d0b3d0b8d0bed0b2d0b5d0b4d0b5d0bdd0b8d0b5-d18fd0b1d0bbd0bed0bad0bed0b2.pdf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Text Box 7"/>
          <p:cNvSpPr txBox="1">
            <a:spLocks noChangeArrowheads="1"/>
          </p:cNvSpPr>
          <p:nvPr/>
        </p:nvSpPr>
        <p:spPr bwMode="auto">
          <a:xfrm rot="10800000" flipV="1">
            <a:off x="3059831" y="5800798"/>
            <a:ext cx="590465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800" b="1" dirty="0" smtClean="0"/>
              <a:t>     Автор: учитель русского языка и литературы     </a:t>
            </a:r>
          </a:p>
          <a:p>
            <a:r>
              <a:rPr lang="ru-RU" sz="1800" b="1" dirty="0"/>
              <a:t> </a:t>
            </a:r>
            <a:r>
              <a:rPr lang="ru-RU" sz="1800" b="1" dirty="0" smtClean="0"/>
              <a:t>                 Сафиуллина А.Н.</a:t>
            </a:r>
          </a:p>
          <a:p>
            <a:r>
              <a:rPr lang="ru-RU" sz="1800" b="1" dirty="0"/>
              <a:t> </a:t>
            </a:r>
            <a:r>
              <a:rPr lang="ru-RU" sz="1800" b="1" dirty="0" smtClean="0"/>
              <a:t>                 Московская обл., Наро-Фоминский  </a:t>
            </a:r>
          </a:p>
          <a:p>
            <a:r>
              <a:rPr lang="ru-RU" sz="1800" b="1" dirty="0"/>
              <a:t> </a:t>
            </a:r>
            <a:r>
              <a:rPr lang="ru-RU" sz="1800" b="1" dirty="0" smtClean="0"/>
              <a:t>                 г.о.,</a:t>
            </a:r>
            <a:r>
              <a:rPr lang="ru-RU" sz="1800" b="1" dirty="0" err="1" smtClean="0"/>
              <a:t>МАОУСелятинская</a:t>
            </a:r>
            <a:r>
              <a:rPr lang="ru-RU" sz="1800" b="1" dirty="0" smtClean="0"/>
              <a:t> СОШ №2                                   </a:t>
            </a:r>
            <a:endParaRPr lang="ru-RU" sz="1800" b="1" dirty="0"/>
          </a:p>
        </p:txBody>
      </p:sp>
      <p:pic>
        <p:nvPicPr>
          <p:cNvPr id="8" name="Рисунок 7" descr="Храм преподобного Серафима Саровского пос. Селятино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488832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1000600" y="4077072"/>
            <a:ext cx="7459832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Урок на тему:</a:t>
            </a:r>
          </a:p>
          <a:p>
            <a:pPr algn="ctr"/>
            <a:r>
              <a:rPr lang="ru-RU" sz="2400" b="1" dirty="0" smtClean="0"/>
              <a:t> «Храм преподобного Серафима Саровского»</a:t>
            </a:r>
          </a:p>
          <a:p>
            <a:pPr algn="ctr"/>
            <a:r>
              <a:rPr lang="ru-RU" sz="2400" b="1" dirty="0" smtClean="0"/>
              <a:t>для учащихся 6 класса В  </a:t>
            </a:r>
            <a:r>
              <a:rPr lang="ru-RU" sz="2400" b="1" dirty="0" err="1" smtClean="0"/>
              <a:t>Селятинской</a:t>
            </a:r>
            <a:r>
              <a:rPr lang="ru-RU" sz="2400" b="1" dirty="0" smtClean="0"/>
              <a:t> СОШ№2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9357" y="0"/>
            <a:ext cx="918335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:\Серафим  Саровский\DSC02894.JPG"/>
          <p:cNvPicPr>
            <a:picLocks noChangeAspect="1" noChangeArrowheads="1"/>
          </p:cNvPicPr>
          <p:nvPr/>
        </p:nvPicPr>
        <p:blipFill>
          <a:blip r:embed="rId3"/>
          <a:srcRect l="13374" r="7431" b="10892"/>
          <a:stretch>
            <a:fillRect/>
          </a:stretch>
        </p:blipFill>
        <p:spPr>
          <a:xfrm>
            <a:off x="323528" y="837925"/>
            <a:ext cx="2880320" cy="3599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4" descr="Описание: Кроссворд «Батюшка Серафим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908720"/>
            <a:ext cx="4495800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419872" y="3428999"/>
            <a:ext cx="46398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t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Кроссворд «Батюшка Серафим»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t" hangingPunct="0"/>
            <a:r>
              <a:rPr lang="ru-RU" sz="1600" b="1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Вопросы к кроссворду: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lvl="0" eaLnBrk="0" fontAlgn="t" hangingPunct="0"/>
            <a: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Город, в котором родился батюшка </a:t>
            </a: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Серафим (Курск).</a:t>
            </a:r>
            <a: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На нем Серафим Саровский 1000 дней и ночей совершал свою молитву </a:t>
            </a: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Богу (камень).</a:t>
            </a:r>
            <a: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Так звали святого Серафима до монашеского </a:t>
            </a: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пострига (Прохор).</a:t>
            </a:r>
            <a: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Как по-другому можно назвать монастырь</a:t>
            </a: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 (обитель).</a:t>
            </a:r>
            <a: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Животное, с которым дружил батюшка </a:t>
            </a:r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Серафим (медведь).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43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2788" y="-354402"/>
            <a:ext cx="9216788" cy="721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915816" y="620688"/>
            <a:ext cx="5616624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 smtClean="0"/>
              <a:t>Рефлексия (</a:t>
            </a:r>
            <a:r>
              <a:rPr lang="ru-RU" sz="2800" dirty="0" smtClean="0"/>
              <a:t>самооценка урока)</a:t>
            </a:r>
          </a:p>
          <a:p>
            <a:r>
              <a:rPr lang="ru-RU" sz="1400" dirty="0" smtClean="0"/>
              <a:t>- </a:t>
            </a:r>
            <a:r>
              <a:rPr lang="ru-RU" sz="1400" dirty="0"/>
              <a:t>Почему так важно в наше время быть добрыми?</a:t>
            </a:r>
          </a:p>
          <a:p>
            <a:r>
              <a:rPr lang="ru-RU" sz="1400" dirty="0"/>
              <a:t>- Легко ли быть добрым и любить людей? </a:t>
            </a:r>
          </a:p>
          <a:p>
            <a:r>
              <a:rPr lang="ru-RU" sz="1400" dirty="0"/>
              <a:t> </a:t>
            </a:r>
            <a:endParaRPr lang="ru-RU" sz="1400" dirty="0" smtClean="0"/>
          </a:p>
          <a:p>
            <a:r>
              <a:rPr lang="ru-RU" sz="1400" dirty="0" smtClean="0"/>
              <a:t>Урок </a:t>
            </a:r>
            <a:r>
              <a:rPr lang="ru-RU" sz="1400" dirty="0"/>
              <a:t>мне хотелось бы закончить творческой работой. Вам приготовлены раскраски с образом Серафима Саровского. Проявите свое доброту , терпимость и талант. Пусть ваша маленькая работа будет проявлением уважения. У вас получится своя чудодейственная икона, к которой сможете обратиться мысленно</a:t>
            </a:r>
            <a:endParaRPr lang="ru-RU" sz="1400" dirty="0"/>
          </a:p>
          <a:p>
            <a:endParaRPr lang="ru-RU" sz="1400" dirty="0" smtClean="0"/>
          </a:p>
          <a:p>
            <a:r>
              <a:rPr lang="ru-RU" sz="1400" dirty="0" smtClean="0"/>
              <a:t>К</a:t>
            </a:r>
            <a:r>
              <a:rPr lang="ru-RU" sz="1400" dirty="0"/>
              <a:t>. Романова «Молитва» </a:t>
            </a:r>
          </a:p>
          <a:p>
            <a:r>
              <a:rPr lang="ru-RU" sz="1400" dirty="0"/>
              <a:t> </a:t>
            </a:r>
          </a:p>
          <a:p>
            <a:r>
              <a:rPr lang="ru-RU" sz="1400" dirty="0"/>
              <a:t>Научи меня, Боже, любить</a:t>
            </a:r>
          </a:p>
          <a:p>
            <a:r>
              <a:rPr lang="ru-RU" sz="1400" dirty="0"/>
              <a:t>                  Всем умом Тебя, всем помышлением,</a:t>
            </a:r>
          </a:p>
          <a:p>
            <a:r>
              <a:rPr lang="ru-RU" sz="1400" dirty="0"/>
              <a:t>   Чтоб и душу Тебе посвятить,</a:t>
            </a:r>
          </a:p>
          <a:p>
            <a:r>
              <a:rPr lang="ru-RU" sz="1400" dirty="0"/>
              <a:t>                     И всю жизнь с каждым сердца биением.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Научи Ты меня соблюдать</a:t>
            </a:r>
          </a:p>
          <a:p>
            <a:r>
              <a:rPr lang="ru-RU" sz="1400" dirty="0"/>
              <a:t>          Лишь Твою Милосердную волю,</a:t>
            </a:r>
          </a:p>
          <a:p>
            <a:r>
              <a:rPr lang="ru-RU" sz="1400" dirty="0"/>
              <a:t>                                           Научи никогда не роптать</a:t>
            </a:r>
          </a:p>
          <a:p>
            <a:r>
              <a:rPr lang="ru-RU" sz="1400" dirty="0"/>
              <a:t>                                           На свою многотрудную долю.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       Всех, которых пришёл искупить</a:t>
            </a:r>
          </a:p>
          <a:p>
            <a:r>
              <a:rPr lang="ru-RU" sz="1400" dirty="0"/>
              <a:t>                                          Ты Своею Пречистою Кровью,-</a:t>
            </a:r>
          </a:p>
          <a:p>
            <a:r>
              <a:rPr lang="ru-RU" sz="1400" dirty="0"/>
              <a:t>          Бескорыстной, глубокой любовью</a:t>
            </a:r>
          </a:p>
          <a:p>
            <a:r>
              <a:rPr lang="ru-RU" sz="1400" dirty="0"/>
              <a:t>                                          Научи меня, Боже, любить!</a:t>
            </a:r>
          </a:p>
        </p:txBody>
      </p:sp>
      <p:pic>
        <p:nvPicPr>
          <p:cNvPr id="7" name="Рисунок 6" descr="Раскраски Серафим саровский (37 шт.) - скачать или распечатать бесплатно  #686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93" y="377148"/>
            <a:ext cx="2547108" cy="287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Раскраски Серафим саровский (37 шт.) - скачать или распечатать бесплатно  #6862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94" y="3251798"/>
            <a:ext cx="2547108" cy="29855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01650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4" descr="Рисунок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4082" y="-1"/>
            <a:ext cx="9148081" cy="686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2915201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56792"/>
            <a:ext cx="2888682" cy="3851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405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4" descr="Рисунок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4082" y="-1"/>
            <a:ext cx="9148081" cy="686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3402378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5322" y="1196752"/>
            <a:ext cx="3224582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273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Picture 4" descr="Рисунок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20288" y="-3061"/>
            <a:ext cx="9148081" cy="686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67731"/>
            <a:ext cx="3595909" cy="4794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5" y="1067731"/>
            <a:ext cx="3744416" cy="4794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70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339752" y="1259631"/>
            <a:ext cx="6285384" cy="5483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Рисунок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8045" y="0"/>
            <a:ext cx="9182045" cy="6861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627784" y="1484784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1273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03448"/>
            <a:ext cx="9144000" cy="7461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avatars.mds.yandex.net/get-altay/10869107/2a0000018a0f33f397180f959e797392e2b5/X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04664"/>
            <a:ext cx="7848872" cy="54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95537" y="838532"/>
            <a:ext cx="784887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u="sng" dirty="0" smtClean="0"/>
              <a:t>Цели</a:t>
            </a:r>
            <a:r>
              <a:rPr lang="ru-RU" sz="1400" dirty="0" smtClean="0"/>
              <a:t>: прививать </a:t>
            </a:r>
            <a:r>
              <a:rPr lang="ru-RU" sz="1400" dirty="0"/>
              <a:t>интерес к духовным и религиозным ценностям. Формирование у обучающихся представления о житие преподобного Серафима Саровского,  как примера доброты и  чистоты помыслов. Назвать христианские добродетели и как они воплотились в жизни преподобного Серафима Саровского</a:t>
            </a:r>
            <a:r>
              <a:rPr lang="ru-RU" sz="1400" dirty="0" smtClean="0"/>
              <a:t>.</a:t>
            </a:r>
          </a:p>
          <a:p>
            <a:pPr algn="just"/>
            <a:r>
              <a:rPr lang="ru-RU" sz="1400" b="1" u="sng" dirty="0" smtClean="0"/>
              <a:t>Задачи:</a:t>
            </a:r>
          </a:p>
          <a:p>
            <a:pPr algn="just"/>
            <a:r>
              <a:rPr lang="ru-RU" sz="1400" b="1" dirty="0" smtClean="0"/>
              <a:t>Обучающие</a:t>
            </a:r>
            <a:r>
              <a:rPr lang="ru-RU" sz="1400" b="1" dirty="0"/>
              <a:t> </a:t>
            </a:r>
            <a:endParaRPr lang="ru-RU" sz="1400" dirty="0"/>
          </a:p>
          <a:p>
            <a:pPr lvl="0" algn="just"/>
            <a:r>
              <a:rPr lang="ru-RU" sz="1400" dirty="0"/>
              <a:t>раскрыть значение понятий «доброта», «преподобный», «отшельник», «святой», «праведник»;</a:t>
            </a:r>
          </a:p>
          <a:p>
            <a:pPr lvl="0" algn="just"/>
            <a:r>
              <a:rPr lang="ru-RU" sz="1400" dirty="0"/>
              <a:t>на примерах жизни святых  сформировать у учащихся восприятие самих себя как источника доброты.</a:t>
            </a:r>
          </a:p>
          <a:p>
            <a:pPr algn="just"/>
            <a:r>
              <a:rPr lang="ru-RU" sz="1400" b="1" dirty="0"/>
              <a:t>Развивающие </a:t>
            </a:r>
            <a:endParaRPr lang="ru-RU" sz="1400" dirty="0"/>
          </a:p>
          <a:p>
            <a:pPr lvl="0" algn="just"/>
            <a:r>
              <a:rPr lang="ru-RU" sz="1400" dirty="0"/>
              <a:t>развивать речь, внимание, мышление, память, творческую активность.</a:t>
            </a:r>
          </a:p>
          <a:p>
            <a:pPr algn="just"/>
            <a:r>
              <a:rPr lang="ru-RU" sz="1400" b="1" dirty="0"/>
              <a:t>Воспитательные </a:t>
            </a:r>
            <a:endParaRPr lang="ru-RU" sz="1400" dirty="0"/>
          </a:p>
          <a:p>
            <a:pPr lvl="0" algn="just"/>
            <a:r>
              <a:rPr lang="ru-RU" sz="1400" dirty="0"/>
              <a:t>воспитывать стремление любить и быть полезным окружающим.</a:t>
            </a:r>
          </a:p>
          <a:p>
            <a:pPr algn="just"/>
            <a:r>
              <a:rPr lang="ru-RU" sz="1400" b="1" dirty="0"/>
              <a:t>Формирование УУД:</a:t>
            </a:r>
            <a:endParaRPr lang="ru-RU" sz="1400" dirty="0"/>
          </a:p>
          <a:p>
            <a:pPr algn="just"/>
            <a:r>
              <a:rPr lang="ru-RU" sz="1400" b="1" dirty="0"/>
              <a:t>-познавательные:</a:t>
            </a:r>
            <a:r>
              <a:rPr lang="ru-RU" sz="1400" dirty="0"/>
              <a:t> извлекать нужную информацию из текста, выделять существенные признаки, обобщать факты;</a:t>
            </a:r>
          </a:p>
          <a:p>
            <a:pPr algn="just"/>
            <a:r>
              <a:rPr lang="ru-RU" sz="1400" b="1" dirty="0"/>
              <a:t>- регулятивные:</a:t>
            </a:r>
            <a:r>
              <a:rPr lang="ru-RU" sz="1400" dirty="0"/>
              <a:t> определять цель учебной деятельности с помощью учителя, выдвигать версии, планировать с помощью учителя учебную деятельность, решать проблемные вопросы;</a:t>
            </a:r>
          </a:p>
          <a:p>
            <a:pPr algn="just"/>
            <a:r>
              <a:rPr lang="ru-RU" sz="1400" b="1" dirty="0"/>
              <a:t>- коммуникативные:</a:t>
            </a:r>
            <a:r>
              <a:rPr lang="ru-RU" sz="1400" dirty="0"/>
              <a:t> высказывать и обосновывать своё мнение, уважать и принимать иную точку зрения, не похожую на свою, работать в парах, группах, вырабатывать и принимать коллективное решение;</a:t>
            </a:r>
          </a:p>
          <a:p>
            <a:pPr algn="just"/>
            <a:r>
              <a:rPr lang="ru-RU" sz="1400" b="1" dirty="0"/>
              <a:t>- личностные:</a:t>
            </a:r>
            <a:r>
              <a:rPr lang="ru-RU" sz="1400" dirty="0"/>
              <a:t> развивать самостоятельность и личную ответственность за свои поступки на основе представлений о нравственных нормах; учиться умению не создавать конфликты и находить выход из спорных ситуаций; ориентировать себя на духовно – нравственный образ жизни.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115616" y="838532"/>
            <a:ext cx="72008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Педагогические технологии</a:t>
            </a:r>
            <a:r>
              <a:rPr lang="ru-RU" sz="2800" dirty="0" smtClean="0"/>
              <a:t>:</a:t>
            </a:r>
          </a:p>
          <a:p>
            <a:r>
              <a:rPr lang="ru-RU" sz="2800" dirty="0" smtClean="0"/>
              <a:t>групповые и индивидуальные выступления;</a:t>
            </a:r>
          </a:p>
          <a:p>
            <a:r>
              <a:rPr lang="ru-RU" sz="2800" b="1" dirty="0" smtClean="0"/>
              <a:t>Методы и средства:</a:t>
            </a:r>
          </a:p>
          <a:p>
            <a:r>
              <a:rPr lang="ru-RU" sz="2800" i="1" dirty="0" smtClean="0"/>
              <a:t>урок-погружение</a:t>
            </a:r>
          </a:p>
          <a:p>
            <a:r>
              <a:rPr lang="ru-RU" sz="2800" b="1" dirty="0" smtClean="0"/>
              <a:t>Форма: </a:t>
            </a:r>
          </a:p>
          <a:p>
            <a:r>
              <a:rPr lang="ru-RU" sz="2800" dirty="0" smtClean="0"/>
              <a:t>урок вопрос-ответ, викторина, дискуссия</a:t>
            </a:r>
          </a:p>
          <a:p>
            <a:r>
              <a:rPr lang="ru-RU" sz="2800" b="1" dirty="0" smtClean="0"/>
              <a:t>Виды деятельности:</a:t>
            </a:r>
          </a:p>
          <a:p>
            <a:r>
              <a:rPr lang="ru-RU" sz="2800" dirty="0" smtClean="0"/>
              <a:t>работа </a:t>
            </a:r>
            <a:r>
              <a:rPr lang="ru-RU" sz="2800" dirty="0"/>
              <a:t>с текстом: чтение, обсуждение, пересказ, ответы на </a:t>
            </a:r>
            <a:r>
              <a:rPr lang="ru-RU" sz="2800" dirty="0" smtClean="0"/>
              <a:t>вопросы, словарная </a:t>
            </a:r>
            <a:r>
              <a:rPr lang="ru-RU" sz="2800" dirty="0"/>
              <a:t>работа</a:t>
            </a:r>
          </a:p>
        </p:txBody>
      </p:sp>
    </p:spTree>
    <p:extLst>
      <p:ext uri="{BB962C8B-B14F-4D97-AF65-F5344CB8AC3E}">
        <p14:creationId xmlns:p14="http://schemas.microsoft.com/office/powerpoint/2010/main" val="3711810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698626" y="838532"/>
            <a:ext cx="683381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8000"/>
                </a:solidFill>
              </a:rPr>
              <a:t>                      План занятия:</a:t>
            </a:r>
          </a:p>
          <a:p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427984" y="1484312"/>
            <a:ext cx="446449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/>
              <a:t>1. </a:t>
            </a:r>
            <a:r>
              <a:rPr lang="ru-RU" sz="2000" b="1" dirty="0" err="1" smtClean="0"/>
              <a:t>Оргмомент</a:t>
            </a:r>
            <a:r>
              <a:rPr lang="ru-RU" sz="2000" b="1" dirty="0"/>
              <a:t>. Психологический </a:t>
            </a:r>
            <a:r>
              <a:rPr lang="ru-RU" sz="2000" b="1" dirty="0" smtClean="0"/>
              <a:t>    </a:t>
            </a:r>
          </a:p>
          <a:p>
            <a:pPr lvl="0"/>
            <a:r>
              <a:rPr lang="ru-RU" sz="2000" b="1" dirty="0"/>
              <a:t> </a:t>
            </a:r>
            <a:r>
              <a:rPr lang="ru-RU" sz="2000" b="1" dirty="0" smtClean="0"/>
              <a:t>   настрой.</a:t>
            </a:r>
          </a:p>
          <a:p>
            <a:pPr lvl="0"/>
            <a:r>
              <a:rPr lang="ru-RU" sz="2000" b="1" dirty="0" smtClean="0"/>
              <a:t>2. Актуализация </a:t>
            </a:r>
            <a:r>
              <a:rPr lang="ru-RU" sz="2000" b="1" dirty="0"/>
              <a:t>знаний. </a:t>
            </a:r>
            <a:r>
              <a:rPr lang="ru-RU" sz="2000" b="1" dirty="0" smtClean="0"/>
              <a:t>  </a:t>
            </a:r>
          </a:p>
          <a:p>
            <a:pPr lvl="0"/>
            <a:r>
              <a:rPr lang="ru-RU" sz="2000" b="1" dirty="0"/>
              <a:t> </a:t>
            </a:r>
            <a:r>
              <a:rPr lang="ru-RU" sz="2000" b="1" dirty="0" smtClean="0"/>
              <a:t>   Постановка </a:t>
            </a:r>
            <a:r>
              <a:rPr lang="ru-RU" sz="2000" b="1" dirty="0"/>
              <a:t>и формулировка </a:t>
            </a:r>
            <a:endParaRPr lang="ru-RU" sz="2000" b="1" dirty="0" smtClean="0"/>
          </a:p>
          <a:p>
            <a:pPr lvl="0"/>
            <a:r>
              <a:rPr lang="ru-RU" sz="2000" b="1" dirty="0"/>
              <a:t> </a:t>
            </a:r>
            <a:r>
              <a:rPr lang="ru-RU" sz="2000" b="1" dirty="0" smtClean="0"/>
              <a:t>   проблемы</a:t>
            </a:r>
          </a:p>
          <a:p>
            <a:pPr lvl="0"/>
            <a:r>
              <a:rPr lang="ru-RU" sz="2000" b="1" dirty="0" smtClean="0"/>
              <a:t>3. Планирование деятельности</a:t>
            </a:r>
          </a:p>
          <a:p>
            <a:pPr lvl="0"/>
            <a:r>
              <a:rPr lang="ru-RU" sz="2000" b="1" dirty="0" smtClean="0"/>
              <a:t>4. </a:t>
            </a:r>
            <a:r>
              <a:rPr lang="ru-RU" sz="2000" b="1" dirty="0"/>
              <a:t>Решение </a:t>
            </a:r>
            <a:r>
              <a:rPr lang="ru-RU" sz="2000" b="1" dirty="0" smtClean="0"/>
              <a:t>проблемы </a:t>
            </a:r>
            <a:r>
              <a:rPr lang="ru-RU" sz="2000" b="1" dirty="0"/>
              <a:t>и </a:t>
            </a:r>
            <a:endParaRPr lang="ru-RU" sz="2000" b="1" dirty="0" smtClean="0"/>
          </a:p>
          <a:p>
            <a:pPr lvl="0"/>
            <a:r>
              <a:rPr lang="ru-RU" sz="2000" b="1" dirty="0"/>
              <a:t> </a:t>
            </a:r>
            <a:r>
              <a:rPr lang="ru-RU" sz="2000" b="1" dirty="0" smtClean="0"/>
              <a:t>   применение знаний</a:t>
            </a:r>
          </a:p>
          <a:p>
            <a:pPr lvl="0"/>
            <a:r>
              <a:rPr lang="ru-RU" sz="2000" b="1" dirty="0" smtClean="0"/>
              <a:t>5. </a:t>
            </a:r>
            <a:r>
              <a:rPr lang="ru-RU" sz="2000" b="1" dirty="0"/>
              <a:t>Итог урока. </a:t>
            </a:r>
            <a:r>
              <a:rPr lang="ru-RU" sz="2000" b="1" dirty="0" smtClean="0"/>
              <a:t>Рефлексия.</a:t>
            </a:r>
          </a:p>
          <a:p>
            <a:pPr lvl="0"/>
            <a:r>
              <a:rPr lang="ru-RU" sz="2000" b="1" dirty="0" smtClean="0"/>
              <a:t>6. Домашнее </a:t>
            </a:r>
            <a:r>
              <a:rPr lang="ru-RU" sz="2000" b="1" dirty="0"/>
              <a:t>задание</a:t>
            </a:r>
            <a:endParaRPr lang="ru-RU" sz="2000" dirty="0"/>
          </a:p>
        </p:txBody>
      </p:sp>
      <p:pic>
        <p:nvPicPr>
          <p:cNvPr id="9" name="Picture 9" descr="http://btv.ru/IkonySerafima/images/Ris8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094" y="980728"/>
            <a:ext cx="3292475" cy="3938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18105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284662" y="838532"/>
            <a:ext cx="4103761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8000"/>
                </a:solidFill>
              </a:rPr>
              <a:t> Учебный материал на этапе объяснения</a:t>
            </a:r>
            <a:r>
              <a:rPr lang="ru-RU" b="1" dirty="0" smtClean="0">
                <a:solidFill>
                  <a:srgbClr val="008000"/>
                </a:solidFill>
              </a:rPr>
              <a:t>:</a:t>
            </a:r>
          </a:p>
          <a:p>
            <a:r>
              <a:rPr lang="ru-RU" b="1" dirty="0">
                <a:solidFill>
                  <a:srgbClr val="008000"/>
                </a:solidFill>
              </a:rPr>
              <a:t>-</a:t>
            </a:r>
            <a:endParaRPr lang="ru-RU" b="1" dirty="0" smtClean="0">
              <a:solidFill>
                <a:srgbClr val="008000"/>
              </a:solidFill>
            </a:endParaRPr>
          </a:p>
          <a:p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427984" y="1317055"/>
            <a:ext cx="424847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1600" b="1" dirty="0" smtClean="0"/>
          </a:p>
          <a:p>
            <a:pPr marL="285750" indent="-285750">
              <a:buFont typeface="Wingdings" pitchFamily="2" charset="2"/>
              <a:buChar char="§"/>
            </a:pPr>
            <a:endParaRPr lang="ru-RU" sz="16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err="1" smtClean="0">
                <a:solidFill>
                  <a:schemeClr val="accent2">
                    <a:lumMod val="50000"/>
                  </a:schemeClr>
                </a:solidFill>
              </a:rPr>
              <a:t>С.О.Никулина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 «Добрый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батюшка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Саровский» (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В сокращении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Митрополит ВЕНИАМИН (Федченков)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Малинка. Чудеса преподобного Серафима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Саровского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Интернет-ресурсы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Фотоматериалы </a:t>
            </a:r>
            <a:endParaRPr lang="ru-RU" sz="16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</a:rPr>
              <a:t>Толковый словарь Религиоведение</a:t>
            </a:r>
          </a:p>
          <a:p>
            <a:r>
              <a:rPr lang="ru-RU" sz="1600" u="sng" dirty="0" smtClean="0">
                <a:hlinkClick r:id="rId3"/>
              </a:rPr>
              <a:t> </a:t>
            </a:r>
            <a:r>
              <a:rPr lang="ru-RU" sz="1600" u="sng" dirty="0">
                <a:hlinkClick r:id="rId3"/>
              </a:rPr>
              <a:t/>
            </a:r>
            <a:br>
              <a:rPr lang="ru-RU" sz="1600" u="sng" dirty="0">
                <a:hlinkClick r:id="rId3"/>
              </a:rPr>
            </a:br>
            <a:endParaRPr lang="ru-RU" sz="1600" b="1" dirty="0" smtClean="0"/>
          </a:p>
          <a:p>
            <a:endParaRPr lang="ru-RU" sz="1600" dirty="0"/>
          </a:p>
        </p:txBody>
      </p:sp>
      <p:pic>
        <p:nvPicPr>
          <p:cNvPr id="5129" name="Picture 9" descr="13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2565400"/>
            <a:ext cx="3097213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www.pravmir.ru/wp-content/uploads/pravmir-images/serafim-320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1" y="1052737"/>
            <a:ext cx="3097212" cy="52385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95567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5892" y="18877"/>
            <a:ext cx="9216788" cy="68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31840" y="1052735"/>
            <a:ext cx="54726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u="sng" dirty="0"/>
              <a:t>Словарная работа.</a:t>
            </a:r>
            <a:endParaRPr lang="ru-RU" sz="1400" dirty="0"/>
          </a:p>
          <a:p>
            <a:pPr algn="just"/>
            <a:r>
              <a:rPr lang="ru-RU" sz="1400" b="1" dirty="0"/>
              <a:t> </a:t>
            </a:r>
            <a:r>
              <a:rPr lang="ru-RU" sz="1400" dirty="0"/>
              <a:t>У меня </a:t>
            </a:r>
            <a:r>
              <a:rPr lang="ru-RU" sz="1400" dirty="0" smtClean="0"/>
              <a:t>на столе лежат карточки</a:t>
            </a:r>
            <a:r>
              <a:rPr lang="ru-RU" sz="1400" dirty="0"/>
              <a:t>, на которых написаны христианские добродетели: воздержание, целомудрие, </a:t>
            </a:r>
            <a:r>
              <a:rPr lang="ru-RU" sz="1400" dirty="0" err="1"/>
              <a:t>не­стяжание</a:t>
            </a:r>
            <a:r>
              <a:rPr lang="ru-RU" sz="1400" dirty="0"/>
              <a:t>, кротость, блаженный плач,  смирение, любовь. Карточки лежат текстом вниз. Ваша задача взять любую карточку, прочитать название добродетели и расска­зать, как эта добродетель воплотилась в </a:t>
            </a:r>
            <a:r>
              <a:rPr lang="ru-RU" sz="1400" dirty="0" smtClean="0"/>
              <a:t>жизни преподобно­го </a:t>
            </a:r>
            <a:r>
              <a:rPr lang="ru-RU" sz="1400" dirty="0"/>
              <a:t>Серафима</a:t>
            </a:r>
            <a:r>
              <a:rPr lang="ru-RU" sz="1400" dirty="0" smtClean="0"/>
              <a:t>.</a:t>
            </a:r>
          </a:p>
          <a:p>
            <a:r>
              <a:rPr lang="ru-RU" sz="1400" b="1" u="sng" dirty="0"/>
              <a:t>Выступление детей</a:t>
            </a:r>
            <a:r>
              <a:rPr lang="ru-RU" sz="1400" dirty="0"/>
              <a:t>:</a:t>
            </a:r>
          </a:p>
          <a:p>
            <a:r>
              <a:rPr lang="ru-RU" sz="1400" dirty="0"/>
              <a:t>- Ранние годы</a:t>
            </a:r>
          </a:p>
          <a:p>
            <a:r>
              <a:rPr lang="ru-RU" sz="1400" dirty="0"/>
              <a:t>- Подвижничество</a:t>
            </a:r>
          </a:p>
          <a:p>
            <a:r>
              <a:rPr lang="ru-RU" sz="1400" dirty="0"/>
              <a:t>- Затворничество</a:t>
            </a:r>
          </a:p>
          <a:p>
            <a:r>
              <a:rPr lang="ru-RU" sz="1400" dirty="0" smtClean="0"/>
              <a:t>- Канонизация </a:t>
            </a:r>
            <a:r>
              <a:rPr lang="ru-RU" sz="1400" dirty="0"/>
              <a:t>и </a:t>
            </a:r>
            <a:r>
              <a:rPr lang="ru-RU" sz="1400" dirty="0" smtClean="0"/>
              <a:t>почитание</a:t>
            </a:r>
          </a:p>
          <a:p>
            <a:endParaRPr lang="ru-RU" sz="1600" dirty="0"/>
          </a:p>
        </p:txBody>
      </p:sp>
      <p:pic>
        <p:nvPicPr>
          <p:cNvPr id="11" name="Рисунок 10" descr="https://www.pravmir.ru/wp-content/uploads/pravmir-images/serafim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080752"/>
            <a:ext cx="2952328" cy="23812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54050" y="3717031"/>
            <a:ext cx="8136903" cy="2664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i="1" u="sng" dirty="0">
                <a:solidFill>
                  <a:schemeClr val="accent2">
                    <a:lumMod val="50000"/>
                  </a:schemeClr>
                </a:solidFill>
              </a:rPr>
              <a:t>Мозговой штурм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b="1" dirty="0">
                <a:solidFill>
                  <a:schemeClr val="accent2">
                    <a:lumMod val="50000"/>
                  </a:schemeClr>
                </a:solidFill>
              </a:rPr>
              <a:t>Вопрос-ответ (11 вопросов)</a:t>
            </a:r>
          </a:p>
          <a:p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1.Серафиму Саровскому молятся:</a:t>
            </a:r>
            <a:b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2.Где находится чудотворная икона Серафима Саровского?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3.Когда День святого Серафима?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4.Как молился Серафим Саровский?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5.Что ел Серафим Саровский?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6.Что нельзя делать на день Серафима Саровского?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7.Как говорил Серафим Саровский радость моя?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pPr fontAlgn="t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8.Какую траву ел Серафим Саровский?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pPr fontAlgn="t"/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9.Когда день памяти Серафима Саровского?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10.Какой крест носил Серафим Саровский?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1400" dirty="0">
                <a:solidFill>
                  <a:schemeClr val="accent2">
                    <a:lumMod val="50000"/>
                  </a:schemeClr>
                </a:solidFill>
              </a:rPr>
              <a:t> </a:t>
            </a:r>
            <a:r>
              <a:rPr lang="ru-RU" sz="1400" u="sng" dirty="0">
                <a:solidFill>
                  <a:schemeClr val="accent2">
                    <a:lumMod val="50000"/>
                  </a:schemeClr>
                </a:solidFill>
              </a:rPr>
              <a:t>11.В каком монастыре находятся мощи Серафима Саровского?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567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0558" y="82952"/>
            <a:ext cx="9216788" cy="68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467544" y="838532"/>
            <a:ext cx="792088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i="1" u="sng" dirty="0"/>
              <a:t>Работа с фотографиями</a:t>
            </a:r>
            <a:endParaRPr lang="ru-RU" sz="1600" dirty="0"/>
          </a:p>
          <a:p>
            <a:r>
              <a:rPr lang="ru-RU" sz="1600" dirty="0"/>
              <a:t> Я буду показывать фотографии, ваша задача ответить, что на них изображено и как это место связано с Жизнью преподобного Серафима.</a:t>
            </a:r>
          </a:p>
          <a:p>
            <a:r>
              <a:rPr lang="ru-RU" sz="1600" dirty="0"/>
              <a:t>-город Курск, где родился пре­подобный Серафим,</a:t>
            </a:r>
          </a:p>
          <a:p>
            <a:r>
              <a:rPr lang="ru-RU" sz="1600" dirty="0"/>
              <a:t>-Сергиевский собор в Курске, который строили его родители, </a:t>
            </a:r>
          </a:p>
          <a:p>
            <a:r>
              <a:rPr lang="ru-RU" sz="1600" dirty="0"/>
              <a:t>-Киево-Печерская Лавра, куда ходил святой за благо­словением, </a:t>
            </a:r>
          </a:p>
          <a:p>
            <a:r>
              <a:rPr lang="ru-RU" sz="1600" dirty="0"/>
              <a:t>-</a:t>
            </a:r>
            <a:r>
              <a:rPr lang="ru-RU" sz="1600" dirty="0" err="1"/>
              <a:t>Серафимо-Дивеевский</a:t>
            </a:r>
            <a:r>
              <a:rPr lang="ru-RU" sz="1600" dirty="0"/>
              <a:t> монастырь</a:t>
            </a:r>
          </a:p>
        </p:txBody>
      </p:sp>
      <p:pic>
        <p:nvPicPr>
          <p:cNvPr id="9" name="Рисунок 8" descr="Фото Курска, Россия от туристов на «Тонкостях туризма»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2996952"/>
            <a:ext cx="2376263" cy="3013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По местам Серафима Саровского в Курске | Sobaka.ru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55787"/>
            <a:ext cx="2592288" cy="2954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diveevo-monastyr.ru/wp-content/uploads/2020/06/dxFBkjBLyos-328x328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055787"/>
            <a:ext cx="2520280" cy="2954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32293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2789" y="42006"/>
            <a:ext cx="9216788" cy="68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059832" y="980728"/>
            <a:ext cx="525658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i="1" u="sng" dirty="0"/>
              <a:t>Игра-заключение</a:t>
            </a:r>
            <a:endParaRPr lang="ru-RU" sz="1600" dirty="0"/>
          </a:p>
          <a:p>
            <a:r>
              <a:rPr lang="ru-RU" sz="1600" b="1" dirty="0"/>
              <a:t>В каком городе родился преподобный Серафим?</a:t>
            </a:r>
            <a:endParaRPr lang="ru-RU" sz="1600" dirty="0"/>
          </a:p>
          <a:p>
            <a:r>
              <a:rPr lang="ru-RU" sz="1600" dirty="0"/>
              <a:t>Д. В Курске. </a:t>
            </a:r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У. В каком году родился святой?</a:t>
            </a:r>
            <a:endParaRPr lang="ru-RU" sz="1600" dirty="0"/>
          </a:p>
          <a:p>
            <a:r>
              <a:rPr lang="ru-RU" sz="1600" dirty="0"/>
              <a:t>Д. В </a:t>
            </a:r>
            <a:r>
              <a:rPr lang="ru-RU" sz="1600" dirty="0" smtClean="0"/>
              <a:t>1754 </a:t>
            </a:r>
            <a:r>
              <a:rPr lang="ru-RU" sz="1600" dirty="0"/>
              <a:t>году.</a:t>
            </a:r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У. Как звали Преподобного Серафима до принятия мона­шеского пострига?</a:t>
            </a:r>
            <a:r>
              <a:rPr lang="ru-RU" sz="1600" dirty="0"/>
              <a:t> </a:t>
            </a:r>
          </a:p>
          <a:p>
            <a:r>
              <a:rPr lang="ru-RU" sz="1600" dirty="0"/>
              <a:t>Д. Прохор Мошнин,</a:t>
            </a:r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У - В десятилетнем возрасте; преподобный Серафим тяжело заболел. Приложившись к какой иконе он стал здоровым?</a:t>
            </a:r>
            <a:endParaRPr lang="ru-RU" sz="1600" dirty="0"/>
          </a:p>
          <a:p>
            <a:r>
              <a:rPr lang="ru-RU" sz="1600" dirty="0"/>
              <a:t>Д. К Курской Коренной иконе Знамения Пресвятой Бого­родицы.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 t="3571" b="7143"/>
          <a:stretch>
            <a:fillRect/>
          </a:stretch>
        </p:blipFill>
        <p:spPr bwMode="auto">
          <a:xfrm>
            <a:off x="280172" y="3356992"/>
            <a:ext cx="2872379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28102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528" y="-28251"/>
            <a:ext cx="9216788" cy="68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4" descr="Описание: Кроссворд «Батюшка Серафим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908720"/>
            <a:ext cx="4495800" cy="2266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3203848" y="2724150"/>
            <a:ext cx="4752528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B0CD2E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rgbClr val="B0CD2E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B0CD2E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Кроссворд «Батюшка Серафим»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Вопросы к кроссворду: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 Город, в котором родился батюшка Серафим.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На нем Серафим Саровский 1000 дней и ночей совершал свою молитву Богу.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Так звали святого Серафима до монашеского пострига.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Как по-другому можно назвать монастырь?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Животное, с которым дружил батюшка Серафим.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2" descr="H:\Серафим  Саровский\DSC02894.JPG"/>
          <p:cNvPicPr>
            <a:picLocks noChangeAspect="1" noChangeArrowheads="1"/>
          </p:cNvPicPr>
          <p:nvPr/>
        </p:nvPicPr>
        <p:blipFill>
          <a:blip r:embed="rId4"/>
          <a:srcRect l="13374" r="7431" b="10892"/>
          <a:stretch>
            <a:fillRect/>
          </a:stretch>
        </p:blipFill>
        <p:spPr>
          <a:xfrm>
            <a:off x="323528" y="837925"/>
            <a:ext cx="2880320" cy="3599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45073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431</Words>
  <Application>Microsoft Office PowerPoint</Application>
  <PresentationFormat>Экран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компьютер</cp:lastModifiedBy>
  <cp:revision>33</cp:revision>
  <dcterms:created xsi:type="dcterms:W3CDTF">2010-11-21T06:47:09Z</dcterms:created>
  <dcterms:modified xsi:type="dcterms:W3CDTF">2023-10-18T17:52:46Z</dcterms:modified>
</cp:coreProperties>
</file>