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7" r:id="rId5"/>
  </p:sldMasterIdLst>
  <p:notesMasterIdLst>
    <p:notesMasterId r:id="rId32"/>
  </p:notesMasterIdLst>
  <p:sldIdLst>
    <p:sldId id="256" r:id="rId6"/>
    <p:sldId id="260" r:id="rId7"/>
    <p:sldId id="280" r:id="rId8"/>
    <p:sldId id="281" r:id="rId9"/>
    <p:sldId id="259" r:id="rId10"/>
    <p:sldId id="258" r:id="rId11"/>
    <p:sldId id="257" r:id="rId12"/>
    <p:sldId id="261" r:id="rId13"/>
    <p:sldId id="267" r:id="rId14"/>
    <p:sldId id="268" r:id="rId15"/>
    <p:sldId id="269" r:id="rId16"/>
    <p:sldId id="265" r:id="rId17"/>
    <p:sldId id="266" r:id="rId18"/>
    <p:sldId id="264" r:id="rId19"/>
    <p:sldId id="276" r:id="rId20"/>
    <p:sldId id="277" r:id="rId21"/>
    <p:sldId id="278" r:id="rId22"/>
    <p:sldId id="279" r:id="rId23"/>
    <p:sldId id="282" r:id="rId24"/>
    <p:sldId id="263" r:id="rId25"/>
    <p:sldId id="270" r:id="rId26"/>
    <p:sldId id="271" r:id="rId27"/>
    <p:sldId id="272" r:id="rId28"/>
    <p:sldId id="273" r:id="rId29"/>
    <p:sldId id="274" r:id="rId30"/>
    <p:sldId id="27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709" autoAdjust="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0B6D0-F682-40E5-9BF6-8D4E2FB5A458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D12D7-E97D-4550-A251-6D732291E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CCB5C4-E1E6-48CA-B472-8CCAD971A18B}" type="slidenum">
              <a:rPr lang="ru-RU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59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60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498DF-218B-4F14-BBA4-DAA85766B51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43DD3-1AE8-4D2B-A950-E5FE1D5D7E5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AB3AF-D9E8-4E29-8BFA-001082BD30D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4547C-F105-466F-8707-F29A2D6122B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F8863-7273-4EE0-B109-A120CB5C055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53DDB-73E2-4EDC-809C-0847252A49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E4E6A-E109-46D7-9517-F827C742D63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442AC-FA9B-4AA2-985F-CA723E0521D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24524-9393-41B3-B1F2-1B9B00D40A2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5EA06-6E5C-41E4-BF27-56A3068D9B0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D4F31-CBF2-4EBA-BAD7-C74C1D0590F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C752-AF02-4B73-90B2-56DF3BDBDA76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C752-AF02-4B73-90B2-56DF3BDBDA7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C752-AF02-4B73-90B2-56DF3BDBDA76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C752-AF02-4B73-90B2-56DF3BDBDA7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C752-AF02-4B73-90B2-56DF3BDBDA7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C752-AF02-4B73-90B2-56DF3BDBDA7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C752-AF02-4B73-90B2-56DF3BDBDA7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C752-AF02-4B73-90B2-56DF3BDBDA7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488C752-AF02-4B73-90B2-56DF3BDBDA7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C752-AF02-4B73-90B2-56DF3BDBDA7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BD315-59E5-4F71-AC3A-46CF8939DC6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8C752-AF02-4B73-90B2-56DF3BDBDA7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A98383-61EC-4739-894E-728E7B0F502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9545E-D3ED-452C-8D30-1460B749A31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72737-33A4-451C-A8B2-5C22B126861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FD9CE-D0B3-4818-8BF7-BAC40FECC01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312DD-2090-4D34-9D0E-1F96B1B3572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963D6-8C9D-4E9B-815A-E5155CDC9E3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F52165-CBA1-4368-BC5B-FCE6634D467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1E0377-C2EC-4FC2-A8D9-13ED8E2A133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3CC3D-9BA7-4A34-9028-61E3E17964A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85E20-FE21-42EB-980B-6A951B08DE0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E673E-7A79-4EE9-9DF4-C37EE92BD97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548F9-ADCA-4E98-9668-C356FFDD9F7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>
    <p:push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C6FA8-2DD8-41C3-8517-A73098B9E7B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DE1C9-F7F6-44BC-A695-762DAE098F3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3E0CA-0D32-4FAE-A99E-D6D4648EE2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23FD5-937C-4328-9B99-A7C81C20E42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319D8-FB92-4B62-BD66-8CC0D7AB7B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4FDB0-6106-414F-B3B2-E7B6E4346B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BB33E-853E-4DD8-B378-33E62470C56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3D634-8674-45AF-9727-ABDF3BE0145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7310D-33C6-4769-90E1-0B9FF35C92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86BD3-EF22-41AD-BFBD-3F03AD0B62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84D8A-3DF4-420A-B2F7-6E98B6D69AE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A20E1-BF4D-46A2-A682-6A2295AFA5C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51ED2-A73A-4748-865C-9CD8173B01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1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2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3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4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6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7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3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4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6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7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8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9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20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21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22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23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24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25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26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27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28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29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30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31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32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4133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34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35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36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Tahoma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37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4AC040-B8FE-4672-A78F-99A9E32F4DD7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5BD315-59E5-4F71-AC3A-46CF8939DC6E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07.01.2024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88C752-AF02-4B73-90B2-56DF3BDBDA76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65C4A7-B6AD-4E06-8427-64DD8325A24F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638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38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A13AFB-20E3-4573-B9BD-233899B9100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632848" cy="252028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Арифметическая и геометрическая прогрессии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80161" y="5157192"/>
            <a:ext cx="5256544" cy="115212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Обучающиеся 9 класса ГБОУ СПЛ;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Учитель математики </a:t>
            </a:r>
            <a:r>
              <a:rPr lang="ru-RU" sz="2400" b="1" dirty="0" err="1" smtClean="0">
                <a:solidFill>
                  <a:schemeClr val="tx1"/>
                </a:solidFill>
              </a:rPr>
              <a:t>Марусанова</a:t>
            </a:r>
            <a:r>
              <a:rPr lang="ru-RU" sz="2400" b="1" dirty="0" smtClean="0">
                <a:solidFill>
                  <a:schemeClr val="tx1"/>
                </a:solidFill>
              </a:rPr>
              <a:t> С.А.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123728" y="3717032"/>
            <a:ext cx="6812977" cy="1082292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4400" b="1" i="1" dirty="0" smtClean="0">
                <a:solidFill>
                  <a:schemeClr val="tx1"/>
                </a:solidFill>
              </a:rPr>
              <a:t>Прогрессия - движение вперед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Задача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Найдите высоту 24-х этажного здания, если с каждым этажом высота здания увеличивается на 3 метра?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baseline="-250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арифметическая прогрессия</a:t>
            </a:r>
          </a:p>
          <a:p>
            <a:pPr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 = 3</a:t>
            </a:r>
          </a:p>
          <a:p>
            <a:pPr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=3</a:t>
            </a:r>
          </a:p>
          <a:p>
            <a:pPr>
              <a:spcBef>
                <a:spcPts val="0"/>
              </a:spcBef>
              <a:buNone/>
            </a:pPr>
            <a:endParaRPr lang="en-US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способ (5 класс)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способ (9 класс)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24*3=72(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метра)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  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 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+ d(n-1)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=3+3(24-1)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=3+3*23</a:t>
            </a: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a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=72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 высота здания 72 метра.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/>
              </a:rPr>
              <a:t>ЗАДАЧА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20813"/>
            <a:ext cx="8569647" cy="4710112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effectLst/>
                <a:latin typeface="Arial" pitchFamily="34" charset="0"/>
              </a:rPr>
              <a:t>  	Бегун за 1 минуту пробежал 400 метров, а за каждую следующую минуту пробежал на 5 метров меньше, чем в предыдущую. Какой путь он пробежал за 1 час?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8964612" cy="6408738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 smtClean="0">
                <a:effectLst/>
                <a:latin typeface="Arial" pitchFamily="34" charset="0"/>
              </a:rPr>
              <a:t>                            РЕШЕНИЕ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effectLst/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 smtClean="0">
                <a:effectLst/>
                <a:latin typeface="Arial" pitchFamily="34" charset="0"/>
              </a:rPr>
              <a:t>     1 мин. – 400 метров;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effectLst/>
                <a:latin typeface="Arial" pitchFamily="34" charset="0"/>
              </a:rPr>
              <a:t>     2 мин. – 395 метров;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effectLst/>
                <a:latin typeface="Arial" pitchFamily="34" charset="0"/>
              </a:rPr>
              <a:t>     3 мин. – 390 метров.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effectLst/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dirty="0" smtClean="0">
                <a:effectLst/>
                <a:latin typeface="Arial" pitchFamily="34" charset="0"/>
              </a:rPr>
              <a:t> 400;395;390….. – </a:t>
            </a:r>
            <a:r>
              <a:rPr lang="ru-RU" sz="2800" dirty="0" smtClean="0">
                <a:effectLst/>
                <a:latin typeface="Arial" pitchFamily="34" charset="0"/>
              </a:rPr>
              <a:t>арифметическая  прогрессия,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effectLst/>
                <a:latin typeface="Arial" pitchFamily="34" charset="0"/>
              </a:rPr>
              <a:t> у которой </a:t>
            </a:r>
            <a:r>
              <a:rPr lang="en-US" sz="2800" dirty="0" smtClean="0">
                <a:effectLst/>
                <a:latin typeface="Arial" pitchFamily="34" charset="0"/>
              </a:rPr>
              <a:t>d</a:t>
            </a:r>
            <a:r>
              <a:rPr lang="en-US" sz="2400" dirty="0" smtClean="0">
                <a:effectLst/>
                <a:latin typeface="Arial" pitchFamily="34" charset="0"/>
              </a:rPr>
              <a:t>=</a:t>
            </a:r>
            <a:r>
              <a:rPr lang="en-US" sz="2800" dirty="0" smtClean="0">
                <a:effectLst/>
                <a:latin typeface="Arial" pitchFamily="34" charset="0"/>
              </a:rPr>
              <a:t>-</a:t>
            </a:r>
            <a:r>
              <a:rPr lang="ru-RU" sz="2800" dirty="0" smtClean="0">
                <a:effectLst/>
                <a:latin typeface="Arial" pitchFamily="34" charset="0"/>
              </a:rPr>
              <a:t>5</a:t>
            </a:r>
            <a:r>
              <a:rPr lang="en-US" sz="2800" dirty="0" smtClean="0">
                <a:effectLst/>
                <a:latin typeface="Arial" pitchFamily="34" charset="0"/>
              </a:rPr>
              <a:t> – </a:t>
            </a:r>
            <a:r>
              <a:rPr lang="ru-RU" sz="2800" dirty="0" smtClean="0">
                <a:effectLst/>
                <a:latin typeface="Arial" pitchFamily="34" charset="0"/>
              </a:rPr>
              <a:t>равнозамедленное движение.</a:t>
            </a:r>
          </a:p>
          <a:p>
            <a:pPr>
              <a:buFont typeface="Wingdings" pitchFamily="2" charset="2"/>
              <a:buNone/>
            </a:pPr>
            <a:endParaRPr lang="ru-RU" sz="2800" dirty="0" smtClean="0">
              <a:effectLst/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solidFill>
                  <a:srgbClr val="7030A0"/>
                </a:solidFill>
                <a:effectLst/>
                <a:latin typeface="Arial" pitchFamily="34" charset="0"/>
              </a:rPr>
              <a:t> Ответ: 15150 м.</a:t>
            </a: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effectLst/>
                <a:latin typeface="Arial" pitchFamily="34" charset="0"/>
              </a:rPr>
              <a:t>  </a:t>
            </a:r>
          </a:p>
          <a:p>
            <a:pPr>
              <a:buFont typeface="Wingdings" pitchFamily="2" charset="2"/>
              <a:buNone/>
            </a:pPr>
            <a:endParaRPr lang="ru-RU" sz="2800" dirty="0" smtClean="0">
              <a:effectLst/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ru-RU" sz="2800" dirty="0" smtClean="0">
              <a:effectLst/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ru-RU" sz="2800" dirty="0" smtClean="0">
              <a:effectLst/>
              <a:latin typeface="Arial" pitchFamily="34" charset="0"/>
            </a:endParaRPr>
          </a:p>
          <a:p>
            <a:pPr>
              <a:buFont typeface="Wingdings" pitchFamily="2" charset="2"/>
              <a:buNone/>
            </a:pPr>
            <a:endParaRPr lang="ru-RU" sz="2800" dirty="0" smtClean="0"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476672"/>
            <a:ext cx="8229600" cy="576064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665BF1"/>
                </a:solidFill>
              </a:rPr>
              <a:t>   </a:t>
            </a:r>
            <a:r>
              <a:rPr lang="ru-RU" sz="4400" dirty="0" smtClean="0">
                <a:solidFill>
                  <a:srgbClr val="665BF1"/>
                </a:solidFill>
              </a:rPr>
              <a:t>Равноускоренное движение</a:t>
            </a:r>
            <a:r>
              <a:rPr lang="ru-RU" sz="4400" dirty="0" smtClean="0"/>
              <a:t> –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dirty="0"/>
              <a:t>	</a:t>
            </a:r>
            <a:r>
              <a:rPr lang="ru-RU" sz="4400" dirty="0" smtClean="0"/>
              <a:t>арифметическая прогрессия, так как за каждые промежутки времени тело увеличивает (уменьшает) скорость на одну и ту же величину.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dirty="0" smtClean="0">
                <a:solidFill>
                  <a:schemeClr val="tx1"/>
                </a:solidFill>
              </a:rPr>
              <a:t>Ямб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600" dirty="0" smtClean="0"/>
              <a:t>Ямб - это стихотворный размер с ударением на чётных слогах 2;4;6;8…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dirty="0" smtClean="0">
                <a:solidFill>
                  <a:schemeClr val="bg1"/>
                </a:solidFill>
              </a:rPr>
              <a:t>Мой </a:t>
            </a:r>
            <a:r>
              <a:rPr lang="ru-RU" sz="3600" dirty="0" smtClean="0">
                <a:solidFill>
                  <a:schemeClr val="bg1"/>
                </a:solidFill>
              </a:rPr>
              <a:t>дядя самых честных правил.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dirty="0" smtClean="0"/>
              <a:t>Номера ударных слогов образуют арифметическую прогрессию с первым членом 2 и разностью прогрессии 2.</a:t>
            </a:r>
          </a:p>
          <a:p>
            <a:pPr eaLnBrk="1" hangingPunct="1">
              <a:lnSpc>
                <a:spcPct val="90000"/>
              </a:lnSpc>
            </a:pPr>
            <a:endParaRPr lang="ru-RU" sz="3600" dirty="0" smtClean="0"/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836712"/>
            <a:ext cx="8229600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Опять стою я над Невой, </a:t>
            </a:r>
          </a:p>
          <a:p>
            <a:pPr eaLnBrk="1" hangingPunct="1">
              <a:buFontTx/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И снова, как в былые годы, </a:t>
            </a:r>
          </a:p>
          <a:p>
            <a:pPr eaLnBrk="1" hangingPunct="1">
              <a:buFontTx/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Смотрю и я, как бы живой, </a:t>
            </a:r>
          </a:p>
          <a:p>
            <a:pPr eaLnBrk="1" hangingPunct="1">
              <a:buFontTx/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На эти дремлющие воды.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</a:p>
          <a:p>
            <a:pPr eaLnBrk="1" hangingPunct="1"/>
            <a:endParaRPr lang="ru-RU" sz="2800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Вот холм лесистый, над которым часто </a:t>
            </a:r>
          </a:p>
          <a:p>
            <a:pPr eaLnBrk="1" hangingPunct="1">
              <a:buFontTx/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Я сиживал недвижим - и глядел</a:t>
            </a:r>
          </a:p>
          <a:p>
            <a:pPr eaLnBrk="1" hangingPunct="1">
              <a:buFontTx/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 На озеро, воспоминая с грустью </a:t>
            </a:r>
          </a:p>
          <a:p>
            <a:pPr eaLnBrk="1" hangingPunct="1">
              <a:buFontTx/>
              <a:buNone/>
            </a:pPr>
            <a:r>
              <a:rPr lang="ru-RU" sz="2800" i="1" dirty="0" smtClean="0">
                <a:solidFill>
                  <a:schemeClr val="bg1"/>
                </a:solidFill>
              </a:rPr>
              <a:t>Иные берега, иные волны...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</a:p>
          <a:p>
            <a:pPr eaLnBrk="1" hangingPunct="1"/>
            <a:endParaRPr lang="ru-RU" sz="2800" dirty="0" smtClean="0">
              <a:solidFill>
                <a:schemeClr val="bg1"/>
              </a:solidFill>
            </a:endParaRP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dirty="0" smtClean="0">
                <a:solidFill>
                  <a:schemeClr val="bg1"/>
                </a:solidFill>
              </a:rPr>
              <a:t>Хорей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3600" dirty="0" smtClean="0">
                <a:solidFill>
                  <a:schemeClr val="bg1"/>
                </a:solidFill>
              </a:rPr>
              <a:t>Хорей - это </a:t>
            </a:r>
            <a:r>
              <a:rPr lang="ru-RU" sz="3600" dirty="0" smtClean="0">
                <a:solidFill>
                  <a:schemeClr val="bg1"/>
                </a:solidFill>
              </a:rPr>
              <a:t>стихотворный размер с ударением на нечётных слогах стиха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</a:p>
          <a:p>
            <a:pPr eaLnBrk="1" hangingPunct="1"/>
            <a:r>
              <a:rPr lang="ru-RU" sz="3600" dirty="0">
                <a:solidFill>
                  <a:srgbClr val="FFC000"/>
                </a:solidFill>
              </a:rPr>
              <a:t>Буря мглою небо кроет.</a:t>
            </a:r>
          </a:p>
          <a:p>
            <a:pPr eaLnBrk="1" hangingPunct="1"/>
            <a:r>
              <a:rPr lang="ru-RU" sz="3600" dirty="0" smtClean="0">
                <a:solidFill>
                  <a:schemeClr val="bg1"/>
                </a:solidFill>
              </a:rPr>
              <a:t>Номера </a:t>
            </a:r>
            <a:r>
              <a:rPr lang="ru-RU" sz="3600" dirty="0" smtClean="0">
                <a:solidFill>
                  <a:schemeClr val="bg1"/>
                </a:solidFill>
              </a:rPr>
              <a:t>ударных слогов образуют арифметическую прогрессию 1;3;5;7…</a:t>
            </a:r>
          </a:p>
          <a:p>
            <a:pPr eaLnBrk="1" hangingPunct="1">
              <a:buFontTx/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               </a:t>
            </a:r>
          </a:p>
          <a:p>
            <a:pPr eaLnBrk="1" hangingPunct="1">
              <a:buFontTx/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                 </a:t>
            </a:r>
            <a:endParaRPr lang="ru-RU" sz="36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i="1" smtClean="0"/>
              <a:t>В небе тают облака,</a:t>
            </a:r>
          </a:p>
          <a:p>
            <a:pPr eaLnBrk="1" hangingPunct="1">
              <a:buFontTx/>
              <a:buNone/>
            </a:pPr>
            <a:r>
              <a:rPr lang="ru-RU" i="1" smtClean="0"/>
              <a:t>И, лучистая на зное, </a:t>
            </a:r>
          </a:p>
          <a:p>
            <a:pPr eaLnBrk="1" hangingPunct="1">
              <a:buFontTx/>
              <a:buNone/>
            </a:pPr>
            <a:r>
              <a:rPr lang="ru-RU" i="1" smtClean="0"/>
              <a:t>В искрах катится река,</a:t>
            </a:r>
          </a:p>
          <a:p>
            <a:pPr eaLnBrk="1" hangingPunct="1">
              <a:buFontTx/>
              <a:buNone/>
            </a:pPr>
            <a:r>
              <a:rPr lang="ru-RU" i="1" smtClean="0"/>
              <a:t>Словно зеркало стальное.</a:t>
            </a:r>
            <a:r>
              <a:rPr lang="ru-RU" smtClean="0"/>
              <a:t> 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>
              <a:buFontTx/>
              <a:buNone/>
            </a:pPr>
            <a:r>
              <a:rPr lang="ru-RU" i="1" smtClean="0"/>
              <a:t>Ночевала тучка золотая </a:t>
            </a:r>
          </a:p>
          <a:p>
            <a:pPr eaLnBrk="1" hangingPunct="1">
              <a:buFontTx/>
              <a:buNone/>
            </a:pPr>
            <a:r>
              <a:rPr lang="ru-RU" i="1" smtClean="0"/>
              <a:t>На груди утеса-великана; </a:t>
            </a:r>
          </a:p>
          <a:p>
            <a:pPr eaLnBrk="1" hangingPunct="1">
              <a:buFontTx/>
              <a:buNone/>
            </a:pPr>
            <a:r>
              <a:rPr lang="ru-RU" i="1" smtClean="0"/>
              <a:t>Утром в путь она умчалась рано,</a:t>
            </a:r>
          </a:p>
          <a:p>
            <a:pPr eaLnBrk="1" hangingPunct="1">
              <a:buFontTx/>
              <a:buNone/>
            </a:pPr>
            <a:r>
              <a:rPr lang="ru-RU" i="1" smtClean="0"/>
              <a:t>По лазури весело играя...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404664"/>
            <a:ext cx="8643937" cy="609614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 smtClean="0"/>
              <a:t>	Деление ядра урана нейтроном – геометрическая прогрессия</a:t>
            </a:r>
            <a:endParaRPr lang="ru-RU" sz="4000" dirty="0" smtClean="0">
              <a:effectLst/>
              <a:latin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dirty="0" smtClean="0">
                <a:effectLst/>
                <a:latin typeface="Arial" pitchFamily="34" charset="0"/>
              </a:rPr>
              <a:t>	Нейтрон, ударяя по ядру урана, раскалывает его на 2 части. Получается 2 нейтрона. Затем 2 нейтрона, ударяясь по 2 ядрам, раскалывают их ещё на 4 части и так далее.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364572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220px-Carl_Friedrich_Gau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410" y="1340768"/>
            <a:ext cx="3888432" cy="4980137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723012" y="2030636"/>
            <a:ext cx="4032448" cy="3600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/>
              <a:t>Н</a:t>
            </a:r>
            <a:r>
              <a:rPr lang="ru-RU" sz="3200" dirty="0" smtClean="0"/>
              <a:t>емецкий</a:t>
            </a:r>
            <a:r>
              <a:rPr lang="ru-RU" sz="3200" dirty="0"/>
              <a:t> математик, механик, физик, </a:t>
            </a:r>
            <a:endParaRPr lang="ru-RU" sz="3200" dirty="0" smtClean="0"/>
          </a:p>
          <a:p>
            <a:r>
              <a:rPr lang="ru-RU" sz="3200" dirty="0" smtClean="0"/>
              <a:t>астроном</a:t>
            </a:r>
            <a:r>
              <a:rPr lang="ru-RU" sz="3200" dirty="0"/>
              <a:t> и </a:t>
            </a:r>
            <a:r>
              <a:rPr lang="ru-RU" sz="3200" dirty="0" smtClean="0"/>
              <a:t>геодезист. </a:t>
            </a:r>
            <a:r>
              <a:rPr lang="ru-RU" sz="3200" dirty="0"/>
              <a:t>Считается одним из величайших математиков всех </a:t>
            </a:r>
            <a:r>
              <a:rPr lang="ru-RU" sz="3200" dirty="0" smtClean="0"/>
              <a:t>времен.</a:t>
            </a:r>
            <a:endParaRPr lang="ru-RU" sz="32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23948" y="188640"/>
            <a:ext cx="8208911" cy="915296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dirty="0">
                <a:solidFill>
                  <a:schemeClr val="tx1"/>
                </a:solidFill>
              </a:rPr>
              <a:t>Карл </a:t>
            </a:r>
            <a:r>
              <a:rPr lang="ru-RU" sz="5400" b="1" dirty="0" smtClean="0">
                <a:solidFill>
                  <a:schemeClr val="tx1"/>
                </a:solidFill>
              </a:rPr>
              <a:t>Гаусс </a:t>
            </a:r>
            <a:r>
              <a:rPr lang="ru-RU" sz="5400" dirty="0" smtClean="0">
                <a:solidFill>
                  <a:schemeClr val="tx1"/>
                </a:solidFill>
              </a:rPr>
              <a:t>(1777г. – 1855г.)</a:t>
            </a:r>
            <a:endParaRPr lang="ru-RU" sz="5400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4099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i="1" dirty="0" err="1" smtClean="0"/>
              <a:t>СберБанк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sz="4000" b="1" i="1" dirty="0" smtClean="0"/>
          </a:p>
        </p:txBody>
      </p:sp>
      <p:sp>
        <p:nvSpPr>
          <p:cNvPr id="13318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4788024" y="2924944"/>
            <a:ext cx="4038600" cy="218598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dirty="0" smtClean="0"/>
              <a:t>Вклад </a:t>
            </a:r>
            <a:r>
              <a:rPr lang="ru-RU" sz="2400" dirty="0" smtClean="0"/>
              <a:t>классический - 14</a:t>
            </a:r>
            <a:r>
              <a:rPr lang="ru-RU" sz="2400" dirty="0" smtClean="0"/>
              <a:t>%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060848"/>
            <a:ext cx="4038600" cy="2692400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i="1" dirty="0" smtClean="0"/>
              <a:t>Банк ВТБ </a:t>
            </a:r>
            <a:br>
              <a:rPr lang="ru-RU" sz="4000" b="1" i="1" dirty="0" smtClean="0"/>
            </a:br>
            <a:endParaRPr lang="ru-RU" sz="4000" b="1" i="1" dirty="0" smtClean="0"/>
          </a:p>
        </p:txBody>
      </p:sp>
      <p:sp>
        <p:nvSpPr>
          <p:cNvPr id="11270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4716463" y="2636838"/>
            <a:ext cx="4038600" cy="2185987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endParaRPr lang="ru-RU" sz="2400" dirty="0" smtClean="0"/>
          </a:p>
          <a:p>
            <a:pPr algn="ctr" eaLnBrk="1" hangingPunct="1">
              <a:buFontTx/>
              <a:buNone/>
              <a:defRPr/>
            </a:pPr>
            <a:r>
              <a:rPr lang="ru-RU" sz="2400" dirty="0" smtClean="0"/>
              <a:t>Вклад </a:t>
            </a:r>
            <a:r>
              <a:rPr lang="ru-RU" sz="2400" dirty="0" smtClean="0"/>
              <a:t>классический - 15</a:t>
            </a:r>
            <a:r>
              <a:rPr lang="ru-RU" sz="2400" dirty="0" smtClean="0"/>
              <a:t>%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62" y="1988840"/>
            <a:ext cx="4038600" cy="3230880"/>
          </a:xfrm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smtClean="0"/>
              <a:t>Решение задач по формуле сложных процентов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69235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Мы положили в  банк 120</a:t>
            </a:r>
            <a:r>
              <a:rPr lang="en-US" sz="2800" dirty="0" smtClean="0"/>
              <a:t>0</a:t>
            </a:r>
            <a:r>
              <a:rPr lang="ru-RU" sz="2800" dirty="0" smtClean="0"/>
              <a:t>00 рублей под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14% годовых. Найти прибыль?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                              Решение: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dirty="0" smtClean="0"/>
              <a:t>По формуле сложных процентов: </a:t>
            </a:r>
            <a:r>
              <a:rPr lang="en-US" sz="2800" dirty="0" smtClean="0"/>
              <a:t>a</a:t>
            </a:r>
            <a:r>
              <a:rPr lang="en-US" sz="2800" baseline="-25000" dirty="0" smtClean="0"/>
              <a:t>n</a:t>
            </a:r>
            <a:r>
              <a:rPr lang="ru-RU" sz="2800" dirty="0" smtClean="0"/>
              <a:t>=</a:t>
            </a:r>
            <a:r>
              <a:rPr lang="en-US" sz="2800" dirty="0" smtClean="0"/>
              <a:t>a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x</a:t>
            </a:r>
            <a:r>
              <a:rPr lang="ru-RU" sz="2800" dirty="0" smtClean="0"/>
              <a:t>(1+</a:t>
            </a:r>
            <a:r>
              <a:rPr lang="en-US" sz="2800" dirty="0" smtClean="0"/>
              <a:t>P</a:t>
            </a:r>
            <a:r>
              <a:rPr lang="ru-RU" sz="2800" dirty="0" smtClean="0"/>
              <a:t>/100)</a:t>
            </a:r>
            <a:r>
              <a:rPr lang="en-US" sz="2800" baseline="30000" dirty="0" smtClean="0"/>
              <a:t>n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	</a:t>
            </a:r>
            <a:r>
              <a:rPr lang="en-US" sz="2800" dirty="0" smtClean="0"/>
              <a:t>a</a:t>
            </a:r>
            <a:r>
              <a:rPr lang="en-US" sz="2800" baseline="-25000" dirty="0" smtClean="0"/>
              <a:t>3</a:t>
            </a:r>
            <a:r>
              <a:rPr lang="ru-RU" sz="2800" dirty="0" smtClean="0"/>
              <a:t>=120000 </a:t>
            </a:r>
            <a:r>
              <a:rPr lang="en-US" sz="2800" dirty="0" smtClean="0"/>
              <a:t>x </a:t>
            </a:r>
            <a:r>
              <a:rPr lang="ru-RU" sz="2800" dirty="0" smtClean="0"/>
              <a:t>(1+0,14)</a:t>
            </a:r>
            <a:r>
              <a:rPr lang="en-US" sz="2800" baseline="30000" dirty="0" smtClean="0"/>
              <a:t>3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	</a:t>
            </a:r>
            <a:r>
              <a:rPr lang="en-US" sz="2800" dirty="0" smtClean="0"/>
              <a:t>a</a:t>
            </a:r>
            <a:r>
              <a:rPr lang="ru-RU" sz="2800" baseline="-25000" dirty="0" smtClean="0"/>
              <a:t>3</a:t>
            </a:r>
            <a:r>
              <a:rPr lang="ru-RU" sz="2800" dirty="0" smtClean="0"/>
              <a:t>=120000 </a:t>
            </a:r>
            <a:r>
              <a:rPr lang="en-US" sz="2800" dirty="0" smtClean="0"/>
              <a:t>x </a:t>
            </a:r>
            <a:r>
              <a:rPr lang="ru-RU" sz="2800" dirty="0" smtClean="0"/>
              <a:t>1,481544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	</a:t>
            </a:r>
            <a:r>
              <a:rPr lang="en-US" sz="2800" dirty="0" smtClean="0"/>
              <a:t>a</a:t>
            </a:r>
            <a:r>
              <a:rPr lang="ru-RU" sz="2800" baseline="-25000" dirty="0" smtClean="0"/>
              <a:t>3</a:t>
            </a:r>
            <a:r>
              <a:rPr lang="ru-RU" sz="2800" dirty="0" smtClean="0"/>
              <a:t>=177785,3 - рублей будет на счете.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 smtClean="0"/>
              <a:t>	За 3 года прибыль составит: 177785,3 -120000 = 57785,3 рублей.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b="1" smtClean="0"/>
              <a:t>Задача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Теперь решите сами: мы положим в банк 100000 рублей под 15% на 4 года. </a:t>
            </a:r>
            <a:r>
              <a:rPr lang="ru-RU" dirty="0"/>
              <a:t>Н</a:t>
            </a:r>
            <a:r>
              <a:rPr lang="ru-RU" dirty="0" smtClean="0"/>
              <a:t>айти прибыль?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b="1" dirty="0" smtClean="0"/>
              <a:t>Решение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a</a:t>
            </a:r>
            <a:r>
              <a:rPr lang="ru-RU" sz="2800" baseline="-25000" dirty="0" smtClean="0"/>
              <a:t>4</a:t>
            </a:r>
            <a:r>
              <a:rPr lang="ru-RU" sz="2800" dirty="0" smtClean="0"/>
              <a:t>=100000 </a:t>
            </a:r>
            <a:r>
              <a:rPr lang="en-US" sz="2800" dirty="0" smtClean="0"/>
              <a:t>x </a:t>
            </a:r>
            <a:r>
              <a:rPr lang="ru-RU" sz="2800" dirty="0" smtClean="0"/>
              <a:t>(1+0,15)</a:t>
            </a:r>
            <a:r>
              <a:rPr lang="ru-RU" sz="2800" baseline="30000" dirty="0" smtClean="0"/>
              <a:t>4</a:t>
            </a:r>
            <a:endParaRPr lang="en-US" sz="2800" baseline="30000" dirty="0" smtClean="0"/>
          </a:p>
          <a:p>
            <a:pPr eaLnBrk="1" hangingPunct="1">
              <a:buFontTx/>
              <a:buNone/>
              <a:defRPr/>
            </a:pPr>
            <a:r>
              <a:rPr lang="ru-RU" sz="2800" dirty="0" smtClean="0"/>
              <a:t>   </a:t>
            </a:r>
            <a:r>
              <a:rPr lang="en-US" sz="2800" dirty="0" smtClean="0"/>
              <a:t>a</a:t>
            </a:r>
            <a:r>
              <a:rPr lang="ru-RU" sz="2800" baseline="-25000" dirty="0" smtClean="0"/>
              <a:t>4</a:t>
            </a:r>
            <a:r>
              <a:rPr lang="ru-RU" sz="2800" dirty="0" smtClean="0"/>
              <a:t>=100000 </a:t>
            </a:r>
            <a:r>
              <a:rPr lang="en-US" sz="2800" dirty="0" smtClean="0"/>
              <a:t>x </a:t>
            </a:r>
            <a:r>
              <a:rPr lang="ru-RU" sz="2800" dirty="0" smtClean="0"/>
              <a:t>(1,15)</a:t>
            </a:r>
            <a:r>
              <a:rPr lang="ru-RU" sz="2800" baseline="30000" dirty="0" smtClean="0"/>
              <a:t>4</a:t>
            </a:r>
            <a:endParaRPr lang="en-US" sz="2800" baseline="30000" dirty="0" smtClean="0"/>
          </a:p>
          <a:p>
            <a:pPr eaLnBrk="1" hangingPunct="1">
              <a:buFontTx/>
              <a:buNone/>
              <a:defRPr/>
            </a:pPr>
            <a:r>
              <a:rPr lang="ru-RU" sz="2800" dirty="0" smtClean="0"/>
              <a:t>   </a:t>
            </a:r>
            <a:r>
              <a:rPr lang="en-US" sz="2800" dirty="0" smtClean="0"/>
              <a:t>a</a:t>
            </a:r>
            <a:r>
              <a:rPr lang="ru-RU" sz="2800" baseline="-25000" dirty="0" smtClean="0"/>
              <a:t>4</a:t>
            </a:r>
            <a:r>
              <a:rPr lang="ru-RU" sz="2800" dirty="0" smtClean="0"/>
              <a:t>=174900 рублей будет на счете за 4 года.</a:t>
            </a:r>
          </a:p>
          <a:p>
            <a:pPr eaLnBrk="1" hangingPunct="1">
              <a:defRPr/>
            </a:pPr>
            <a:r>
              <a:rPr lang="ru-RU" sz="2800" dirty="0"/>
              <a:t>П</a:t>
            </a:r>
            <a:r>
              <a:rPr lang="ru-RU" sz="2800" dirty="0" smtClean="0"/>
              <a:t>рибыль составит:                         </a:t>
            </a:r>
          </a:p>
          <a:p>
            <a:pPr eaLnBrk="1" hangingPunct="1">
              <a:defRPr/>
            </a:pPr>
            <a:r>
              <a:rPr lang="ru-RU" sz="2800" dirty="0" smtClean="0"/>
              <a:t>174900 – </a:t>
            </a:r>
            <a:r>
              <a:rPr lang="en-US" sz="2800" dirty="0" smtClean="0"/>
              <a:t>1</a:t>
            </a:r>
            <a:r>
              <a:rPr lang="ru-RU" sz="2800" dirty="0" smtClean="0"/>
              <a:t>00</a:t>
            </a:r>
            <a:r>
              <a:rPr lang="en-US" sz="2800" dirty="0" smtClean="0"/>
              <a:t>00</a:t>
            </a:r>
            <a:r>
              <a:rPr lang="ru-RU" sz="2800" dirty="0" smtClean="0"/>
              <a:t>0 = 74900 рублей.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48336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Денежный вклад  в конце каждого года образует геометрическую прогрессию</a:t>
            </a:r>
            <a:r>
              <a:rPr lang="en-US" dirty="0" smtClean="0"/>
              <a:t>, </a:t>
            </a:r>
            <a:r>
              <a:rPr lang="ru-RU" dirty="0" smtClean="0"/>
              <a:t>где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n</a:t>
            </a:r>
            <a:r>
              <a:rPr lang="en-US" dirty="0" smtClean="0"/>
              <a:t>=B</a:t>
            </a:r>
            <a:r>
              <a:rPr lang="en-US" baseline="-25000" dirty="0" smtClean="0"/>
              <a:t>1</a:t>
            </a:r>
            <a:r>
              <a:rPr lang="en-US" dirty="0" smtClean="0"/>
              <a:t> x q</a:t>
            </a:r>
            <a:r>
              <a:rPr lang="en-US" baseline="30000" dirty="0" smtClean="0"/>
              <a:t>n-1</a:t>
            </a:r>
            <a:r>
              <a:rPr lang="en-US" dirty="0" smtClean="0"/>
              <a:t>,</a:t>
            </a:r>
            <a:r>
              <a:rPr lang="ru-RU" dirty="0" smtClean="0"/>
              <a:t> знаменатель которой </a:t>
            </a:r>
            <a:r>
              <a:rPr lang="en-US" dirty="0" smtClean="0"/>
              <a:t>q=1+P/100</a:t>
            </a:r>
            <a:r>
              <a:rPr lang="ru-RU" dirty="0" smtClean="0"/>
              <a:t>.  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  100000;</a:t>
            </a:r>
            <a:r>
              <a:rPr lang="en-US" dirty="0" smtClean="0"/>
              <a:t>  </a:t>
            </a:r>
            <a:r>
              <a:rPr lang="ru-RU" dirty="0" smtClean="0"/>
              <a:t>115000; 132250;</a:t>
            </a:r>
            <a:r>
              <a:rPr lang="en-US" dirty="0" smtClean="0"/>
              <a:t> </a:t>
            </a:r>
            <a:r>
              <a:rPr lang="ru-RU" dirty="0" smtClean="0"/>
              <a:t>152087; 174900</a:t>
            </a:r>
            <a:r>
              <a:rPr lang="en-US" dirty="0" smtClean="0"/>
              <a:t>…</a:t>
            </a:r>
            <a:r>
              <a:rPr lang="ru-RU" dirty="0" smtClean="0"/>
              <a:t> </a:t>
            </a:r>
          </a:p>
          <a:p>
            <a:pPr eaLnBrk="1" hangingPunct="1">
              <a:buFontTx/>
              <a:buNone/>
              <a:defRPr/>
            </a:pPr>
            <a:r>
              <a:rPr lang="ru-RU" dirty="0" smtClean="0"/>
              <a:t>   </a:t>
            </a:r>
            <a:r>
              <a:rPr lang="en-US" dirty="0" smtClean="0"/>
              <a:t>q=1.1</a:t>
            </a:r>
            <a:r>
              <a:rPr lang="ru-RU" dirty="0" smtClean="0"/>
              <a:t>5                           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b="1" dirty="0" smtClean="0"/>
              <a:t>Вывод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6280" y="260648"/>
            <a:ext cx="856895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>
                <a:solidFill>
                  <a:srgbClr val="000000"/>
                </a:solidFill>
                <a:latin typeface="-apple-system"/>
              </a:rPr>
              <a:t>Говорят, что на </a:t>
            </a:r>
            <a:r>
              <a:rPr lang="ru-RU" sz="2600" dirty="0">
                <a:solidFill>
                  <a:srgbClr val="000000"/>
                </a:solidFill>
                <a:latin typeface="-apple-system"/>
              </a:rPr>
              <a:t>одном из </a:t>
            </a:r>
            <a:r>
              <a:rPr lang="ru-RU" sz="2600" dirty="0" smtClean="0">
                <a:solidFill>
                  <a:srgbClr val="000000"/>
                </a:solidFill>
                <a:latin typeface="-apple-system"/>
              </a:rPr>
              <a:t>уроков математики </a:t>
            </a:r>
            <a:r>
              <a:rPr lang="ru-RU" sz="2600" dirty="0">
                <a:solidFill>
                  <a:srgbClr val="000000"/>
                </a:solidFill>
                <a:latin typeface="-apple-system"/>
              </a:rPr>
              <a:t>учитель </a:t>
            </a:r>
            <a:r>
              <a:rPr lang="ru-RU" sz="2600" dirty="0" smtClean="0">
                <a:solidFill>
                  <a:srgbClr val="000000"/>
                </a:solidFill>
                <a:latin typeface="-apple-system"/>
              </a:rPr>
              <a:t>решил </a:t>
            </a:r>
            <a:r>
              <a:rPr lang="ru-RU" sz="2600" dirty="0">
                <a:solidFill>
                  <a:srgbClr val="000000"/>
                </a:solidFill>
                <a:latin typeface="-apple-system"/>
              </a:rPr>
              <a:t>дать задание для класса, в котором учился </a:t>
            </a:r>
            <a:r>
              <a:rPr lang="ru-RU" sz="2600" dirty="0" smtClean="0">
                <a:solidFill>
                  <a:srgbClr val="000000"/>
                </a:solidFill>
                <a:latin typeface="-apple-system"/>
              </a:rPr>
              <a:t>маленький Гаусс</a:t>
            </a:r>
            <a:r>
              <a:rPr lang="ru-RU" sz="2600" dirty="0">
                <a:solidFill>
                  <a:srgbClr val="000000"/>
                </a:solidFill>
                <a:latin typeface="-apple-system"/>
              </a:rPr>
              <a:t>, с таким расчетом, чтобы подольше занять </a:t>
            </a:r>
            <a:r>
              <a:rPr lang="ru-RU" sz="2600" dirty="0" smtClean="0">
                <a:solidFill>
                  <a:srgbClr val="000000"/>
                </a:solidFill>
                <a:latin typeface="-apple-system"/>
              </a:rPr>
              <a:t>учеников. </a:t>
            </a:r>
            <a:r>
              <a:rPr lang="ru-RU" sz="2600" dirty="0">
                <a:solidFill>
                  <a:srgbClr val="000000"/>
                </a:solidFill>
                <a:latin typeface="-apple-system"/>
              </a:rPr>
              <a:t>П</a:t>
            </a:r>
            <a:r>
              <a:rPr lang="ru-RU" sz="2600" dirty="0" smtClean="0">
                <a:solidFill>
                  <a:srgbClr val="000000"/>
                </a:solidFill>
                <a:latin typeface="-apple-system"/>
              </a:rPr>
              <a:t>едагог </a:t>
            </a:r>
            <a:r>
              <a:rPr lang="ru-RU" sz="2600" dirty="0">
                <a:solidFill>
                  <a:srgbClr val="000000"/>
                </a:solidFill>
                <a:latin typeface="-apple-system"/>
              </a:rPr>
              <a:t>предложил </a:t>
            </a:r>
            <a:r>
              <a:rPr lang="ru-RU" sz="2600" dirty="0" smtClean="0">
                <a:solidFill>
                  <a:srgbClr val="000000"/>
                </a:solidFill>
                <a:latin typeface="-apple-system"/>
              </a:rPr>
              <a:t>им </a:t>
            </a:r>
            <a:r>
              <a:rPr lang="ru-RU" sz="2600" dirty="0">
                <a:solidFill>
                  <a:srgbClr val="000000"/>
                </a:solidFill>
                <a:latin typeface="-apple-system"/>
              </a:rPr>
              <a:t>найти сумму чисел от 1 до 100:</a:t>
            </a:r>
            <a:endParaRPr lang="ru-RU" sz="2600" dirty="0"/>
          </a:p>
        </p:txBody>
      </p:sp>
      <p:pic>
        <p:nvPicPr>
          <p:cNvPr id="1028" name="Picture 4" descr="https://avatars.dzeninfra.ru/get-zen_doc/3507111/pub_5fe25ba4f7cdfe2e89941b16_5fe26224785777679ae28eb4/scale_2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80" y="2759316"/>
            <a:ext cx="8568952" cy="154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9344" y="4810756"/>
            <a:ext cx="854900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>
                <a:solidFill>
                  <a:srgbClr val="000000"/>
                </a:solidFill>
                <a:latin typeface="-apple-system"/>
              </a:rPr>
              <a:t>Юный Карл Фридрих Гаусс, </a:t>
            </a:r>
            <a:r>
              <a:rPr lang="ru-RU" sz="2600" dirty="0" smtClean="0">
                <a:solidFill>
                  <a:srgbClr val="000000"/>
                </a:solidFill>
                <a:latin typeface="-apple-system"/>
              </a:rPr>
              <a:t>отличавшийся незаурядными способностями, </a:t>
            </a:r>
            <a:r>
              <a:rPr lang="ru-RU" sz="2600" dirty="0">
                <a:solidFill>
                  <a:srgbClr val="000000"/>
                </a:solidFill>
                <a:latin typeface="-apple-system"/>
              </a:rPr>
              <a:t>решил задачу практически </a:t>
            </a:r>
            <a:r>
              <a:rPr lang="ru-RU" sz="2600" dirty="0" smtClean="0">
                <a:solidFill>
                  <a:srgbClr val="000000"/>
                </a:solidFill>
                <a:latin typeface="-apple-system"/>
              </a:rPr>
              <a:t>мгновенно. Его ответ был готов до того, как учитель закончил записывать задание.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416469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dzeninfra.ru/get-zen_doc/1874110/pub_5fe25ba4f7cdfe2e89941b16_5fe26655dd254a6b8683171e/scale_2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78364"/>
            <a:ext cx="8337323" cy="290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dzeninfra.ru/get-zen_doc/3300410/pub_5fe25ba4f7cdfe2e89941b16_5fe264b3a26fb132ca05ccf3/scale_24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972988"/>
            <a:ext cx="8337323" cy="149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523948" y="52290"/>
            <a:ext cx="8208911" cy="915296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b="1" dirty="0" smtClean="0">
                <a:solidFill>
                  <a:schemeClr val="tx1"/>
                </a:solidFill>
              </a:rPr>
              <a:t>Решение</a:t>
            </a:r>
            <a:endParaRPr lang="ru-RU" sz="4800" i="1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5" y="4369767"/>
            <a:ext cx="833732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000000"/>
                </a:solidFill>
                <a:latin typeface="-apple-system"/>
              </a:rPr>
              <a:t>Формула суммы арифметической прогрессии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43891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387177"/>
              </p:ext>
            </p:extLst>
          </p:nvPr>
        </p:nvGraphicFramePr>
        <p:xfrm>
          <a:off x="1653444" y="1412776"/>
          <a:ext cx="5832648" cy="5047488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1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6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endParaRPr lang="ru-RU" sz="9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600" dirty="0" smtClean="0"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9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600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9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600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9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600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ru-RU" sz="9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600" dirty="0" smtClean="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9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600" dirty="0" smtClean="0">
                          <a:latin typeface="Calibri"/>
                          <a:ea typeface="Calibri"/>
                          <a:cs typeface="Times New Roman"/>
                        </a:rPr>
                        <a:t>17</a:t>
                      </a:r>
                      <a:endParaRPr lang="ru-RU" sz="9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600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9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9600" dirty="0" smtClean="0">
                          <a:latin typeface="Calibri"/>
                          <a:ea typeface="Calibri"/>
                          <a:cs typeface="Times New Roman"/>
                        </a:rPr>
                        <a:t>13</a:t>
                      </a:r>
                      <a:endParaRPr lang="ru-RU" sz="9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683568" y="188640"/>
            <a:ext cx="7772400" cy="10662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/>
              <a:t>Магический квадрат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766303"/>
              </p:ext>
            </p:extLst>
          </p:nvPr>
        </p:nvGraphicFramePr>
        <p:xfrm>
          <a:off x="1187625" y="260648"/>
          <a:ext cx="6696744" cy="6408712"/>
        </p:xfrm>
        <a:graphic>
          <a:graphicData uri="http://schemas.openxmlformats.org/drawingml/2006/table">
            <a:tbl>
              <a:tblPr/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975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200" dirty="0" smtClean="0">
                          <a:latin typeface="Calibri"/>
                          <a:ea typeface="Calibri"/>
                          <a:cs typeface="Times New Roman"/>
                        </a:rPr>
                        <a:t>a+3d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200" dirty="0" smtClean="0">
                          <a:latin typeface="Calibri"/>
                          <a:ea typeface="Calibri"/>
                          <a:cs typeface="Times New Roman"/>
                        </a:rPr>
                        <a:t>a+8d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200" dirty="0" smtClean="0">
                          <a:latin typeface="Calibri"/>
                          <a:ea typeface="Calibri"/>
                          <a:cs typeface="Times New Roman"/>
                        </a:rPr>
                        <a:t>a+d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21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200" dirty="0" smtClean="0">
                          <a:latin typeface="Calibri"/>
                          <a:ea typeface="Calibri"/>
                          <a:cs typeface="Times New Roman"/>
                        </a:rPr>
                        <a:t>a+2d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200" dirty="0" smtClean="0">
                          <a:latin typeface="Calibri"/>
                          <a:ea typeface="Calibri"/>
                          <a:cs typeface="Times New Roman"/>
                        </a:rPr>
                        <a:t>a+4d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200" dirty="0" smtClean="0">
                          <a:latin typeface="Calibri"/>
                          <a:ea typeface="Calibri"/>
                          <a:cs typeface="Times New Roman"/>
                        </a:rPr>
                        <a:t>a+6d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90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200" dirty="0" smtClean="0">
                          <a:latin typeface="Calibri"/>
                          <a:ea typeface="Calibri"/>
                          <a:cs typeface="Times New Roman"/>
                        </a:rPr>
                        <a:t>a+</a:t>
                      </a:r>
                      <a:r>
                        <a:rPr lang="en-US" sz="7200" dirty="0" smtClean="0">
                          <a:latin typeface="+mn-lt"/>
                          <a:ea typeface="Calibri"/>
                          <a:cs typeface="Times New Roman"/>
                        </a:rPr>
                        <a:t>7d</a:t>
                      </a:r>
                      <a:endParaRPr lang="ru-RU" sz="72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200" dirty="0" smtClean="0">
                          <a:latin typeface="Calibri"/>
                          <a:ea typeface="Calibri"/>
                          <a:cs typeface="Times New Roman"/>
                        </a:rPr>
                        <a:t>a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200" dirty="0" smtClean="0">
                          <a:latin typeface="Calibri"/>
                          <a:ea typeface="Calibri"/>
                          <a:cs typeface="Times New Roman"/>
                        </a:rPr>
                        <a:t>a+5d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250564"/>
              </p:ext>
            </p:extLst>
          </p:nvPr>
        </p:nvGraphicFramePr>
        <p:xfrm>
          <a:off x="1475656" y="764703"/>
          <a:ext cx="6048672" cy="5328593"/>
        </p:xfrm>
        <a:graphic>
          <a:graphicData uri="http://schemas.openxmlformats.org/drawingml/2006/table">
            <a:tbl>
              <a:tblPr/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761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latin typeface="Calibri"/>
                          <a:ea typeface="Calibri"/>
                          <a:cs typeface="Times New Roman"/>
                        </a:rPr>
                        <a:t>829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latin typeface="Calibri"/>
                          <a:ea typeface="Calibri"/>
                          <a:cs typeface="Times New Roman"/>
                        </a:rPr>
                        <a:t>1879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latin typeface="Calibri"/>
                          <a:ea typeface="Calibri"/>
                          <a:cs typeface="Times New Roman"/>
                        </a:rPr>
                        <a:t>409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6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latin typeface="Calibri"/>
                          <a:ea typeface="Calibri"/>
                          <a:cs typeface="Times New Roman"/>
                        </a:rPr>
                        <a:t>619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latin typeface="Calibri"/>
                          <a:ea typeface="Calibri"/>
                          <a:cs typeface="Times New Roman"/>
                        </a:rPr>
                        <a:t>1039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latin typeface="Calibri"/>
                          <a:ea typeface="Calibri"/>
                          <a:cs typeface="Times New Roman"/>
                        </a:rPr>
                        <a:t>1459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6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latin typeface="Calibri"/>
                          <a:ea typeface="Calibri"/>
                          <a:cs typeface="Times New Roman"/>
                        </a:rPr>
                        <a:t>1669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latin typeface="Calibri"/>
                          <a:ea typeface="Calibri"/>
                          <a:cs typeface="Times New Roman"/>
                        </a:rPr>
                        <a:t>199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 smtClean="0">
                          <a:latin typeface="Calibri"/>
                          <a:ea typeface="Calibri"/>
                          <a:cs typeface="Times New Roman"/>
                        </a:rPr>
                        <a:t>1249</a:t>
                      </a:r>
                      <a:endParaRPr lang="ru-RU" sz="7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054863"/>
              </p:ext>
            </p:extLst>
          </p:nvPr>
        </p:nvGraphicFramePr>
        <p:xfrm>
          <a:off x="251521" y="457199"/>
          <a:ext cx="8678198" cy="5900757"/>
        </p:xfrm>
        <a:graphic>
          <a:graphicData uri="http://schemas.openxmlformats.org/drawingml/2006/table">
            <a:tbl>
              <a:tblPr/>
              <a:tblGrid>
                <a:gridCol w="3213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43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0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669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latin typeface="Bookman Old Style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Bookman Old Style"/>
                          <a:ea typeface="Times New Roman"/>
                        </a:rPr>
                        <a:t>185123</a:t>
                      </a:r>
                      <a:endParaRPr lang="ru-RU" sz="4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latin typeface="Bookman Old Style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Bookman Old Style"/>
                          <a:ea typeface="Times New Roman"/>
                        </a:rPr>
                        <a:t> 485423</a:t>
                      </a:r>
                      <a:endParaRPr lang="ru-RU" sz="4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latin typeface="Bookman Old Style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Bookman Old Style"/>
                          <a:ea typeface="Times New Roman"/>
                        </a:rPr>
                        <a:t>65003</a:t>
                      </a:r>
                      <a:endParaRPr lang="ru-RU" sz="4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69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latin typeface="Bookman Old Style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Bookman Old Style"/>
                          <a:ea typeface="Times New Roman"/>
                        </a:rPr>
                        <a:t>125063</a:t>
                      </a:r>
                      <a:endParaRPr lang="ru-RU" sz="4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latin typeface="Bookman Old Style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Bookman Old Style"/>
                          <a:ea typeface="Times New Roman"/>
                        </a:rPr>
                        <a:t>245183</a:t>
                      </a:r>
                      <a:endParaRPr lang="ru-RU" sz="4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latin typeface="Bookman Old Style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Bookman Old Style"/>
                          <a:ea typeface="Times New Roman"/>
                        </a:rPr>
                        <a:t>365303</a:t>
                      </a:r>
                      <a:endParaRPr lang="ru-RU" sz="4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69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latin typeface="Bookman Old Style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Bookman Old Style"/>
                          <a:ea typeface="Times New Roman"/>
                        </a:rPr>
                        <a:t>425363</a:t>
                      </a:r>
                      <a:endParaRPr lang="ru-RU" sz="4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latin typeface="Bookman Old Style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Bookman Old Style"/>
                          <a:ea typeface="Times New Roman"/>
                        </a:rPr>
                        <a:t>4943</a:t>
                      </a:r>
                      <a:endParaRPr lang="ru-RU" sz="4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4400" b="1" dirty="0" smtClean="0">
                        <a:latin typeface="Bookman Old Style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400" b="1" dirty="0" smtClean="0">
                          <a:latin typeface="Bookman Old Style"/>
                          <a:ea typeface="Times New Roman"/>
                        </a:rPr>
                        <a:t>305243</a:t>
                      </a:r>
                      <a:endParaRPr lang="ru-RU" sz="4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Арифметическая прогрессия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90680" y="1556792"/>
            <a:ext cx="3562639" cy="49126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557</Words>
  <Application>Microsoft Office PowerPoint</Application>
  <PresentationFormat>Экран (4:3)</PresentationFormat>
  <Paragraphs>155</Paragraphs>
  <Slides>26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26</vt:i4>
      </vt:variant>
    </vt:vector>
  </HeadingPairs>
  <TitlesOfParts>
    <vt:vector size="40" baseType="lpstr">
      <vt:lpstr>-apple-system</vt:lpstr>
      <vt:lpstr>Arial</vt:lpstr>
      <vt:lpstr>Bookman Old Style</vt:lpstr>
      <vt:lpstr>Calibri</vt:lpstr>
      <vt:lpstr>Constantia</vt:lpstr>
      <vt:lpstr>Tahoma</vt:lpstr>
      <vt:lpstr>Times New Roman</vt:lpstr>
      <vt:lpstr>Wingdings</vt:lpstr>
      <vt:lpstr>Wingdings 2</vt:lpstr>
      <vt:lpstr>Тема Office</vt:lpstr>
      <vt:lpstr>Равновесие</vt:lpstr>
      <vt:lpstr>Поток</vt:lpstr>
      <vt:lpstr>Океан</vt:lpstr>
      <vt:lpstr>Оформление по умолчанию</vt:lpstr>
      <vt:lpstr>Арифметическая и геометрическая прогрессии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Арифметическая прогрессия</vt:lpstr>
      <vt:lpstr>Задача</vt:lpstr>
      <vt:lpstr>Решение</vt:lpstr>
      <vt:lpstr>ЗАДАЧА</vt:lpstr>
      <vt:lpstr>Презентация PowerPoint</vt:lpstr>
      <vt:lpstr>Презентация PowerPoint</vt:lpstr>
      <vt:lpstr>Ямб</vt:lpstr>
      <vt:lpstr>Презентация PowerPoint</vt:lpstr>
      <vt:lpstr>Хорей</vt:lpstr>
      <vt:lpstr>Презентация PowerPoint</vt:lpstr>
      <vt:lpstr>Презентация PowerPoint</vt:lpstr>
      <vt:lpstr>Презентация PowerPoint</vt:lpstr>
      <vt:lpstr>СберБанк </vt:lpstr>
      <vt:lpstr>Банк ВТБ  </vt:lpstr>
      <vt:lpstr>Решение задач по формуле сложных процентов</vt:lpstr>
      <vt:lpstr>Задача</vt:lpstr>
      <vt:lpstr>Решение</vt:lpstr>
      <vt:lpstr>Вывод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Арифметическая и геометрическая прогрессии</dc:title>
  <dc:creator>Галя</dc:creator>
  <cp:lastModifiedBy>asus</cp:lastModifiedBy>
  <cp:revision>39</cp:revision>
  <dcterms:created xsi:type="dcterms:W3CDTF">2004-01-03T13:07:20Z</dcterms:created>
  <dcterms:modified xsi:type="dcterms:W3CDTF">2024-01-07T20:47:21Z</dcterms:modified>
</cp:coreProperties>
</file>