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  <p:sldId id="260" r:id="rId3"/>
    <p:sldId id="262" r:id="rId4"/>
    <p:sldId id="261" r:id="rId5"/>
    <p:sldId id="263" r:id="rId6"/>
    <p:sldId id="256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1-28T11:16:41.062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comments" Target="../comments/commen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2564904"/>
          </a:xfrm>
        </p:spPr>
        <p:txBody>
          <a:bodyPr>
            <a:noAutofit/>
          </a:bodyPr>
          <a:lstStyle/>
          <a:p>
            <a:r>
              <a:rPr lang="ru-RU" sz="4000" dirty="0" smtClean="0"/>
              <a:t>Цилиндр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Сечения </a:t>
            </a:r>
            <a:r>
              <a:rPr lang="ru-RU" sz="4000" dirty="0" smtClean="0"/>
              <a:t>цилиндра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Цилиндрические формы и поверхности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4797152"/>
            <a:ext cx="5194920" cy="1184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Обучающиеся ГБОУ </a:t>
            </a:r>
            <a:r>
              <a:rPr lang="ru-RU" sz="2400" dirty="0" smtClean="0"/>
              <a:t>СПЛ;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Учитель </a:t>
            </a:r>
            <a:r>
              <a:rPr lang="ru-RU" sz="2400" dirty="0" smtClean="0"/>
              <a:t>математики </a:t>
            </a:r>
            <a:r>
              <a:rPr lang="ru-RU" sz="2400" dirty="0" err="1" smtClean="0"/>
              <a:t>Марусанова</a:t>
            </a:r>
            <a:r>
              <a:rPr lang="ru-RU" sz="2400" dirty="0" smtClean="0"/>
              <a:t> </a:t>
            </a:r>
            <a:r>
              <a:rPr lang="ru-RU" sz="2400" dirty="0" smtClean="0"/>
              <a:t>С.А.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5423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virtual.crimea.ua/userfiles/image/sight_new/sevastopol/grafskaya_pristan/crimea-sevastopol-grafskaya-pristan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08720"/>
            <a:ext cx="7344816" cy="5156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656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85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Цилиндрические формы в быту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3695696" cy="10890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4gift.ru/images/product_images/popup_images/85-10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4667283" cy="3500462"/>
          </a:xfrm>
          <a:prstGeom prst="rect">
            <a:avLst/>
          </a:prstGeom>
          <a:noFill/>
        </p:spPr>
      </p:pic>
      <p:pic>
        <p:nvPicPr>
          <p:cNvPr id="18436" name="Picture 4" descr="http://img02.darudar.org/s600/00/02/bf/d9/bfd95d458c277cbcfab450bb5b02f059b16206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915816" y="4179354"/>
            <a:ext cx="3571528" cy="2678646"/>
          </a:xfrm>
          <a:prstGeom prst="rect">
            <a:avLst/>
          </a:prstGeom>
          <a:noFill/>
        </p:spPr>
      </p:pic>
      <p:pic>
        <p:nvPicPr>
          <p:cNvPr id="18438" name="Picture 6" descr="http://cs1.livemaster.ru/articlefoto/300x225/7/8/0/7809455d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1285860"/>
            <a:ext cx="3810027" cy="2857520"/>
          </a:xfrm>
          <a:prstGeom prst="rect">
            <a:avLst/>
          </a:prstGeom>
          <a:noFill/>
        </p:spPr>
      </p:pic>
      <p:pic>
        <p:nvPicPr>
          <p:cNvPr id="7" name="Picture 6" descr="http://cs1.livemaster.ru/articlefoto/300x225/7/8/0/7809455d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2123" y="1277215"/>
            <a:ext cx="3810027" cy="2857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77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Цилиндры Фараона</a:t>
            </a:r>
            <a:endParaRPr lang="ru-RU" dirty="0"/>
          </a:p>
        </p:txBody>
      </p:sp>
      <p:pic>
        <p:nvPicPr>
          <p:cNvPr id="19458" name="Picture 2" descr="http://im0-tub-ua.yandex.net/i?id=393467884-2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3425" y="4293096"/>
            <a:ext cx="3814789" cy="2286016"/>
          </a:xfrm>
          <a:prstGeom prst="rect">
            <a:avLst/>
          </a:prstGeom>
          <a:noFill/>
        </p:spPr>
      </p:pic>
      <p:pic>
        <p:nvPicPr>
          <p:cNvPr id="19460" name="Picture 4" descr="http://im2-tub-ua.yandex.net/i?id=85805172-1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34643"/>
            <a:ext cx="3786214" cy="2524143"/>
          </a:xfrm>
          <a:prstGeom prst="rect">
            <a:avLst/>
          </a:prstGeom>
          <a:noFill/>
        </p:spPr>
      </p:pic>
      <p:pic>
        <p:nvPicPr>
          <p:cNvPr id="19462" name="Picture 6" descr="http://2.bp.blogspot.com/_2B0i_YX8MoA/TRo72b37siI/AAAAAAAAASA/QWsWKqBf-LA/s320/57265791_4801_cop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234643"/>
            <a:ext cx="3096344" cy="52985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0129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1357313"/>
            <a:ext cx="7772400" cy="1470025"/>
          </a:xfrm>
        </p:spPr>
        <p:txBody>
          <a:bodyPr>
            <a:noAutofit/>
          </a:bodyPr>
          <a:lstStyle/>
          <a:p>
            <a:r>
              <a:rPr lang="ru-RU" altLang="ru-RU" sz="7200" dirty="0" smtClean="0">
                <a:latin typeface="AnastasiaScript" pitchFamily="2" charset="0"/>
              </a:rPr>
              <a:t>Цилиндрические поверхности</a:t>
            </a:r>
          </a:p>
        </p:txBody>
      </p:sp>
      <p:pic>
        <p:nvPicPr>
          <p:cNvPr id="2052" name="Picture 2" descr="C:\Documents and Settings\Administrator\Рабочий стол\pr3_20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619" y="4365104"/>
            <a:ext cx="1951038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2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mtClean="0"/>
              <a:t>Эллиптический цилиндр</a:t>
            </a:r>
          </a:p>
        </p:txBody>
      </p:sp>
      <p:pic>
        <p:nvPicPr>
          <p:cNvPr id="3075" name="Содержимое 5" descr="http://webmath.exponenta.ru/s/pyartli1/node38_files/pimage427.png"/>
          <p:cNvPicPr>
            <a:picLocks noGrp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1714500"/>
            <a:ext cx="2343150" cy="3633788"/>
          </a:xfrm>
        </p:spPr>
      </p:pic>
      <p:pic>
        <p:nvPicPr>
          <p:cNvPr id="3076" name="Содержимое 6" descr="http://webmath.exponenta.ru/s/pyartli1/node38_files/pimage428.png"/>
          <p:cNvPicPr>
            <a:picLocks noGrp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0192" y="2924944"/>
            <a:ext cx="2071687" cy="3490913"/>
          </a:xfrm>
        </p:spPr>
      </p:pic>
      <p:sp>
        <p:nvSpPr>
          <p:cNvPr id="3077" name="Прямоугольник 7"/>
          <p:cNvSpPr>
            <a:spLocks noChangeArrowheads="1"/>
          </p:cNvSpPr>
          <p:nvPr/>
        </p:nvSpPr>
        <p:spPr bwMode="auto">
          <a:xfrm>
            <a:off x="2786063" y="1428750"/>
            <a:ext cx="51435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i="1">
                <a:solidFill>
                  <a:srgbClr val="990099"/>
                </a:solidFill>
              </a:rPr>
              <a:t>цилиндрическая поверхность второго порядка, для которой направляющей служит эллипс, образуется параллельным перемещением прямой (образующей) вдоль эллипса (направляющей)</a:t>
            </a:r>
          </a:p>
        </p:txBody>
      </p:sp>
    </p:spTree>
    <p:extLst>
      <p:ext uri="{BB962C8B-B14F-4D97-AF65-F5344CB8AC3E}">
        <p14:creationId xmlns:p14="http://schemas.microsoft.com/office/powerpoint/2010/main" val="125481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Параболический цилиндр</a:t>
            </a:r>
          </a:p>
        </p:txBody>
      </p:sp>
      <p:pic>
        <p:nvPicPr>
          <p:cNvPr id="4099" name="Содержимое 8" descr="http://webmath.exponenta.ru/s/pyartli1/node38_files/pimage431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8625" y="1500188"/>
            <a:ext cx="3071813" cy="2214562"/>
          </a:xfrm>
        </p:spPr>
      </p:pic>
      <p:sp>
        <p:nvSpPr>
          <p:cNvPr id="4100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1571625"/>
            <a:ext cx="4400550" cy="318611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2000" i="1" dirty="0" smtClean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цилиндрическая поверхность второго порядка, для которой направляющей служит парабола, образуется параллельным перемещением прямой (образующей) вдоль параболы (направляющей) </a:t>
            </a:r>
          </a:p>
        </p:txBody>
      </p:sp>
      <p:pic>
        <p:nvPicPr>
          <p:cNvPr id="4101" name="Содержимое 5" descr="http://webmath.exponenta.ru/s/pyartli1/node38_files/pimage432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714750"/>
            <a:ext cx="342900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948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Гиперболический цилиндр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428750"/>
            <a:ext cx="4900613" cy="2543175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000" i="1" dirty="0" smtClean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поверхность второго порядка, направляющей для которой служит гипербола, образуется параллельным перемещением прямой (образующей) вдоль гиперболы (направляющей)</a:t>
            </a:r>
            <a:r>
              <a:rPr lang="ru-RU" altLang="ru-RU" sz="2000" dirty="0" smtClean="0">
                <a:solidFill>
                  <a:srgbClr val="99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5124" name="Содержимое 5" descr="http://webmath.exponenta.ru/s/pyartli1/node38_files/pimage430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48325" y="2000250"/>
            <a:ext cx="2852738" cy="3286125"/>
          </a:xfrm>
        </p:spPr>
      </p:pic>
      <p:pic>
        <p:nvPicPr>
          <p:cNvPr id="5125" name="Рисунок 4" descr="http://webmath.exponenta.ru/s/pyartli1/node38_files/pimage4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3929063"/>
            <a:ext cx="264318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84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990099"/>
                </a:solidFill>
              </a:rPr>
              <a:t> Прямой круговой </a:t>
            </a:r>
            <a:r>
              <a:rPr lang="ru-RU" sz="4400" dirty="0">
                <a:solidFill>
                  <a:srgbClr val="990099"/>
                </a:solidFill>
              </a:rPr>
              <a:t>цилиндр</a:t>
            </a:r>
          </a:p>
        </p:txBody>
      </p:sp>
      <p:pic>
        <p:nvPicPr>
          <p:cNvPr id="71684" name="Picture 4" descr="Прямой круговой цилиндр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772816"/>
            <a:ext cx="9217025" cy="662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990099"/>
                </a:solidFill>
              </a:rPr>
              <a:t>Сечение цилиндра</a:t>
            </a:r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857364"/>
            <a:ext cx="7056438" cy="864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3857620" y="2357430"/>
            <a:ext cx="50768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Если секущая </a:t>
            </a:r>
            <a:r>
              <a:rPr lang="ru-RU" sz="3200" b="1" dirty="0" smtClean="0"/>
              <a:t>плоскость </a:t>
            </a:r>
            <a:r>
              <a:rPr lang="ru-RU" sz="3200" b="1" dirty="0"/>
              <a:t>проходит через ось цилиндра, то </a:t>
            </a:r>
            <a:r>
              <a:rPr lang="ru-RU" sz="3200" b="1" dirty="0" smtClean="0"/>
              <a:t>сечение </a:t>
            </a:r>
            <a:r>
              <a:rPr lang="ru-RU" sz="3200" b="1" dirty="0"/>
              <a:t>называется </a:t>
            </a:r>
            <a:r>
              <a:rPr lang="ru-RU" sz="3200" b="1" dirty="0" smtClean="0"/>
              <a:t>осевым 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990099"/>
                </a:solidFill>
              </a:rPr>
              <a:t>Сечение </a:t>
            </a:r>
            <a:r>
              <a:rPr lang="ru-RU" dirty="0">
                <a:solidFill>
                  <a:srgbClr val="990099"/>
                </a:solidFill>
              </a:rPr>
              <a:t>цилиндра</a:t>
            </a: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28813"/>
            <a:ext cx="5692775" cy="820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4030663" y="2492375"/>
            <a:ext cx="5113337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Если секущая </a:t>
            </a:r>
            <a:r>
              <a:rPr lang="ru-RU" sz="3200" b="1" dirty="0" smtClean="0"/>
              <a:t>плоскость перпендикулярна </a:t>
            </a:r>
            <a:r>
              <a:rPr lang="ru-RU" sz="3200" b="1" dirty="0"/>
              <a:t>оси </a:t>
            </a:r>
            <a:r>
              <a:rPr lang="ru-RU" sz="3200" b="1" dirty="0" smtClean="0"/>
              <a:t>цилиндра, </a:t>
            </a:r>
            <a:r>
              <a:rPr lang="ru-RU" sz="3200" b="1" dirty="0"/>
              <a:t>то </a:t>
            </a:r>
            <a:r>
              <a:rPr lang="ru-RU" sz="3200" b="1" dirty="0" smtClean="0"/>
              <a:t>сечением </a:t>
            </a:r>
            <a:r>
              <a:rPr lang="ru-RU" sz="3200" b="1" dirty="0"/>
              <a:t>цилиндра </a:t>
            </a:r>
            <a:r>
              <a:rPr lang="ru-RU" sz="3200" b="1" dirty="0" smtClean="0"/>
              <a:t>является </a:t>
            </a:r>
            <a:r>
              <a:rPr lang="ru-RU" sz="3200" b="1" dirty="0"/>
              <a:t>круг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990099"/>
                </a:solidFill>
              </a:rPr>
              <a:t>Сечение цилиндра</a:t>
            </a:r>
          </a:p>
        </p:txBody>
      </p: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355180"/>
            <a:ext cx="5256213" cy="697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4357686" y="2285992"/>
            <a:ext cx="4572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Если секущая </a:t>
            </a:r>
            <a:r>
              <a:rPr lang="ru-RU" sz="3200" b="1" dirty="0" smtClean="0"/>
              <a:t>плоскость </a:t>
            </a:r>
            <a:r>
              <a:rPr lang="ru-RU" sz="3200" b="1" dirty="0"/>
              <a:t>параллельна оси цилиндра, то </a:t>
            </a:r>
            <a:r>
              <a:rPr lang="ru-RU" sz="3200" b="1" dirty="0" smtClean="0"/>
              <a:t>сечением </a:t>
            </a:r>
            <a:r>
              <a:rPr lang="ru-RU" sz="3200" b="1" dirty="0"/>
              <a:t>является прямоугольник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rgbClr val="990099"/>
                </a:solidFill>
              </a:rPr>
              <a:t>Касательная плоскость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628800"/>
            <a:ext cx="4895850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4067175" y="1928802"/>
            <a:ext cx="50768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/>
              <a:t>Если плоскость имеет с боковой поверхностью общую прямую, то эта плоскость называется касательной. Линией касания является </a:t>
            </a:r>
            <a:r>
              <a:rPr lang="ru-RU" sz="3200" b="1" dirty="0" smtClean="0"/>
              <a:t>образующая </a:t>
            </a:r>
            <a:r>
              <a:rPr lang="ru-RU" sz="3200" b="1" dirty="0"/>
              <a:t>цилиндра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Цилиндрические формы в архитектуре</a:t>
            </a:r>
            <a:endParaRPr lang="ru-RU" sz="3600" dirty="0"/>
          </a:p>
        </p:txBody>
      </p:sp>
      <p:pic>
        <p:nvPicPr>
          <p:cNvPr id="1026" name="Picture 2" descr="http://s1.fotokto.ru/photo/full/43/430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0859" y="1533561"/>
            <a:ext cx="7022281" cy="46815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158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7072330" y="6080125"/>
            <a:ext cx="1919270" cy="420709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15362" name="Рисунок 33" descr="http://allcrimea.net/photo/big/12515487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780928"/>
            <a:ext cx="5364088" cy="387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http://static.diary.ru/userdir/5/5/0/7/550780/24098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2177" y="188640"/>
            <a:ext cx="5167302" cy="3705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24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fototerra.ru/image.html?id=187104&amp;size=medi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488832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64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107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AnastasiaScript</vt:lpstr>
      <vt:lpstr>Arial</vt:lpstr>
      <vt:lpstr>Calibri</vt:lpstr>
      <vt:lpstr>Тема Office</vt:lpstr>
      <vt:lpstr>Цилиндр Сечения цилиндра Цилиндрические формы и поверхности</vt:lpstr>
      <vt:lpstr> Прямой круговой цилиндр</vt:lpstr>
      <vt:lpstr>Сечение цилиндра</vt:lpstr>
      <vt:lpstr>Сечение цилиндра</vt:lpstr>
      <vt:lpstr>Сечение цилиндра</vt:lpstr>
      <vt:lpstr>Касательная плоскость</vt:lpstr>
      <vt:lpstr>Цилиндрические формы в архитектуре</vt:lpstr>
      <vt:lpstr>Презентация PowerPoint</vt:lpstr>
      <vt:lpstr>Презентация PowerPoint</vt:lpstr>
      <vt:lpstr>Презентация PowerPoint</vt:lpstr>
      <vt:lpstr>Цилиндрические формы в быту</vt:lpstr>
      <vt:lpstr>Цилиндры Фараона</vt:lpstr>
      <vt:lpstr>Цилиндрические поверхности</vt:lpstr>
      <vt:lpstr>Эллиптический цилиндр</vt:lpstr>
      <vt:lpstr>Параболический цилиндр</vt:lpstr>
      <vt:lpstr>Гиперболический цилиндр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Прямой круговой цилиндр</dc:title>
  <cp:lastModifiedBy>asus</cp:lastModifiedBy>
  <cp:revision>5</cp:revision>
  <dcterms:modified xsi:type="dcterms:W3CDTF">2024-01-07T20:32:55Z</dcterms:modified>
</cp:coreProperties>
</file>