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</p:sldMasterIdLst>
  <p:notesMasterIdLst>
    <p:notesMasterId r:id="rId28"/>
  </p:notesMasterIdLst>
  <p:sldIdLst>
    <p:sldId id="256" r:id="rId4"/>
    <p:sldId id="257" r:id="rId5"/>
    <p:sldId id="327" r:id="rId6"/>
    <p:sldId id="328" r:id="rId7"/>
    <p:sldId id="331" r:id="rId8"/>
    <p:sldId id="262" r:id="rId9"/>
    <p:sldId id="263" r:id="rId10"/>
    <p:sldId id="332" r:id="rId11"/>
    <p:sldId id="334" r:id="rId12"/>
    <p:sldId id="335" r:id="rId13"/>
    <p:sldId id="342" r:id="rId14"/>
    <p:sldId id="343" r:id="rId15"/>
    <p:sldId id="344" r:id="rId16"/>
    <p:sldId id="345" r:id="rId17"/>
    <p:sldId id="368" r:id="rId18"/>
    <p:sldId id="353" r:id="rId19"/>
    <p:sldId id="354" r:id="rId20"/>
    <p:sldId id="370" r:id="rId21"/>
    <p:sldId id="371" r:id="rId22"/>
    <p:sldId id="355" r:id="rId23"/>
    <p:sldId id="359" r:id="rId24"/>
    <p:sldId id="362" r:id="rId25"/>
    <p:sldId id="365" r:id="rId26"/>
    <p:sldId id="31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0" autoAdjust="0"/>
    <p:restoredTop sz="86380" autoAdjust="0"/>
  </p:normalViewPr>
  <p:slideViewPr>
    <p:cSldViewPr>
      <p:cViewPr>
        <p:scale>
          <a:sx n="81" d="100"/>
          <a:sy n="81" d="100"/>
        </p:scale>
        <p:origin x="-978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021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0B7C36-AC7C-4D44-A45B-4653C7715D74}" type="doc">
      <dgm:prSet loTypeId="urn:microsoft.com/office/officeart/2005/8/layout/radial5" loCatId="cycle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A4DD62BD-D451-4C8A-AAC1-01FFD71B1E2B}" type="pres">
      <dgm:prSet presAssocID="{890B7C36-AC7C-4D44-A45B-4653C7715D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7BB44CE-247E-48E9-AB11-60D571EA0B2D}" type="presOf" srcId="{890B7C36-AC7C-4D44-A45B-4653C7715D74}" destId="{A4DD62BD-D451-4C8A-AAC1-01FFD71B1E2B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0B7C36-AC7C-4D44-A45B-4653C7715D74}" type="doc">
      <dgm:prSet loTypeId="urn:microsoft.com/office/officeart/2005/8/layout/radial5" loCatId="cycle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A4DD62BD-D451-4C8A-AAC1-01FFD71B1E2B}" type="pres">
      <dgm:prSet presAssocID="{890B7C36-AC7C-4D44-A45B-4653C7715D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5DA702F-89BA-4DCD-AB4F-E2432E877DDD}" type="presOf" srcId="{890B7C36-AC7C-4D44-A45B-4653C7715D74}" destId="{A4DD62BD-D451-4C8A-AAC1-01FFD71B1E2B}" srcOrd="0" destOrd="0" presId="urn:microsoft.com/office/officeart/2005/8/layout/radial5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BD6C79D-6C10-4E06-8072-D44F794DD03F}" type="datetimeFigureOut">
              <a:rPr lang="ru-RU"/>
              <a:pPr>
                <a:defRPr/>
              </a:pPr>
              <a:t>07.01.2024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E9DD14F-5000-42FD-B231-315CDE9B6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2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newear\blue\newyear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" y="0"/>
            <a:ext cx="91313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3140968"/>
            <a:ext cx="6116216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>
            <a:lvl1pPr>
              <a:defRPr b="1" i="1" u="none" strike="noStrike">
                <a:solidFill>
                  <a:schemeClr val="accent5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509120"/>
            <a:ext cx="5320680" cy="7200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/>
          <a:lstStyle>
            <a:lvl1pPr marL="0" indent="0" algn="ctr">
              <a:buNone/>
              <a:defRPr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A10B4-928F-4338-8D68-85D69944AD59}" type="datetimeFigureOut">
              <a:rPr lang="ru-RU"/>
              <a:pPr>
                <a:defRPr/>
              </a:pPr>
              <a:t>07.01.2024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30DF5-A939-4A7F-A6A2-BE25AE7E6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C3FD3-B323-410F-953D-FEF681ED9B89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56F1-38D5-4F7A-8F8C-C991E962F1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51905-7365-4B8F-AAAC-71A5841F79B1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FB8D5-14AF-437C-BC64-D1302FF565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8466A-E860-485F-A858-57BCF0631F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0FFCB-1326-4CB5-ADCA-A1A306327E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675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59154-11DB-475F-9B09-1274718143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DD74-5C0A-41CD-8850-8F0ACD62C1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78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C7722-7B75-4B95-8425-D9755F5270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3E1AF-B759-460E-B162-F81B2349CE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182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8D9EB-A7D5-45FB-AB1A-4618E30E86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C4D1B-9D3E-4613-8B33-C2968E6753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2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46F68-EA36-489F-BAA2-4DD8496B48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00B47-E9A1-4CD7-B7AD-937CB479EE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428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A5655-E35D-4714-A165-55B446257C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DC3E5-199E-4C14-B42C-79487B7BF1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13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E95-828B-4C65-ABFC-3035EBB1DA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B22C0-0DA5-4E3D-83FB-316811CD4F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294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24DBD-4E10-408D-B544-9895A4F65A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B909E-1A18-4CA0-AF1C-7575934AAF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53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6B021-ADA4-45AE-9AAC-4894F75C730D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41A95-12AD-4A0F-9C1B-34FBF286C1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11E94-E45A-4520-8DFD-C59628F898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BEA7-BE2B-4277-AFC9-C7FE37829B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41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1EC07-4DA7-441A-A93A-05A20FA0E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1CBB6-51A5-4309-82A6-2E034D61D8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9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4E375-1F0B-4458-A297-F0FC8311DA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2DC2A-332C-4180-8708-67616EF34B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17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8466A-E860-485F-A858-57BCF0631F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0FFCB-1326-4CB5-ADCA-A1A306327E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1758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59154-11DB-475F-9B09-1274718143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DD74-5C0A-41CD-8850-8F0ACD62C1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3443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C7722-7B75-4B95-8425-D9755F5270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3E1AF-B759-460E-B162-F81B2349CE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7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8D9EB-A7D5-45FB-AB1A-4618E30E86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C4D1B-9D3E-4613-8B33-C2968E6753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6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46F68-EA36-489F-BAA2-4DD8496B48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00B47-E9A1-4CD7-B7AD-937CB479EE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44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A5655-E35D-4714-A165-55B446257C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DC3E5-199E-4C14-B42C-79487B7BF1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982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E95-828B-4C65-ABFC-3035EBB1DA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B22C0-0DA5-4E3D-83FB-316811CD4F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9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FA256-B378-4E18-8113-CB1378B31F22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8B97D-F84B-4089-A0BB-9FB47F052C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24DBD-4E10-408D-B544-9895A4F65A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B909E-1A18-4CA0-AF1C-7575934AAF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604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11E94-E45A-4520-8DFD-C59628F898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BEA7-BE2B-4277-AFC9-C7FE37829B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300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1EC07-4DA7-441A-A93A-05A20FA0E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1CBB6-51A5-4309-82A6-2E034D61D8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820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4E375-1F0B-4458-A297-F0FC8311DA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2DC2A-332C-4180-8708-67616EF34B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75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1066B-5110-4247-8FAE-77778B442088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56F12-F1B4-4A26-B37E-B066310F57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50BC2-14C3-4FC9-AC4F-A198DF508057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3834-EF00-4ECA-89E1-4AB24E6061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42AC7-1B27-4DDC-A7F6-0D7B80F8540C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8AB53-E317-42B7-89B9-F6C96816AA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6787-E6C8-4AEB-9995-943890CDEBCC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4FB02-C907-4BA9-B557-8FEC4CB2B3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6FC7B-42BF-490E-BBC9-D1D185065199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A6B5C-4992-437C-A54F-2A4850FC50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C2D78-15B4-45B6-8487-6A1BDA7957F1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7A7B8-0FBA-4DDD-8BB6-96DE85FBB8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esentations\newear\blue\blue-slaid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ED071B-DD76-4F3E-BD15-2EB3E22367BE}" type="datetimeFigureOut">
              <a:rPr lang="ru-RU"/>
              <a:pPr>
                <a:defRPr/>
              </a:pPr>
              <a:t>07.01.2024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000497-6296-412A-A85F-D6F7227D92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39E97B-3830-42F6-B1A8-0F196CC7AAF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273047-9923-4C5A-8A4D-6D78A388C161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18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39E97B-3830-42F6-B1A8-0F196CC7AAF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07.01.2024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273047-9923-4C5A-8A4D-6D78A388C161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57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141663"/>
            <a:ext cx="7958164" cy="1223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ln/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Новогодние приключения 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04448" y="6093296"/>
            <a:ext cx="207765" cy="121786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D:\Presentations\newear\ded-moro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981075"/>
            <a:ext cx="28575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5400" b="1" dirty="0">
                <a:solidFill>
                  <a:srgbClr val="FFC000"/>
                </a:solidFill>
                <a:ea typeface="+mn-ea"/>
                <a:cs typeface="+mn-cs"/>
              </a:rPr>
              <a:t>Математическая цепочка</a:t>
            </a:r>
            <a:r>
              <a:rPr lang="ru-RU" sz="54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5400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i="1" dirty="0" smtClean="0"/>
              <a:t>80-26+8-30+7+40=? </a:t>
            </a:r>
            <a:endParaRPr lang="ru-RU" sz="7200" b="1" dirty="0" smtClean="0"/>
          </a:p>
          <a:p>
            <a:pPr algn="ctr">
              <a:buNone/>
            </a:pPr>
            <a:r>
              <a:rPr lang="ru-RU" sz="8800" dirty="0" smtClean="0">
                <a:solidFill>
                  <a:srgbClr val="FF0000"/>
                </a:solidFill>
              </a:rPr>
              <a:t>79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newear\blue\blue-slai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5" name="Picture 3" descr="D:\Presentations\newear\novyj-god-1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72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ШМО 08.12.23\foto-i-kartinki-so-snegovikami-10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07214"/>
            <a:ext cx="5042302" cy="561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100186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altLang="ru-RU" sz="2800" b="1" dirty="0" smtClean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Дед Мороз и Санта Клаус играли в снежки. Дед Мороз попал в цель 48 раз, а Санта Клаус на </a:t>
            </a:r>
            <a:r>
              <a:rPr lang="ru-RU" altLang="ru-RU" sz="28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8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меньше.  Сколько раз они  попали вместе в цель? </a:t>
            </a:r>
            <a:endParaRPr lang="ru-RU" sz="2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548680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4400" dirty="0" smtClean="0">
                <a:solidFill>
                  <a:srgbClr val="FFC000"/>
                </a:solidFill>
                <a:latin typeface="Arial" panose="020B0604020202020204" pitchFamily="34" charset="0"/>
              </a:rPr>
              <a:t>Задача</a:t>
            </a:r>
            <a:endParaRPr lang="ru-RU" altLang="ru-RU" sz="4400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939034"/>
            <a:ext cx="2160240" cy="374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2" y="2939033"/>
            <a:ext cx="2057768" cy="37300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newear\blue\blue-slai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b="1" dirty="0" smtClean="0"/>
              <a:t>               1.</a:t>
            </a:r>
            <a:r>
              <a:rPr lang="ru-RU" dirty="0" smtClean="0"/>
              <a:t> </a:t>
            </a:r>
          </a:p>
          <a:p>
            <a:pPr eaLnBrk="1" hangingPunct="1">
              <a:buNone/>
            </a:pPr>
            <a:r>
              <a:rPr lang="ru-RU" b="1" dirty="0" smtClean="0"/>
              <a:t>Дед Мороз __48 раз</a:t>
            </a:r>
          </a:p>
          <a:p>
            <a:pPr eaLnBrk="1" hangingPunct="1">
              <a:buNone/>
            </a:pPr>
            <a:r>
              <a:rPr lang="ru-RU" b="1" dirty="0" smtClean="0"/>
              <a:t>Санта Клаус __8 раз </a:t>
            </a:r>
          </a:p>
          <a:p>
            <a:pPr eaLnBrk="1" hangingPunct="1">
              <a:buNone/>
            </a:pPr>
            <a:r>
              <a:rPr lang="ru-RU" b="1" dirty="0" smtClean="0"/>
              <a:t>Всего  __? </a:t>
            </a:r>
          </a:p>
          <a:p>
            <a:pPr eaLnBrk="1" hangingPunct="1">
              <a:buNone/>
            </a:pPr>
            <a:r>
              <a:rPr lang="ru-RU" b="1" dirty="0" smtClean="0"/>
              <a:t>                                    2.</a:t>
            </a:r>
          </a:p>
          <a:p>
            <a:pPr eaLnBrk="1" hangingPunct="1">
              <a:buNone/>
            </a:pPr>
            <a:r>
              <a:rPr lang="ru-RU" b="1" dirty="0" smtClean="0"/>
              <a:t>                    Дед Мороз __48 раз</a:t>
            </a:r>
          </a:p>
          <a:p>
            <a:pPr eaLnBrk="1" hangingPunct="1">
              <a:buNone/>
            </a:pPr>
            <a:r>
              <a:rPr lang="ru-RU" b="1" dirty="0" smtClean="0"/>
              <a:t>                    Санта Клаус  __?, на 8  меньше </a:t>
            </a:r>
          </a:p>
          <a:p>
            <a:pPr eaLnBrk="1" hangingPunct="1"/>
            <a:r>
              <a:rPr lang="ru-RU" b="1" dirty="0" smtClean="0"/>
              <a:t>                 Всего  __?</a:t>
            </a:r>
          </a:p>
        </p:txBody>
      </p:sp>
      <p:pic>
        <p:nvPicPr>
          <p:cNvPr id="5125" name="Picture 3" descr="D:\Presentations\newear\novyj-god-1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72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251520" y="4149080"/>
            <a:ext cx="90010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 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48 – 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= 4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0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р.)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– Санта 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Клаус;</a:t>
            </a:r>
            <a:endParaRPr lang="ru-RU" altLang="ru-RU" b="1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 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48 + 4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0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= 8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р.)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– вместе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  <a:endParaRPr lang="ru-RU" altLang="ru-RU" b="1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88 раз Дед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Мороз и Санта Клаус 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попали в </a:t>
            </a:r>
            <a:r>
              <a:rPr lang="ru-RU" altLang="ru-RU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цель.</a:t>
            </a:r>
            <a:endParaRPr lang="ru-RU" altLang="ru-RU" b="1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68558"/>
            <a:ext cx="2160240" cy="37491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60648"/>
            <a:ext cx="2060627" cy="3731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3" name="Picture 29" descr="7028_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14578"/>
          <a:stretch>
            <a:fillRect/>
          </a:stretch>
        </p:blipFill>
        <p:spPr bwMode="auto">
          <a:xfrm>
            <a:off x="1476375" y="-171450"/>
            <a:ext cx="5903913" cy="6913563"/>
          </a:xfrm>
          <a:prstGeom prst="rect">
            <a:avLst/>
          </a:prstGeom>
          <a:noFill/>
        </p:spPr>
      </p:pic>
      <p:pic>
        <p:nvPicPr>
          <p:cNvPr id="6147" name="Picture 3" descr="blogentry-14-119733486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18242">
            <a:off x="2670175" y="2857500"/>
            <a:ext cx="1084263" cy="1474788"/>
          </a:xfrm>
          <a:prstGeom prst="rect">
            <a:avLst/>
          </a:prstGeom>
          <a:noFill/>
        </p:spPr>
      </p:pic>
      <p:pic>
        <p:nvPicPr>
          <p:cNvPr id="6149" name="Picture 5" descr="1321_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96124">
            <a:off x="4932363" y="3284538"/>
            <a:ext cx="1439862" cy="1439862"/>
          </a:xfrm>
          <a:prstGeom prst="rect">
            <a:avLst/>
          </a:prstGeom>
          <a:noFill/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>
            <a:off x="4787900" y="1628775"/>
            <a:ext cx="958850" cy="1225550"/>
          </a:xfrm>
          <a:prstGeom prst="rect">
            <a:avLst/>
          </a:prstGeom>
          <a:noFill/>
        </p:spPr>
      </p:pic>
      <p:pic>
        <p:nvPicPr>
          <p:cNvPr id="6153" name="Picture 9" descr="DSC0275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4263" y="1412875"/>
            <a:ext cx="962025" cy="1147763"/>
          </a:xfrm>
          <a:prstGeom prst="rect">
            <a:avLst/>
          </a:prstGeom>
          <a:noFill/>
        </p:spPr>
      </p:pic>
      <p:pic>
        <p:nvPicPr>
          <p:cNvPr id="6155" name="Picture 11" descr="ball_s"/>
          <p:cNvPicPr>
            <a:picLocks noChangeAspect="1" noChangeArrowheads="1"/>
          </p:cNvPicPr>
          <p:nvPr/>
        </p:nvPicPr>
        <p:blipFill>
          <a:blip r:embed="rId8" cstate="print">
            <a:lum bright="-12000"/>
          </a:blip>
          <a:srcRect/>
          <a:stretch>
            <a:fillRect/>
          </a:stretch>
        </p:blipFill>
        <p:spPr bwMode="auto">
          <a:xfrm>
            <a:off x="3851275" y="2852738"/>
            <a:ext cx="1096963" cy="1284287"/>
          </a:xfrm>
          <a:prstGeom prst="rect">
            <a:avLst/>
          </a:prstGeom>
          <a:noFill/>
        </p:spPr>
      </p:pic>
      <p:pic>
        <p:nvPicPr>
          <p:cNvPr id="6162" name="Picture 18" descr="DSC0275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3908">
            <a:off x="3132138" y="4581525"/>
            <a:ext cx="1263650" cy="1506538"/>
          </a:xfrm>
          <a:prstGeom prst="rect">
            <a:avLst/>
          </a:prstGeom>
          <a:noFill/>
        </p:spPr>
      </p:pic>
      <p:pic>
        <p:nvPicPr>
          <p:cNvPr id="6163" name="Picture 19" descr="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 rot="2536906">
            <a:off x="4859338" y="4581525"/>
            <a:ext cx="1376362" cy="1684338"/>
          </a:xfrm>
          <a:prstGeom prst="rect">
            <a:avLst/>
          </a:prstGeom>
          <a:noFill/>
        </p:spPr>
      </p:pic>
      <p:pic>
        <p:nvPicPr>
          <p:cNvPr id="6164" name="Picture 20" descr="blogentry-14-119733486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0394">
            <a:off x="4284663" y="260350"/>
            <a:ext cx="712787" cy="969963"/>
          </a:xfrm>
          <a:prstGeom prst="rect">
            <a:avLst/>
          </a:prstGeom>
          <a:noFill/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787900" y="188913"/>
            <a:ext cx="33131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67" name="Picture 23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6372225" y="260350"/>
            <a:ext cx="936625" cy="865188"/>
          </a:xfrm>
          <a:prstGeom prst="rect">
            <a:avLst/>
          </a:prstGeom>
          <a:noFill/>
        </p:spPr>
      </p:pic>
      <p:pic>
        <p:nvPicPr>
          <p:cNvPr id="6168" name="Picture 24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539750" y="4005263"/>
            <a:ext cx="936625" cy="865187"/>
          </a:xfrm>
          <a:prstGeom prst="rect">
            <a:avLst/>
          </a:prstGeom>
          <a:noFill/>
        </p:spPr>
      </p:pic>
      <p:pic>
        <p:nvPicPr>
          <p:cNvPr id="6169" name="Picture 25" descr="d3365a70f64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515"/>
          <a:stretch>
            <a:fillRect/>
          </a:stretch>
        </p:blipFill>
        <p:spPr bwMode="auto">
          <a:xfrm>
            <a:off x="7235825" y="2781300"/>
            <a:ext cx="1223963" cy="1111250"/>
          </a:xfrm>
          <a:prstGeom prst="rect">
            <a:avLst/>
          </a:prstGeom>
          <a:noFill/>
        </p:spPr>
      </p:pic>
      <p:pic>
        <p:nvPicPr>
          <p:cNvPr id="6170" name="Picture 26" descr="d3365a70f64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220" b="1892"/>
          <a:stretch>
            <a:fillRect/>
          </a:stretch>
        </p:blipFill>
        <p:spPr bwMode="auto">
          <a:xfrm>
            <a:off x="1042988" y="836613"/>
            <a:ext cx="1296987" cy="1152525"/>
          </a:xfrm>
          <a:prstGeom prst="rect">
            <a:avLst/>
          </a:prstGeom>
          <a:noFill/>
        </p:spPr>
      </p:pic>
      <p:pic>
        <p:nvPicPr>
          <p:cNvPr id="6171" name="Picture 27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243"/>
          <a:stretch>
            <a:fillRect/>
          </a:stretch>
        </p:blipFill>
        <p:spPr bwMode="auto">
          <a:xfrm>
            <a:off x="7524750" y="5445125"/>
            <a:ext cx="935038" cy="865188"/>
          </a:xfrm>
          <a:prstGeom prst="rect">
            <a:avLst/>
          </a:prstGeom>
          <a:noFill/>
        </p:spPr>
      </p:pic>
      <p:pic>
        <p:nvPicPr>
          <p:cNvPr id="6176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мален.ёлочке.wav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-0.17546 C 0.02865 -0.17546 0.08472 -0.10069 0.08472 -0.00879 C 0.08472 0.08311 0.02865 0.15787 -0.04028 0.15787 C -0.1092 0.15787 -0.16528 0.08311 -0.16528 -0.00879 C -0.16528 -0.10069 -0.1092 -0.17546 -0.04028 -0.17546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0"/>
                            </p:stCondLst>
                            <p:childTnLst>
                              <p:par>
                                <p:cTn id="70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11713 C 0.08767 -0.11713 0.14375 -0.04236 0.14375 0.04954 C 0.14375 0.14144 0.08767 0.21621 0.01875 0.21621 C -0.05018 0.21621 -0.10625 0.14144 -0.10625 0.04954 C -0.10625 -0.04236 -0.05018 -0.11713 0.01875 -0.11713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0"/>
                            </p:stCondLst>
                            <p:childTnLst>
                              <p:par>
                                <p:cTn id="77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000"/>
                            </p:stCondLst>
                            <p:childTnLst>
                              <p:par>
                                <p:cTn id="8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Самостоятельная работа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57290" y="1785925"/>
          <a:ext cx="5447212" cy="3262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1803"/>
                <a:gridCol w="1361803"/>
                <a:gridCol w="1361803"/>
                <a:gridCol w="1361803"/>
              </a:tblGrid>
              <a:tr h="404877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 вариант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2 вариант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r>
                        <a:rPr lang="ru-RU" dirty="0" smtClean="0"/>
                        <a:t>50+30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64+20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60+20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26+30</a:t>
                      </a:r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r>
                        <a:rPr lang="ru-RU" dirty="0" smtClean="0"/>
                        <a:t>90-20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77-20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70-40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87-60</a:t>
                      </a:r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r>
                        <a:rPr lang="ru-RU" dirty="0" smtClean="0"/>
                        <a:t>32+8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6+5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95+5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9+7</a:t>
                      </a:r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r>
                        <a:rPr lang="ru-RU" dirty="0" smtClean="0"/>
                        <a:t>46+40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56+8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38+30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26+6</a:t>
                      </a:r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r>
                        <a:rPr lang="ru-RU" dirty="0" smtClean="0"/>
                        <a:t>26-5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60-7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69-4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80-2</a:t>
                      </a:r>
                      <a:endParaRPr lang="ru-RU" dirty="0"/>
                    </a:p>
                  </a:txBody>
                  <a:tcPr/>
                </a:tc>
              </a:tr>
              <a:tr h="4763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000" b="1" dirty="0" smtClean="0"/>
              <a:t>І </a:t>
            </a:r>
            <a:r>
              <a:rPr lang="uk-UA" sz="4000" b="1" dirty="0" err="1" smtClean="0"/>
              <a:t>ва</a:t>
            </a:r>
            <a:r>
              <a:rPr lang="ru-RU" sz="4000" b="1" dirty="0" err="1" smtClean="0"/>
              <a:t>риант</a:t>
            </a:r>
            <a:endParaRPr lang="ru-RU" sz="4000" b="1" dirty="0" smtClean="0"/>
          </a:p>
          <a:p>
            <a:pPr marL="514350" indent="-514350" algn="ctr">
              <a:buAutoNum type="arabicPlain" startAt="80"/>
            </a:pPr>
            <a:r>
              <a:rPr lang="ru-RU" sz="4000" b="1" dirty="0" smtClean="0"/>
              <a:t>     84 </a:t>
            </a:r>
          </a:p>
          <a:p>
            <a:pPr marL="514350" indent="-514350" algn="ctr">
              <a:buAutoNum type="arabicPlain" startAt="70"/>
            </a:pPr>
            <a:r>
              <a:rPr lang="ru-RU" sz="4000" b="1" dirty="0" smtClean="0"/>
              <a:t>      57</a:t>
            </a:r>
          </a:p>
          <a:p>
            <a:pPr marL="514350" indent="-514350" algn="ctr">
              <a:buNone/>
            </a:pPr>
            <a:r>
              <a:rPr lang="ru-RU" sz="4000" b="1" dirty="0" smtClean="0"/>
              <a:t>40      11</a:t>
            </a:r>
          </a:p>
          <a:p>
            <a:pPr marL="514350" indent="-514350" algn="ctr">
              <a:buNone/>
            </a:pPr>
            <a:r>
              <a:rPr lang="ru-RU" sz="4000" b="1" dirty="0" smtClean="0"/>
              <a:t>86     64</a:t>
            </a:r>
          </a:p>
          <a:p>
            <a:pPr marL="514350" indent="-514350" algn="ctr">
              <a:buNone/>
            </a:pPr>
            <a:r>
              <a:rPr lang="ru-RU" sz="4000" b="1" dirty="0" smtClean="0"/>
              <a:t>21      53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uk-UA" sz="4000" b="1" dirty="0" smtClean="0"/>
              <a:t>ІІ </a:t>
            </a:r>
            <a:r>
              <a:rPr lang="uk-UA" sz="4000" b="1" dirty="0" err="1" smtClean="0"/>
              <a:t>вариант</a:t>
            </a:r>
            <a:endParaRPr lang="uk-UA" sz="4000" b="1" dirty="0" smtClean="0"/>
          </a:p>
          <a:p>
            <a:pPr marL="514350" indent="-514350" algn="ctr">
              <a:buNone/>
            </a:pPr>
            <a:r>
              <a:rPr lang="uk-UA" sz="4000" b="1" dirty="0" smtClean="0"/>
              <a:t>80     56</a:t>
            </a:r>
            <a:endParaRPr lang="ru-RU" sz="4000" b="1" dirty="0" smtClean="0"/>
          </a:p>
          <a:p>
            <a:pPr marL="514350" indent="-514350" algn="ctr">
              <a:buNone/>
            </a:pPr>
            <a:r>
              <a:rPr lang="ru-RU" sz="4000" b="1" dirty="0" smtClean="0"/>
              <a:t>30     27</a:t>
            </a:r>
            <a:endParaRPr lang="uk-UA" sz="4000" b="1" dirty="0" smtClean="0"/>
          </a:p>
          <a:p>
            <a:pPr marL="514350" indent="-514350" algn="ctr">
              <a:buAutoNum type="arabicPlain" startAt="100"/>
            </a:pPr>
            <a:r>
              <a:rPr lang="uk-UA" sz="4000" b="1" dirty="0" smtClean="0"/>
              <a:t>    16</a:t>
            </a:r>
          </a:p>
          <a:p>
            <a:pPr marL="514350" indent="-514350" algn="ctr">
              <a:buNone/>
            </a:pPr>
            <a:r>
              <a:rPr lang="uk-UA" sz="4000" b="1" dirty="0" smtClean="0"/>
              <a:t>  68     32</a:t>
            </a:r>
          </a:p>
          <a:p>
            <a:pPr marL="514350" indent="-514350" algn="ctr">
              <a:buNone/>
            </a:pPr>
            <a:r>
              <a:rPr lang="uk-UA" sz="4000" b="1" dirty="0" smtClean="0"/>
              <a:t> 65     78</a:t>
            </a: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Занимательные квадраты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03350" y="1600200"/>
          <a:ext cx="1800225" cy="1541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00075"/>
                <a:gridCol w="600075"/>
                <a:gridCol w="600075"/>
              </a:tblGrid>
              <a:tr h="51382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41" marB="45741"/>
                </a:tc>
              </a:tr>
              <a:tr h="513821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41" marB="45741"/>
                </a:tc>
              </a:tr>
              <a:tr h="51382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41" marB="4574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41" marB="45741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24525" y="1628775"/>
          <a:ext cx="1871664" cy="15843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23888"/>
                <a:gridCol w="623888"/>
                <a:gridCol w="623888"/>
              </a:tblGrid>
              <a:tr h="52810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</a:tr>
              <a:tr h="528108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</a:tr>
              <a:tr h="528108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13" marR="91413" marT="45724" marB="45724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63938" y="3789363"/>
          <a:ext cx="2039937" cy="1655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79979"/>
                <a:gridCol w="679979"/>
                <a:gridCol w="679979"/>
              </a:tblGrid>
              <a:tr h="55192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</a:tr>
              <a:tr h="551921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5</a:t>
                      </a:r>
                      <a:endParaRPr lang="ru-RU" sz="2800" b="1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</a:tr>
              <a:tr h="551921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08" marB="45708"/>
                </a:tc>
              </a:tr>
            </a:tbl>
          </a:graphicData>
        </a:graphic>
      </p:graphicFrame>
      <p:sp>
        <p:nvSpPr>
          <p:cNvPr id="14393" name="TextBox 11"/>
          <p:cNvSpPr txBox="1">
            <a:spLocks noChangeArrowheads="1"/>
          </p:cNvSpPr>
          <p:nvPr/>
        </p:nvSpPr>
        <p:spPr bwMode="auto">
          <a:xfrm>
            <a:off x="2700338" y="1700213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8</a:t>
            </a:r>
          </a:p>
        </p:txBody>
      </p:sp>
      <p:sp>
        <p:nvSpPr>
          <p:cNvPr id="14394" name="TextBox 12"/>
          <p:cNvSpPr txBox="1">
            <a:spLocks noChangeArrowheads="1"/>
          </p:cNvSpPr>
          <p:nvPr/>
        </p:nvSpPr>
        <p:spPr bwMode="auto">
          <a:xfrm>
            <a:off x="2124075" y="2133600"/>
            <a:ext cx="384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5</a:t>
            </a:r>
          </a:p>
        </p:txBody>
      </p:sp>
      <p:sp>
        <p:nvSpPr>
          <p:cNvPr id="14395" name="TextBox 13"/>
          <p:cNvSpPr txBox="1">
            <a:spLocks noChangeArrowheads="1"/>
          </p:cNvSpPr>
          <p:nvPr/>
        </p:nvSpPr>
        <p:spPr bwMode="auto">
          <a:xfrm>
            <a:off x="1619250" y="2636838"/>
            <a:ext cx="38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  <p:sp>
        <p:nvSpPr>
          <p:cNvPr id="14396" name="TextBox 14"/>
          <p:cNvSpPr txBox="1">
            <a:spLocks noChangeArrowheads="1"/>
          </p:cNvSpPr>
          <p:nvPr/>
        </p:nvSpPr>
        <p:spPr bwMode="auto">
          <a:xfrm>
            <a:off x="2771775" y="2636838"/>
            <a:ext cx="38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4397" name="TextBox 15"/>
          <p:cNvSpPr txBox="1">
            <a:spLocks noChangeArrowheads="1"/>
          </p:cNvSpPr>
          <p:nvPr/>
        </p:nvSpPr>
        <p:spPr bwMode="auto">
          <a:xfrm>
            <a:off x="6516688" y="16287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  <p:sp>
        <p:nvSpPr>
          <p:cNvPr id="14398" name="TextBox 16"/>
          <p:cNvSpPr txBox="1">
            <a:spLocks noChangeArrowheads="1"/>
          </p:cNvSpPr>
          <p:nvPr/>
        </p:nvSpPr>
        <p:spPr bwMode="auto">
          <a:xfrm>
            <a:off x="5724525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3</a:t>
            </a:r>
          </a:p>
        </p:txBody>
      </p:sp>
      <p:sp>
        <p:nvSpPr>
          <p:cNvPr id="14399" name="TextBox 17"/>
          <p:cNvSpPr txBox="1">
            <a:spLocks noChangeArrowheads="1"/>
          </p:cNvSpPr>
          <p:nvPr/>
        </p:nvSpPr>
        <p:spPr bwMode="auto">
          <a:xfrm>
            <a:off x="6516688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8</a:t>
            </a:r>
          </a:p>
        </p:txBody>
      </p:sp>
      <p:sp>
        <p:nvSpPr>
          <p:cNvPr id="14400" name="TextBox 18"/>
          <p:cNvSpPr txBox="1">
            <a:spLocks noChangeArrowheads="1"/>
          </p:cNvSpPr>
          <p:nvPr/>
        </p:nvSpPr>
        <p:spPr bwMode="auto">
          <a:xfrm>
            <a:off x="7164388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4401" name="TextBox 19"/>
          <p:cNvSpPr txBox="1">
            <a:spLocks noChangeArrowheads="1"/>
          </p:cNvSpPr>
          <p:nvPr/>
        </p:nvSpPr>
        <p:spPr bwMode="auto">
          <a:xfrm>
            <a:off x="3708400" y="3789363"/>
            <a:ext cx="384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4402" name="TextBox 20"/>
          <p:cNvSpPr txBox="1">
            <a:spLocks noChangeArrowheads="1"/>
          </p:cNvSpPr>
          <p:nvPr/>
        </p:nvSpPr>
        <p:spPr bwMode="auto">
          <a:xfrm>
            <a:off x="3779838" y="4365625"/>
            <a:ext cx="385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9</a:t>
            </a:r>
          </a:p>
        </p:txBody>
      </p:sp>
      <p:sp>
        <p:nvSpPr>
          <p:cNvPr id="14403" name="TextBox 21"/>
          <p:cNvSpPr txBox="1">
            <a:spLocks noChangeArrowheads="1"/>
          </p:cNvSpPr>
          <p:nvPr/>
        </p:nvSpPr>
        <p:spPr bwMode="auto">
          <a:xfrm>
            <a:off x="3779838" y="5013325"/>
            <a:ext cx="385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946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Занимательные квадраты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03350" y="1600200"/>
          <a:ext cx="1800225" cy="155442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00075"/>
                <a:gridCol w="600075"/>
                <a:gridCol w="600075"/>
              </a:tblGrid>
              <a:tr h="51805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 6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 1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11" marB="45711"/>
                </a:tc>
              </a:tr>
              <a:tr h="51805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 7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11" marB="45711"/>
                </a:tc>
              </a:tr>
              <a:tr h="51805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  9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 marT="45711" marB="4571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11" marB="45711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24525" y="1628775"/>
          <a:ext cx="1871664" cy="15843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23888"/>
                <a:gridCol w="623888"/>
                <a:gridCol w="623888"/>
              </a:tblGrid>
              <a:tr h="52810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13" marR="91413" marT="45724" marB="45724"/>
                </a:tc>
              </a:tr>
              <a:tr h="52810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 4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13" marR="91413" marT="45724" marB="45724"/>
                </a:tc>
              </a:tr>
              <a:tr h="528108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13" marR="91413" marT="45724" marB="4572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13" marR="91413" marT="45724" marB="45724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63938" y="3789363"/>
          <a:ext cx="2039937" cy="1655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79979"/>
                <a:gridCol w="679979"/>
                <a:gridCol w="679979"/>
              </a:tblGrid>
              <a:tr h="551921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marL="91442" marR="91442" marT="45708" marB="45708"/>
                </a:tc>
              </a:tr>
              <a:tr h="551921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5</a:t>
                      </a:r>
                      <a:endParaRPr lang="ru-RU" sz="2800" b="1" dirty="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2" marR="91442" marT="45708" marB="45708"/>
                </a:tc>
              </a:tr>
              <a:tr h="551921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2" marR="91442" marT="45708" marB="45708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42" marR="91442" marT="45708" marB="45708"/>
                </a:tc>
              </a:tr>
            </a:tbl>
          </a:graphicData>
        </a:graphic>
      </p:graphicFrame>
      <p:sp>
        <p:nvSpPr>
          <p:cNvPr id="15417" name="TextBox 11"/>
          <p:cNvSpPr txBox="1">
            <a:spLocks noChangeArrowheads="1"/>
          </p:cNvSpPr>
          <p:nvPr/>
        </p:nvSpPr>
        <p:spPr bwMode="auto">
          <a:xfrm>
            <a:off x="2700338" y="1628775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8</a:t>
            </a:r>
          </a:p>
        </p:txBody>
      </p:sp>
      <p:sp>
        <p:nvSpPr>
          <p:cNvPr id="15418" name="TextBox 12"/>
          <p:cNvSpPr txBox="1">
            <a:spLocks noChangeArrowheads="1"/>
          </p:cNvSpPr>
          <p:nvPr/>
        </p:nvSpPr>
        <p:spPr bwMode="auto">
          <a:xfrm>
            <a:off x="2124075" y="2133600"/>
            <a:ext cx="384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5</a:t>
            </a:r>
          </a:p>
        </p:txBody>
      </p:sp>
      <p:sp>
        <p:nvSpPr>
          <p:cNvPr id="15419" name="TextBox 13"/>
          <p:cNvSpPr txBox="1">
            <a:spLocks noChangeArrowheads="1"/>
          </p:cNvSpPr>
          <p:nvPr/>
        </p:nvSpPr>
        <p:spPr bwMode="auto">
          <a:xfrm>
            <a:off x="1547813" y="2636838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  <p:sp>
        <p:nvSpPr>
          <p:cNvPr id="15420" name="TextBox 14"/>
          <p:cNvSpPr txBox="1">
            <a:spLocks noChangeArrowheads="1"/>
          </p:cNvSpPr>
          <p:nvPr/>
        </p:nvSpPr>
        <p:spPr bwMode="auto">
          <a:xfrm>
            <a:off x="2771775" y="2636838"/>
            <a:ext cx="38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5421" name="TextBox 15"/>
          <p:cNvSpPr txBox="1">
            <a:spLocks noChangeArrowheads="1"/>
          </p:cNvSpPr>
          <p:nvPr/>
        </p:nvSpPr>
        <p:spPr bwMode="auto">
          <a:xfrm>
            <a:off x="6443663" y="1628775"/>
            <a:ext cx="385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  <p:sp>
        <p:nvSpPr>
          <p:cNvPr id="15422" name="TextBox 16"/>
          <p:cNvSpPr txBox="1">
            <a:spLocks noChangeArrowheads="1"/>
          </p:cNvSpPr>
          <p:nvPr/>
        </p:nvSpPr>
        <p:spPr bwMode="auto">
          <a:xfrm>
            <a:off x="5724525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3</a:t>
            </a:r>
          </a:p>
        </p:txBody>
      </p:sp>
      <p:sp>
        <p:nvSpPr>
          <p:cNvPr id="15423" name="TextBox 17"/>
          <p:cNvSpPr txBox="1">
            <a:spLocks noChangeArrowheads="1"/>
          </p:cNvSpPr>
          <p:nvPr/>
        </p:nvSpPr>
        <p:spPr bwMode="auto">
          <a:xfrm>
            <a:off x="6516688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8</a:t>
            </a:r>
          </a:p>
        </p:txBody>
      </p:sp>
      <p:sp>
        <p:nvSpPr>
          <p:cNvPr id="15424" name="TextBox 18"/>
          <p:cNvSpPr txBox="1">
            <a:spLocks noChangeArrowheads="1"/>
          </p:cNvSpPr>
          <p:nvPr/>
        </p:nvSpPr>
        <p:spPr bwMode="auto">
          <a:xfrm>
            <a:off x="7092950" y="2708275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5425" name="TextBox 19"/>
          <p:cNvSpPr txBox="1">
            <a:spLocks noChangeArrowheads="1"/>
          </p:cNvSpPr>
          <p:nvPr/>
        </p:nvSpPr>
        <p:spPr bwMode="auto">
          <a:xfrm>
            <a:off x="3708400" y="3789363"/>
            <a:ext cx="384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4</a:t>
            </a:r>
          </a:p>
        </p:txBody>
      </p:sp>
      <p:sp>
        <p:nvSpPr>
          <p:cNvPr id="15426" name="TextBox 20"/>
          <p:cNvSpPr txBox="1">
            <a:spLocks noChangeArrowheads="1"/>
          </p:cNvSpPr>
          <p:nvPr/>
        </p:nvSpPr>
        <p:spPr bwMode="auto">
          <a:xfrm>
            <a:off x="3779838" y="4365625"/>
            <a:ext cx="385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9</a:t>
            </a:r>
          </a:p>
        </p:txBody>
      </p:sp>
      <p:sp>
        <p:nvSpPr>
          <p:cNvPr id="15427" name="TextBox 21"/>
          <p:cNvSpPr txBox="1">
            <a:spLocks noChangeArrowheads="1"/>
          </p:cNvSpPr>
          <p:nvPr/>
        </p:nvSpPr>
        <p:spPr bwMode="auto">
          <a:xfrm>
            <a:off x="3779838" y="4868863"/>
            <a:ext cx="385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smtClean="0">
                <a:solidFill>
                  <a:prstClr val="black"/>
                </a:solidFill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1731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i="1" dirty="0" smtClean="0">
                <a:ea typeface="Microsoft Himalaya" pitchFamily="2" charset="0"/>
                <a:cs typeface="Microsoft Himalaya" pitchFamily="2" charset="0"/>
              </a:rPr>
              <a:t>ТЕМА</a:t>
            </a:r>
            <a:r>
              <a:rPr lang="ru-RU" sz="5400" b="1" i="1" dirty="0" smtClean="0">
                <a:ea typeface="Microsoft Himalaya" pitchFamily="2" charset="0"/>
                <a:cs typeface="Microsoft Himalaya" pitchFamily="2" charset="0"/>
              </a:rPr>
              <a:t> : </a:t>
            </a:r>
            <a:r>
              <a:rPr lang="ru-RU" sz="6000" b="1" i="1" dirty="0" smtClean="0">
                <a:ea typeface="Microsoft Himalaya" pitchFamily="2" charset="0"/>
                <a:cs typeface="Microsoft Himalaya" pitchFamily="2" charset="0"/>
              </a:rPr>
              <a:t>Закрепление устных приемов сложения и </a:t>
            </a:r>
            <a:r>
              <a:rPr lang="ru-RU" sz="6000" b="1" i="1" dirty="0" err="1" smtClean="0">
                <a:ea typeface="Microsoft Himalaya" pitchFamily="2" charset="0"/>
                <a:cs typeface="Microsoft Himalaya" pitchFamily="2" charset="0"/>
              </a:rPr>
              <a:t>вычита-ния</a:t>
            </a:r>
            <a:r>
              <a:rPr lang="ru-RU" sz="6000" b="1" i="1" dirty="0" smtClean="0">
                <a:ea typeface="Microsoft Himalaya" pitchFamily="2" charset="0"/>
                <a:cs typeface="Microsoft Himalaya" pitchFamily="2" charset="0"/>
              </a:rPr>
              <a:t> в пределах 100.</a:t>
            </a:r>
            <a:endParaRPr lang="ru-RU" sz="5400" dirty="0" smtClean="0"/>
          </a:p>
        </p:txBody>
      </p:sp>
      <p:pic>
        <p:nvPicPr>
          <p:cNvPr id="4100" name="Picture 2" descr="D:\Presentations\newear\novyj-god-8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-25400"/>
            <a:ext cx="17938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0266363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Выражения со скобками</a:t>
            </a:r>
            <a:endParaRPr lang="ru-RU" sz="5400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33+(57-50)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000" dirty="0" smtClean="0"/>
              <a:t>85-(40+20)</a:t>
            </a:r>
            <a:endParaRPr lang="ru-RU" sz="4000" dirty="0"/>
          </a:p>
        </p:txBody>
      </p:sp>
      <p:pic>
        <p:nvPicPr>
          <p:cNvPr id="7" name="Picture 2" descr="C:\Users\Анна\Desktop\hello_html_58f427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17129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нна\Desktop\hello_html_58f427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142984"/>
            <a:ext cx="2066925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Анна\Desktop\hello_html_58f427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3133725"/>
            <a:ext cx="24288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71800" y="3223558"/>
            <a:ext cx="3600400" cy="2140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55 </a:t>
            </a:r>
            <a:r>
              <a:rPr lang="ru-RU" sz="40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+ (60 – 50) </a:t>
            </a:r>
            <a:endParaRPr lang="ru-RU" sz="4000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Содержимое 5" descr="елка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1876425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елка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357298"/>
            <a:ext cx="2643206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5" descr="елка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785926"/>
            <a:ext cx="328611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Мы повесим шарики</a:t>
            </a:r>
            <a:endParaRPr lang="ru-RU" sz="5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34505053"/>
              </p:ext>
            </p:extLst>
          </p:nvPr>
        </p:nvGraphicFramePr>
        <p:xfrm>
          <a:off x="857224" y="642918"/>
          <a:ext cx="771530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49319017"/>
              </p:ext>
            </p:extLst>
          </p:nvPr>
        </p:nvGraphicFramePr>
        <p:xfrm>
          <a:off x="1009624" y="795318"/>
          <a:ext cx="771530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http://shkolaprazdnika.ru/images/stories/img/2018/gde-zhivet-ded-moroz-v-rossii_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266650" y="-459432"/>
            <a:ext cx="9591177" cy="7920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016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6000" b="1" dirty="0" smtClean="0">
                <a:solidFill>
                  <a:srgbClr val="FFC000"/>
                </a:solidFill>
              </a:rPr>
              <a:t>Рефлексия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Что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удалось повторить за урок? </a:t>
            </a:r>
            <a:endParaRPr lang="ru-RU" sz="4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Что показалось трудным?</a:t>
            </a:r>
            <a:endParaRPr lang="ru-RU" sz="4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Какое </a:t>
            </a:r>
            <a:r>
              <a:rPr lang="ru-RU" sz="4000" b="1" dirty="0">
                <a:latin typeface="Times New Roman"/>
                <a:ea typeface="Times New Roman"/>
                <a:cs typeface="Times New Roman"/>
              </a:rPr>
              <a:t>задание было самым интересным</a:t>
            </a:r>
            <a:r>
              <a:rPr lang="ru-RU" sz="4400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4400" dirty="0">
              <a:ea typeface="Calibri"/>
              <a:cs typeface="Times New Roman"/>
            </a:endParaRPr>
          </a:p>
          <a:p>
            <a:pPr algn="ctr" eaLnBrk="1" hangingPunct="1">
              <a:buFont typeface="Arial" charset="0"/>
              <a:buNone/>
              <a:defRPr/>
            </a:pPr>
            <a:endParaRPr lang="ru-RU" sz="4400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smtClean="0"/>
              <a:t>Он приходит в зимний вечер</a:t>
            </a:r>
            <a:br>
              <a:rPr lang="ru-RU" sz="5400" dirty="0" smtClean="0"/>
            </a:br>
            <a:r>
              <a:rPr lang="ru-RU" sz="5400" dirty="0" smtClean="0"/>
              <a:t>Зажигать на елке свечи.</a:t>
            </a:r>
            <a:br>
              <a:rPr lang="ru-RU" sz="5400" dirty="0" smtClean="0"/>
            </a:br>
            <a:r>
              <a:rPr lang="ru-RU" sz="5400" dirty="0" smtClean="0"/>
              <a:t>Бородой седой оброс, кто же это?.....</a:t>
            </a:r>
            <a:endParaRPr lang="ru-RU" sz="5400" dirty="0"/>
          </a:p>
        </p:txBody>
      </p:sp>
      <p:pic>
        <p:nvPicPr>
          <p:cNvPr id="4" name="Picture 5" descr="C:\Users\User\Desktop\Ded-moroz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28604"/>
            <a:ext cx="5688632" cy="60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/>
              <a:t>Она в серебро  с жемчугами одета-                                                                                                               Волшебная внучка волшебного деда.  Это…</a:t>
            </a:r>
            <a:endParaRPr lang="ru-RU" sz="60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66"/>
            <a:ext cx="692948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22606" y="188640"/>
            <a:ext cx="7640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Минутка чистописания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garmoniya.org.ua/wordpress/wp-content/uploads/2013/12/sneginka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32" y="4391971"/>
            <a:ext cx="2303458" cy="231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ds04.infourok.ru/uploads/ex/0635/001130bc-8b7a5292/hello_html_m7c8d0b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708920"/>
            <a:ext cx="2882288" cy="2922227"/>
          </a:xfrm>
          <a:prstGeom prst="rect">
            <a:avLst/>
          </a:prstGeom>
          <a:noFill/>
        </p:spPr>
      </p:pic>
      <p:pic>
        <p:nvPicPr>
          <p:cNvPr id="11" name="Picture 4" descr="http://garmoniya.org.ua/wordpress/wp-content/uploads/2013/12/sneginka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4365104"/>
            <a:ext cx="2303458" cy="231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g1.liveinternet.ru/images/attach/c/9/108/491/108491039_large_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36712"/>
            <a:ext cx="4688615" cy="290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абинет-115\Desktop\ШМО 08.12.23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708920"/>
            <a:ext cx="2808312" cy="2866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444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newear\blue\blue-slai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Цепочка-дорожка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8800" b="1" dirty="0" smtClean="0"/>
              <a:t> </a:t>
            </a:r>
            <a:r>
              <a:rPr lang="ru-RU" sz="12000" dirty="0" smtClean="0"/>
              <a:t>6, 2, 20, 8, 16, 1, 68, 44 </a:t>
            </a:r>
          </a:p>
        </p:txBody>
      </p:sp>
      <p:pic>
        <p:nvPicPr>
          <p:cNvPr id="5125" name="Picture 3" descr="D:\Presentations\newear\novyj-god-1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72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newear\blue\blue-slai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9600" b="1" dirty="0" smtClean="0"/>
              <a:t> 1,  2,  6,  8, 16</a:t>
            </a:r>
          </a:p>
          <a:p>
            <a:pPr>
              <a:buNone/>
            </a:pPr>
            <a:r>
              <a:rPr lang="ru-RU" sz="9600" b="1" dirty="0" smtClean="0"/>
              <a:t>20, 44,  68.</a:t>
            </a:r>
            <a:endParaRPr lang="ru-RU" sz="9600" b="1" dirty="0"/>
          </a:p>
        </p:txBody>
      </p:sp>
      <p:pic>
        <p:nvPicPr>
          <p:cNvPr id="5125" name="Picture 3" descr="D:\Presentations\newear\novyj-god-1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720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Содержимое 3" descr="98720876_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48" y="642918"/>
            <a:ext cx="7429552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newear\blue\blue-slai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02" y="692696"/>
            <a:ext cx="6141130" cy="5779885"/>
          </a:xfrm>
        </p:spPr>
      </p:pic>
      <p:pic>
        <p:nvPicPr>
          <p:cNvPr id="5125" name="Picture 3" descr="D:\Presentations\newear\novyj-god-12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00098" y="4953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_NewYea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Blue_NewYear</Template>
  <TotalTime>942</TotalTime>
  <Words>320</Words>
  <Application>Microsoft Office PowerPoint</Application>
  <PresentationFormat>Экран (4:3)</PresentationFormat>
  <Paragraphs>118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Blue_NewYear</vt:lpstr>
      <vt:lpstr>Тема Office</vt:lpstr>
      <vt:lpstr>1_Тема Office</vt:lpstr>
      <vt:lpstr>Новогодние приключения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Цепочка-дорожка</vt:lpstr>
      <vt:lpstr>Презентация PowerPoint</vt:lpstr>
      <vt:lpstr>Презентация PowerPoint</vt:lpstr>
      <vt:lpstr>Презентация PowerPoint</vt:lpstr>
      <vt:lpstr>Математическая цепочка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Занимательные квадраты</vt:lpstr>
      <vt:lpstr>Занимательные квадраты</vt:lpstr>
      <vt:lpstr>Презентация PowerPoint</vt:lpstr>
      <vt:lpstr>Выражения со скобками</vt:lpstr>
      <vt:lpstr>Мы повесим шарики</vt:lpstr>
      <vt:lpstr>Презентация PowerPoint</vt:lpstr>
      <vt:lpstr>Рефлексия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ГОСТИ К ДЕДУ МОРОЗУ</dc:title>
  <dc:creator>User</dc:creator>
  <dc:description>http://freeppt.ru - Презентации по культуре и искусству. _x000d_
Авторские и профессиональные шаблоны PowerPoint.</dc:description>
  <cp:lastModifiedBy>ЕВГЕНИЙ</cp:lastModifiedBy>
  <cp:revision>23</cp:revision>
  <dcterms:created xsi:type="dcterms:W3CDTF">2020-12-06T16:42:16Z</dcterms:created>
  <dcterms:modified xsi:type="dcterms:W3CDTF">2024-01-07T18:13:18Z</dcterms:modified>
</cp:coreProperties>
</file>