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7"/>
  </p:notesMasterIdLst>
  <p:sldIdLst>
    <p:sldId id="256" r:id="rId2"/>
    <p:sldId id="257" r:id="rId3"/>
    <p:sldId id="258" r:id="rId4"/>
    <p:sldId id="279" r:id="rId5"/>
    <p:sldId id="280" r:id="rId6"/>
    <p:sldId id="281" r:id="rId7"/>
    <p:sldId id="282" r:id="rId8"/>
    <p:sldId id="283" r:id="rId9"/>
    <p:sldId id="284" r:id="rId10"/>
    <p:sldId id="259" r:id="rId11"/>
    <p:sldId id="297" r:id="rId12"/>
    <p:sldId id="260" r:id="rId13"/>
    <p:sldId id="265" r:id="rId14"/>
    <p:sldId id="266" r:id="rId15"/>
    <p:sldId id="285" r:id="rId16"/>
    <p:sldId id="298" r:id="rId17"/>
    <p:sldId id="299" r:id="rId18"/>
    <p:sldId id="267" r:id="rId19"/>
    <p:sldId id="268" r:id="rId20"/>
    <p:sldId id="290" r:id="rId21"/>
    <p:sldId id="289" r:id="rId22"/>
    <p:sldId id="269" r:id="rId23"/>
    <p:sldId id="270" r:id="rId24"/>
    <p:sldId id="271" r:id="rId25"/>
    <p:sldId id="272" r:id="rId26"/>
    <p:sldId id="273" r:id="rId27"/>
    <p:sldId id="274" r:id="rId28"/>
    <p:sldId id="287" r:id="rId29"/>
    <p:sldId id="291" r:id="rId30"/>
    <p:sldId id="292" r:id="rId31"/>
    <p:sldId id="288" r:id="rId32"/>
    <p:sldId id="293" r:id="rId33"/>
    <p:sldId id="294" r:id="rId34"/>
    <p:sldId id="295" r:id="rId35"/>
    <p:sldId id="276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690" autoAdjust="0"/>
  </p:normalViewPr>
  <p:slideViewPr>
    <p:cSldViewPr>
      <p:cViewPr varScale="1">
        <p:scale>
          <a:sx n="55" d="100"/>
          <a:sy n="55" d="100"/>
        </p:scale>
        <p:origin x="183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8861D-C27A-4786-9545-47B1F396873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92F36-E0B2-4166-8AF6-666CB6C8F7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68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Уважаемые старшеклассники, сегодня нас ждет разбор одной непростой темы «Виды переработки текста».</a:t>
            </a:r>
          </a:p>
          <a:p>
            <a:r>
              <a:rPr lang="ru-RU" dirty="0"/>
              <a:t>С текстом мы работаем с детства, но для подготовки к сознательной работе в школе, для поступления в средние и высшие учебные заведения</a:t>
            </a:r>
            <a:r>
              <a:rPr lang="ru-RU" baseline="0" dirty="0"/>
              <a:t> нам нужно понимать и уметь выполнять конспект, делать выписки, составлять аннотации и, конечно, писать рефераты.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0520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380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0860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Очень часто мы сталкиваемся с необходимостью переработать текст, чтобы максимально упростить работу с ним и одновременно повысить уровень его практического применения.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6957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779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6746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4642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5441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5927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8147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Вот образец титульного листа реферата.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962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Давайте для начала дадим определение тексту.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576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Классификация текста способствует его преобразованию в речь.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Человек, который преобразовывает текст в устную форму, должен соблюдать стилистику, заданную в тексте. К примеру, во время доклада происходит трансформация документа в речь, однако при этом сохраняется его научный стиль.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544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Научно - популярный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887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Научный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444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Разговорный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613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Официально</a:t>
            </a:r>
            <a:r>
              <a:rPr lang="ru-RU" baseline="0" dirty="0"/>
              <a:t> - деловой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894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Публицистический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32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Художественный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92F36-E0B2-4166-8AF6-666CB6C8F7A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032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8AA89A2-1C23-4A0A-AB92-61A2DC0A16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172B666-1A7B-4FFF-BAE1-3C0769AF9A9C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212976"/>
            <a:ext cx="8075240" cy="3240360"/>
          </a:xfrm>
        </p:spPr>
        <p:txBody>
          <a:bodyPr>
            <a:normAutofit fontScale="90000"/>
          </a:bodyPr>
          <a:lstStyle/>
          <a:p>
            <a:pPr algn="r"/>
            <a:r>
              <a:rPr lang="ru-RU" sz="5300" b="1" dirty="0">
                <a:latin typeface="Times New Roman" pitchFamily="18" charset="0"/>
                <a:cs typeface="Times New Roman" pitchFamily="18" charset="0"/>
              </a:rPr>
              <a:t>Виды переработки текста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/>
            </a:br>
            <a:r>
              <a:rPr lang="ru-RU" sz="360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учащихся 8 – 9 классов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2062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88640"/>
            <a:ext cx="7776864" cy="648072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Основной тезис текста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Тезис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 главная мысль любого текста и его основной признак. Чтобы выделить тезис текста, необходимо ответить на вопрос о чем говорится в тексте, и что именно говорится об этом предмете. 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Тезисы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состоят из предложений и словосочетаний, которые благодаря своей ярко выраженной смысловой нагрузке, отражают логику всего изложения.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980027"/>
            <a:ext cx="1818332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897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88640"/>
            <a:ext cx="7962088" cy="6480720"/>
          </a:xfrm>
        </p:spPr>
        <p:txBody>
          <a:bodyPr>
            <a:normAutofit lnSpcReduction="10000"/>
          </a:bodyPr>
          <a:lstStyle/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Алгоритм составления тезисов:</a:t>
            </a:r>
          </a:p>
          <a:p>
            <a:pPr marL="82296" lvl="0" indent="0" fontAlgn="base">
              <a:buClr>
                <a:srgbClr val="4E67C8"/>
              </a:buClr>
              <a:buNone/>
            </a:pP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Чтение текста по абзацам;</a:t>
            </a:r>
          </a:p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Выявление и подбор слов, несущих основную информацию;</a:t>
            </a:r>
          </a:p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Выявление темы каждого абзаца;</a:t>
            </a:r>
          </a:p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Осознание и осмысление мысли автора, заключенной в каждом предложении;</a:t>
            </a:r>
          </a:p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Сопоставление полученных результатов и, если это необходимо, объединение содержания абзацев, дополняющих друг друга.</a:t>
            </a:r>
            <a:b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5187950"/>
            <a:ext cx="18224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0672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052736"/>
            <a:ext cx="7848872" cy="561662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Переработка текста: </a:t>
            </a:r>
          </a:p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713232" indent="-685800" algn="ctr">
              <a:buFont typeface="Wingdings" pitchFamily="2" charset="2"/>
              <a:buChar char="ü"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конспект </a:t>
            </a:r>
          </a:p>
          <a:p>
            <a:pPr marL="713232" indent="-685800" algn="ctr">
              <a:buFont typeface="Wingdings" pitchFamily="2" charset="2"/>
              <a:buChar char="ü"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аннотация </a:t>
            </a:r>
          </a:p>
          <a:p>
            <a:pPr marL="713232" indent="-685800" algn="ctr">
              <a:buFont typeface="Wingdings" pitchFamily="2" charset="2"/>
              <a:buChar char="ü"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выписки </a:t>
            </a:r>
          </a:p>
          <a:p>
            <a:pPr marL="713232" indent="-685800" algn="ctr">
              <a:buFont typeface="Wingdings" pitchFamily="2" charset="2"/>
              <a:buChar char="ü"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реферат</a:t>
            </a:r>
          </a:p>
          <a:p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4998066"/>
            <a:ext cx="1818332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604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48680"/>
            <a:ext cx="7848872" cy="6120680"/>
          </a:xfrm>
        </p:spPr>
        <p:txBody>
          <a:bodyPr/>
          <a:lstStyle/>
          <a:p>
            <a:pPr algn="ctr"/>
            <a:r>
              <a:rPr lang="ru-RU" dirty="0"/>
              <a:t>  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Аннотация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(от лат. — замечание) — краткая характеристика книги, статьи и т. п., излагающая их содержание (обычно в виде перечня главнейших вопросов) и дающая иногда их оценку.</a:t>
            </a:r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2130" y="4797152"/>
            <a:ext cx="2131755" cy="195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882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836712"/>
            <a:ext cx="7848872" cy="5760640"/>
          </a:xfrm>
        </p:spPr>
        <p:txBody>
          <a:bodyPr/>
          <a:lstStyle/>
          <a:p>
            <a:pPr algn="ctr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Строение аннотации</a:t>
            </a:r>
          </a:p>
          <a:p>
            <a:pPr algn="ctr"/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1. Библиографическое описание.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2. Текст аннотации.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 </a:t>
            </a:r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3774" y="4581128"/>
            <a:ext cx="2210111" cy="203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562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6632"/>
            <a:ext cx="7890080" cy="6624736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реферате статья сокращается в 3—4 раза, а большие тексты, книги — в 10—20 и более раз.</a:t>
            </a:r>
          </a:p>
          <a:p>
            <a:pPr marL="82296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Аннотация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эти текст из 3—4 предложений, иногда и меньше, независимо от объема основного текста.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Аннотация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это своего рода реклама, которая должна заинтересовать читателя, передать суть книги. Аннотация имеется почти в каждой книге, она помещается на обратной стороне титульного </a:t>
            </a:r>
          </a:p>
          <a:p>
            <a:pPr marL="82296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листа или в конце книги. 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199260"/>
            <a:ext cx="181610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152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cuments\20190205_09324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1" t="-1692" r="38626"/>
          <a:stretch/>
        </p:blipFill>
        <p:spPr bwMode="auto">
          <a:xfrm rot="5400000">
            <a:off x="1375705" y="-1098935"/>
            <a:ext cx="6480720" cy="905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050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cuments\20190205_09325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7" r="39266"/>
          <a:stretch/>
        </p:blipFill>
        <p:spPr bwMode="auto">
          <a:xfrm rot="5400000">
            <a:off x="1331640" y="-963488"/>
            <a:ext cx="6480720" cy="878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3180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60648"/>
            <a:ext cx="7848872" cy="640871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Основные требования к аннотации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marL="484632" indent="-457200"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Композиция должна быть внутренне логичной и может отличаться от композиции исходного текста.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484632" indent="-457200"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Отбор сведений, формулировка и их расположение зависят от характера аннотации.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484632" indent="-457200"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Язык должен отличаться лаконичностью, простотой и ясностью.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484632" indent="-457200"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Аннотация не должна содержать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отрицательной оценки аннотируемого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произведения.  </a:t>
            </a:r>
          </a:p>
          <a:p>
            <a:endParaRPr lang="ru-RU" dirty="0"/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5553" y="4941168"/>
            <a:ext cx="1818332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9674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60648"/>
            <a:ext cx="7848872" cy="6480720"/>
          </a:xfrm>
        </p:spPr>
        <p:txBody>
          <a:bodyPr/>
          <a:lstStyle/>
          <a:p>
            <a:pPr algn="ctr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Выписки -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Наиболее простой вид записи, дословная или документально точная запись частей текста.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Выписки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необходимо делать точные, заключая в кавычки подлинные слова автора, т. е. оформляя их как цитаты и указывая (лучше в скобках) название произведения, главу, часть, параграф, страницу.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Постоянно при чтении интересующих вас книг делайте выписки, постепенно накапливая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 распределяя их по темам, и при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необходимости используйте их.</a:t>
            </a:r>
          </a:p>
          <a:p>
            <a:endParaRPr lang="ru-RU" dirty="0"/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5553" y="4941168"/>
            <a:ext cx="1818332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724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76671"/>
            <a:ext cx="7723584" cy="6207527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Строение и виды текста</a:t>
            </a:r>
          </a:p>
          <a:p>
            <a:endParaRPr lang="ru-RU" sz="1800" dirty="0"/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Текст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представляет собой полную и логически связную последовательность слов.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Текст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это письменный документ, который состоит из ряда субъективных высказываний, объеденных грамматической, лексической и логической связью, носящих определенный литературный характер и прагматическую установку.</a:t>
            </a:r>
          </a:p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5013176"/>
            <a:ext cx="1818332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9113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0"/>
            <a:ext cx="8172400" cy="674136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Необходимость в выписках возникает в тех случаях, когда интересующему нас вопросу посвящено не все произведение, а лишь какая-то часть, или когда мы знакомимся с несколькими текстами по данному вопросу. </a:t>
            </a:r>
          </a:p>
          <a:p>
            <a:pPr marL="82296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Выписки из текстов применяются при работе с любой книгой, статьей для подготовки доклада, реферата, сочинения.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368" y="5034604"/>
            <a:ext cx="1957632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82597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60648"/>
            <a:ext cx="8172400" cy="6480720"/>
          </a:xfrm>
        </p:spPr>
        <p:txBody>
          <a:bodyPr>
            <a:normAutofit fontScale="92500" lnSpcReduction="20000"/>
          </a:bodyPr>
          <a:lstStyle/>
          <a:p>
            <a:pPr marL="82296" lvl="0" indent="0">
              <a:buClr>
                <a:srgbClr val="4E67C8"/>
              </a:buClr>
              <a:buNone/>
            </a:pP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Есть ли у книги будущее? Как бы нелеп ни был этот вопрос, он существует и, более того, </a:t>
            </a:r>
            <a:r>
              <a:rPr lang="ru-RU" sz="17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воуже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многие годы волнует умы людей. Скептики и сомневающиеся были всегда. Время от времени мы слышим сетования на то, что книг написано великое множество и что прочитать их невозможно. Поэтому читать перестанут вовсе.</a:t>
            </a:r>
          </a:p>
          <a:p>
            <a:pPr marL="82296" lvl="0" indent="0">
              <a:buClr>
                <a:srgbClr val="4E67C8"/>
              </a:buClr>
              <a:buNone/>
            </a:pP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„Одна из болезней нашего века - многочисленность книг...”, - об этом говорил еще в семнадцатом веке какой-то ученый муж из Англии. И совсем «хоронит» книгу автор статьи «Конец книги», опубликованной в одном из русских журналов в конце девятнадцатого века. Воодушевленный изобретением фонографа, он писал, что теперь „писатели будут обращаться к актерам и певцам, которые будут передавать их произведения фонографу”. Будущего читателя он представлял в таком виде: „Спокойно </a:t>
            </a:r>
            <a:r>
              <a:rPr lang="ru-RU" sz="17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развалясь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диване, в удобных позах, не утомляя глаз, люди будут слушать интересные произведения, передаваемые фонографом... Не сомневаюсь, что книги наконец будут забыты всеми жителями земного шара и печать останется только для торговли и частных надобностей. Так или иначе, а песня книги спета”. Заметим, что во времена подобных оракулов мир еще не знал ни кино, ни телевизоров, ни компьютеров, ни диктофонов, ни аудиокниг.</a:t>
            </a:r>
          </a:p>
          <a:p>
            <a:pPr marL="82296" lvl="0" indent="0">
              <a:buClr>
                <a:srgbClr val="4E67C8"/>
              </a:buClr>
              <a:buNone/>
            </a:pP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Двадцатый век породил своих скептиков и предсказателей гибели книги. Конечно, современники «электронного века» имеют для таких высказываний еще больше оснований. Великие изобретения нашего времени не могли не сказаться на роли книги в общей системе получения информации. Но и утратив свое некогда монопольное положение, она по-прежнему остается важным средством современной системы образования, ибо, как пишет ученый и писатель А. Азимов, „никогда не будет придумано что-либо подобное книге - способное дать вам как раз столько, сколько нужно, и никогда - слишком мало или слишком много, дать вам одному целую вселенную”. Как вы думаете, вытеснит ли книгу компьютер?</a:t>
            </a:r>
          </a:p>
          <a:p>
            <a:pPr marL="82296" lvl="0" indent="0">
              <a:buClr>
                <a:srgbClr val="4E67C8"/>
              </a:buClr>
              <a:buNone/>
            </a:pP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Задание: прочитав текст, составьте сложный план, выделите в тексте тезисы, напишите мини–сочинение на основе текста (сформулируйте и прокомментируйте основные проблемы, отметьте авторскую позицию, выскажите   и   аргументируйте   свою   позицию,   отметьте   роль   языковых</a:t>
            </a:r>
          </a:p>
          <a:p>
            <a:pPr marL="82296" lvl="0" indent="0">
              <a:buClr>
                <a:srgbClr val="4E67C8"/>
              </a:buClr>
              <a:buNone/>
            </a:pP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1691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76672"/>
            <a:ext cx="7848872" cy="6192688"/>
          </a:xfrm>
        </p:spPr>
        <p:txBody>
          <a:bodyPr/>
          <a:lstStyle/>
          <a:p>
            <a:pPr algn="ctr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Реферат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доклад, тематический конспект, обеспечивающий единство содержания, логическую и грамматическую связь всех частей и выражающий ваше собственное мнение по затрагиваемым вопросам.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Работа над рефератом призвана формировать навыки исследовательской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деятельности.</a:t>
            </a:r>
          </a:p>
          <a:p>
            <a:endParaRPr lang="ru-RU" sz="2800" dirty="0"/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5553" y="4941168"/>
            <a:ext cx="1818332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3222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60648"/>
            <a:ext cx="7848872" cy="6408712"/>
          </a:xfrm>
        </p:spPr>
        <p:txBody>
          <a:bodyPr/>
          <a:lstStyle/>
          <a:p>
            <a:pPr algn="ctr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Задача реферата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 –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не только сообщить о содержании реферируемой работы, но и дать представление о вновь возникших проблемах в соответствующей отрасли науки или производства. </a:t>
            </a:r>
          </a:p>
          <a:p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Объектом реферирования 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является только научная или производственная литература.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0361" y="5085184"/>
            <a:ext cx="1818332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8365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848872" cy="626469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Как писать реферат</a:t>
            </a:r>
          </a:p>
          <a:p>
            <a:pPr algn="ctr"/>
            <a:endParaRPr lang="ru-RU" sz="3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1.Составить библиографию.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2.Работа с текстом: осмысление, определение темы и основной мысли прочитанного, выделение ключевых слов, имён, событий; составление предложений из ключевых слов.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3.Деление текста на смысловые части и выделение главной мысли каждой части: составление тезисов, подбор доказательств тезисов. Это основная часть реферата.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4.Систематизация материала.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5.Использование реферативных клише (готовых речевых форм):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статья опубликована, изложена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точка зрения на, автор рассматривает,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 в статье освещён вопрос и т. 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0361" y="4825167"/>
            <a:ext cx="1818332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6658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60648"/>
            <a:ext cx="7776864" cy="648072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Текст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реферата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может быть написан от руки или напечатан на однотипных листах бумаги (формат А 4);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Размеры полей: верхнее – 20-25мм, нижнее – 20мм, левое – 25-30мм, правое – 5мм.;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Текст печатается через 1,5 - 2 интервала;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Общий объем реферата не должен превышать 15-20 страниц;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60 строк на лист (через 1,5 - 2 интервала);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Размер шрифта – 14.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2896" y="4797152"/>
            <a:ext cx="2083884" cy="191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7825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7848872" cy="633670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Структура реферата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1.Титульный лист.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Аннотация (на обратной стороне титульного листа).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Содержание (план).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Введение (вступительная часть реферата, помещаемая перед основным текстом; содержит следующие элементы: цель данной работы; характеристику источников).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5.Содержание (текстовая часть с заголовками соответственно пунктам плана, изложение реферируемого материала грамотно, в строгой логической последовательности, соблюдая по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возможности единый стиль языка;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текст реферата включаются все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заголовки плана).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1925" y="4825167"/>
            <a:ext cx="2006768" cy="184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4783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48680"/>
            <a:ext cx="7848872" cy="612068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Заключение (подведение итогов работы, может содержать повтор основных тезисов работы или общий вывод, к которому пришёл автор реферата).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Список использованной литературы (правильно оформленный библиографический список в строго алфавитном порядке).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Приложения (здесь помещают цифровой материал в виде таблиц, чертежи, диаграммы, схемы, графики, фотографии; весь этот иллюстративный материал называют рисунками, снабжают заголовками или подписями, нумеруют; он дополняет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поясняет текст, делает его более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наглядным и доходчивым).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0361" y="4941168"/>
            <a:ext cx="1818332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803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0361" y="4941168"/>
            <a:ext cx="1818332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450" y="188640"/>
            <a:ext cx="7781925" cy="6553473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/>
              <a:t>Муниципальное общеобразовательное автономное учреждение</a:t>
            </a:r>
          </a:p>
          <a:p>
            <a:pPr algn="ctr"/>
            <a:r>
              <a:rPr lang="ru-RU" dirty="0"/>
              <a:t>«Средняя общеобразовательная школа № 8 г. Кирова» 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ru-RU" b="1" dirty="0"/>
              <a:t>РЕФЕРАТ</a:t>
            </a:r>
            <a:endParaRPr lang="ru-RU" dirty="0"/>
          </a:p>
          <a:p>
            <a:pPr algn="ctr"/>
            <a:r>
              <a:rPr lang="ru-RU" dirty="0"/>
              <a:t>на тему:</a:t>
            </a:r>
          </a:p>
          <a:p>
            <a:pPr algn="ctr"/>
            <a:r>
              <a:rPr lang="ru-RU" b="1" dirty="0"/>
              <a:t>«Влияние физических упражнений на здоровье человека»</a:t>
            </a:r>
            <a:endParaRPr lang="ru-RU" dirty="0"/>
          </a:p>
          <a:p>
            <a:pPr algn="ctr"/>
            <a:r>
              <a:rPr lang="ru-RU" dirty="0"/>
              <a:t> </a:t>
            </a:r>
          </a:p>
          <a:p>
            <a:pPr algn="r"/>
            <a:r>
              <a:rPr lang="ru-RU" dirty="0"/>
              <a:t>Выполнил: </a:t>
            </a:r>
          </a:p>
          <a:p>
            <a:pPr algn="r"/>
            <a:r>
              <a:rPr lang="ru-RU" dirty="0"/>
              <a:t>Иванов Никита Сергеевич, ученик 9а класса </a:t>
            </a:r>
          </a:p>
          <a:p>
            <a:pPr algn="r"/>
            <a:r>
              <a:rPr lang="ru-RU" dirty="0"/>
              <a:t> </a:t>
            </a:r>
          </a:p>
          <a:p>
            <a:pPr algn="r"/>
            <a:r>
              <a:rPr lang="ru-RU" dirty="0"/>
              <a:t>Проверил:</a:t>
            </a:r>
          </a:p>
          <a:p>
            <a:pPr algn="r"/>
            <a:r>
              <a:rPr lang="ru-RU" dirty="0"/>
              <a:t>             Кукушкин Виталий Анатольевич,</a:t>
            </a:r>
          </a:p>
          <a:p>
            <a:pPr algn="r"/>
            <a:r>
              <a:rPr lang="ru-RU" dirty="0"/>
              <a:t> преподаватель-организатор ОБЖ</a:t>
            </a:r>
          </a:p>
          <a:p>
            <a:pPr algn="r"/>
            <a:r>
              <a:rPr lang="ru-RU" dirty="0"/>
              <a:t> </a:t>
            </a:r>
          </a:p>
          <a:p>
            <a:pPr algn="r"/>
            <a:r>
              <a:rPr lang="ru-RU" dirty="0"/>
              <a:t>оценка____________________</a:t>
            </a:r>
          </a:p>
          <a:p>
            <a:pPr algn="r"/>
            <a:r>
              <a:rPr lang="ru-RU" dirty="0"/>
              <a:t>подпись___________________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ru-RU" dirty="0"/>
              <a:t>г. Киров</a:t>
            </a:r>
          </a:p>
          <a:p>
            <a:pPr algn="ctr"/>
            <a:r>
              <a:rPr lang="ru-RU" dirty="0"/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3613773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88640"/>
            <a:ext cx="7890080" cy="6480720"/>
          </a:xfrm>
        </p:spPr>
        <p:txBody>
          <a:bodyPr/>
          <a:lstStyle/>
          <a:p>
            <a:pPr marL="27432" lvl="0" indent="0" algn="ctr">
              <a:buClr>
                <a:srgbClr val="4E67C8"/>
              </a:buClr>
              <a:buNone/>
            </a:pPr>
            <a:endParaRPr lang="ru-RU" sz="4800" b="1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 algn="ctr">
              <a:buClr>
                <a:srgbClr val="4E67C8"/>
              </a:buClr>
              <a:buNone/>
            </a:pPr>
            <a:r>
              <a:rPr lang="ru-RU" sz="4800" b="1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Конспект – </a:t>
            </a:r>
          </a:p>
          <a:p>
            <a:pPr marL="27432" lvl="0" indent="0">
              <a:buClr>
                <a:srgbClr val="4E67C8"/>
              </a:buClr>
              <a:buNone/>
            </a:pPr>
            <a:endParaRPr lang="ru-RU" sz="40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40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краткое письменное изложение содержания текста, письменная фиксация основных положений читаемого или    воспринимаемого на слух текста.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13176"/>
            <a:ext cx="181610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7194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76672"/>
            <a:ext cx="7848872" cy="61926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Виды текста, его преобразование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зависимости от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стиля изложения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тексты бывают таких видов: научные, художественные, публицистические, официально- деловые и разговорные.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типологии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тексты классифицируются на описание, повествование и рассуждение.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Pictures\Изображения ручки, книги, пера\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4980028"/>
            <a:ext cx="1818332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9548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60648"/>
            <a:ext cx="7818072" cy="6480720"/>
          </a:xfrm>
        </p:spPr>
        <p:txBody>
          <a:bodyPr>
            <a:normAutofit/>
          </a:bodyPr>
          <a:lstStyle/>
          <a:p>
            <a:pPr marL="82296" lvl="0" indent="0">
              <a:buClr>
                <a:srgbClr val="4E67C8"/>
              </a:buClr>
              <a:buNone/>
            </a:pPr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Конспект</a:t>
            </a: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это особый вид текста, который создается в результате систематизации и обобщения первоисточника. </a:t>
            </a:r>
          </a:p>
          <a:p>
            <a:pPr marL="82296" lvl="0" indent="0">
              <a:buClr>
                <a:srgbClr val="4E67C8"/>
              </a:buClr>
              <a:buNone/>
            </a:pPr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Конспект</a:t>
            </a: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ближе к полному, исходному тексту, он занимает больше места, чем тезисы и тем более план. 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059" y="4923834"/>
            <a:ext cx="2103313" cy="1934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224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404664"/>
            <a:ext cx="7890080" cy="6264696"/>
          </a:xfrm>
        </p:spPr>
        <p:txBody>
          <a:bodyPr>
            <a:normAutofit/>
          </a:bodyPr>
          <a:lstStyle/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Таким образом, 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есть несколько видов переработки, сокращения текста: составление плана, тезисов, конспекта, реферата, аннотации. </a:t>
            </a:r>
          </a:p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2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2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Сокращать текст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можно разными способами:</a:t>
            </a:r>
          </a:p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1)  исключить отдельные части (соответствующие определённым пунктам плана);</a:t>
            </a:r>
          </a:p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2)  сократить пересказ, изложение каждой части;</a:t>
            </a:r>
          </a:p>
          <a:p>
            <a:pPr marL="82296" lvl="0" indent="0" fontAlgn="base">
              <a:buClr>
                <a:srgbClr val="4E67C8"/>
              </a:buClr>
              <a:buNone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3)  заменить развёрнутые предложения более простыми.</a:t>
            </a:r>
          </a:p>
          <a:p>
            <a:pPr marL="82296" lvl="0" indent="0">
              <a:buClr>
                <a:srgbClr val="4E67C8"/>
              </a:buClr>
              <a:buNone/>
            </a:pPr>
            <a:endParaRPr lang="ru-RU" sz="28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805" y="4797152"/>
            <a:ext cx="2248910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95792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88640"/>
            <a:ext cx="7962088" cy="6480720"/>
          </a:xfrm>
        </p:spPr>
        <p:txBody>
          <a:bodyPr/>
          <a:lstStyle/>
          <a:p>
            <a:pPr marL="27432" lvl="0" indent="0" algn="ctr">
              <a:buClr>
                <a:srgbClr val="4E67C8"/>
              </a:buClr>
              <a:buNone/>
            </a:pPr>
            <a:r>
              <a:rPr lang="ru-RU" sz="4800" b="1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Виды конспектов</a:t>
            </a:r>
          </a:p>
          <a:p>
            <a:pPr marL="27432" lvl="0" indent="0">
              <a:buClr>
                <a:srgbClr val="4E67C8"/>
              </a:buClr>
              <a:buNone/>
            </a:pPr>
            <a:endParaRPr lang="ru-RU" sz="24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70332" lvl="0" indent="-342900">
              <a:buClr>
                <a:srgbClr val="4E67C8"/>
              </a:buClr>
              <a:buFont typeface="Wingdings" pitchFamily="2" charset="2"/>
              <a:buChar char="ü"/>
            </a:pPr>
            <a:r>
              <a:rPr lang="ru-RU" sz="2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конспект – план  в виде вопросов или назывных предложений;</a:t>
            </a:r>
          </a:p>
          <a:p>
            <a:pPr marL="27432" lvl="0" indent="0">
              <a:buClr>
                <a:srgbClr val="4E67C8"/>
              </a:buClr>
              <a:buNone/>
            </a:pPr>
            <a:endParaRPr lang="ru-RU" sz="28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70332" lvl="0" indent="-342900">
              <a:buClr>
                <a:srgbClr val="4E67C8"/>
              </a:buClr>
              <a:buFont typeface="Wingdings" pitchFamily="2" charset="2"/>
              <a:buChar char="ü"/>
            </a:pPr>
            <a:r>
              <a:rPr lang="ru-RU" sz="2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конспект – схема  в виде опорных, ключевых слов;</a:t>
            </a:r>
          </a:p>
          <a:p>
            <a:pPr marL="27432" lvl="0" indent="0">
              <a:buClr>
                <a:srgbClr val="4E67C8"/>
              </a:buClr>
              <a:buNone/>
            </a:pPr>
            <a:endParaRPr lang="ru-RU" sz="28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70332" lvl="0" indent="-342900">
              <a:buClr>
                <a:srgbClr val="4E67C8"/>
              </a:buClr>
              <a:buFont typeface="Wingdings" pitchFamily="2" charset="2"/>
              <a:buChar char="ü"/>
            </a:pPr>
            <a:r>
              <a:rPr lang="ru-RU" sz="2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текстуальный конспект  в виде тезисов, выписок</a:t>
            </a:r>
            <a:endParaRPr lang="ru-RU" sz="2800" b="1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274" y="4797152"/>
            <a:ext cx="2253565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13579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0"/>
            <a:ext cx="8100392" cy="6858000"/>
          </a:xfrm>
        </p:spPr>
        <p:txBody>
          <a:bodyPr>
            <a:normAutofit lnSpcReduction="10000"/>
          </a:bodyPr>
          <a:lstStyle/>
          <a:p>
            <a:pPr marL="27432" lvl="0" indent="0">
              <a:buClr>
                <a:srgbClr val="4E67C8"/>
              </a:buClr>
              <a:buNone/>
            </a:pPr>
            <a:r>
              <a:rPr lang="ru-RU" sz="4000" b="1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Порядок подготовки конспекта</a:t>
            </a:r>
            <a:endParaRPr lang="ru-RU" sz="1200" b="1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>
              <a:buClr>
                <a:srgbClr val="4E67C8"/>
              </a:buClr>
              <a:buNone/>
            </a:pPr>
            <a:endParaRPr lang="ru-RU" sz="11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24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1.Вся информация, относящаяся к теме, собирается в один блок </a:t>
            </a:r>
            <a:r>
              <a:rPr lang="ru-RU" sz="2400" b="1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 так выделяются смысловые части.</a:t>
            </a:r>
          </a:p>
          <a:p>
            <a:pPr marL="484632" lvl="0" indent="-457200">
              <a:buClr>
                <a:srgbClr val="4E67C8"/>
              </a:buClr>
              <a:buFont typeface="Wingdings 2"/>
              <a:buAutoNum type="arabicPeriod"/>
            </a:pPr>
            <a:endParaRPr lang="ru-RU" sz="24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24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2. В каждой смысловой части формулируется тема в опоре на ключевые слова и фразы.</a:t>
            </a:r>
          </a:p>
          <a:p>
            <a:pPr marL="27432" lvl="0" indent="0">
              <a:buClr>
                <a:srgbClr val="4E67C8"/>
              </a:buClr>
              <a:buNone/>
            </a:pPr>
            <a:endParaRPr lang="ru-RU" sz="24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24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3. В каждой части выделяется главная и дополнительная по отношению к теме информация.</a:t>
            </a:r>
          </a:p>
          <a:p>
            <a:pPr marL="27432" lvl="0" indent="0">
              <a:buClr>
                <a:srgbClr val="4E67C8"/>
              </a:buClr>
              <a:buNone/>
            </a:pPr>
            <a:endParaRPr lang="ru-RU" sz="24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24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4. Главная информация фиксируется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24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 в конспекте.</a:t>
            </a:r>
          </a:p>
          <a:p>
            <a:pPr marL="27432" lvl="0" indent="0">
              <a:buClr>
                <a:srgbClr val="4E67C8"/>
              </a:buClr>
              <a:buNone/>
            </a:pPr>
            <a:endParaRPr lang="ru-RU" sz="24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24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5. Дополнительная информация приводится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24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 по необходимости.</a:t>
            </a:r>
          </a:p>
          <a:p>
            <a:pPr marL="27432" lvl="0" indent="0">
              <a:buClr>
                <a:srgbClr val="4E67C8"/>
              </a:buClr>
              <a:buNone/>
            </a:pPr>
            <a:endParaRPr lang="ru-RU" sz="24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425" y="4978315"/>
            <a:ext cx="2060575" cy="188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4889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88640"/>
            <a:ext cx="8100392" cy="6480720"/>
          </a:xfrm>
        </p:spPr>
        <p:txBody>
          <a:bodyPr>
            <a:normAutofit fontScale="92500" lnSpcReduction="10000"/>
          </a:bodyPr>
          <a:lstStyle/>
          <a:p>
            <a:pPr marL="27432" lvl="0" indent="0">
              <a:buClr>
                <a:srgbClr val="4E67C8"/>
              </a:buClr>
              <a:buNone/>
            </a:pPr>
            <a:r>
              <a:rPr lang="ru-RU" sz="2000" b="1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Тематический конспект – </a:t>
            </a:r>
            <a:r>
              <a:rPr lang="ru-RU" sz="20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использование нескольких источников,  посвящённых одной теме.</a:t>
            </a:r>
          </a:p>
          <a:p>
            <a:pPr marL="27432" lvl="0" indent="0" algn="ctr">
              <a:buClr>
                <a:srgbClr val="4E67C8"/>
              </a:buClr>
              <a:buNone/>
            </a:pPr>
            <a:endParaRPr lang="ru-RU" sz="20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b="1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Работа над тематическим конспектом</a:t>
            </a:r>
            <a:endParaRPr lang="ru-RU" sz="1800" dirty="0">
              <a:solidFill>
                <a:srgbClr val="212745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1. Собрать литературу по теме; изучить тот источник, где она изложена наиболее полно и на современном уровне.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2. Составить подробный план с указанием страниц книги, относящихся к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определённому пункту плана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3. Изучить другие источники. Если в них есть материал по уже имеющемуся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пункту плана, записать в план и этот источник с указанием страниц; если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появился новый аспект, добавьте ещё пункт плана.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4. Составьте окончательный план, объединяющий по пунктам материал из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разных источников.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5. Определите главную мысль, отберите материал, развивающий эту мысль в логической последовательности.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6. Противоречивое, альтернативное мнение изложите во второй части конспекта, как отступление от основной мысли.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7. Прежде чем переписывать конспект начисто, 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исправьте все недочёты, обратите внимание на 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смысловую связь между абзацами.</a:t>
            </a:r>
          </a:p>
          <a:p>
            <a:pPr marL="27432" lvl="0" indent="0">
              <a:buClr>
                <a:srgbClr val="4E67C8"/>
              </a:buClr>
              <a:buNone/>
            </a:pPr>
            <a:r>
              <a:rPr lang="ru-RU" sz="1800" dirty="0">
                <a:solidFill>
                  <a:srgbClr val="212745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425" y="4973638"/>
            <a:ext cx="2060575" cy="188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73338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268760"/>
            <a:ext cx="7776864" cy="54006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Желаю успехов в выполнении рефератов!</a:t>
            </a:r>
          </a:p>
        </p:txBody>
      </p:sp>
      <p:pic>
        <p:nvPicPr>
          <p:cNvPr id="3074" name="Picture 2" descr="C:\Users\User\Pictures\Изображения ручки, книги, пера\1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7136" y="2204864"/>
            <a:ext cx="5832648" cy="452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39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332656"/>
            <a:ext cx="7746064" cy="6336704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Верблюд — выносливое животное. Он долго может обходиться без пищи и воды.  Стопы ног у верблюда грубые и мозолистые, он не чувствует высокой температуры песка пустыни.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Верблюд хорошо переносит и холод, так как тело его покрыто шерстью.</a:t>
            </a:r>
          </a:p>
        </p:txBody>
      </p:sp>
    </p:spTree>
    <p:extLst>
      <p:ext uri="{BB962C8B-B14F-4D97-AF65-F5344CB8AC3E}">
        <p14:creationId xmlns:p14="http://schemas.microsoft.com/office/powerpoint/2010/main" val="4280761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60648"/>
            <a:ext cx="7962088" cy="6408712"/>
          </a:xfrm>
        </p:spPr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Плакета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памятная или декоративная медаль, имеющая форму многоугольника (с четырьмя углами и более). Другие названия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плакет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или плакетка. Само слово происходит из французского языка и переводится как дощечка. Отличием от других медалей является форма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плакета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всегда имеет острые углы. Чеканится она в качестве сувенира или для украшения. В последнее время стало модным изготовлять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плакеты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 различным праздникам, юбилеям, церемониям, хотя раньше для таких целей использовали круглые медали.</a:t>
            </a:r>
          </a:p>
          <a:p>
            <a:pPr marL="82296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Плакета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никогда не может быть постоянным наградным элементом, как это часто бывает с медалями. Например, Медаль за Отвагу в Великой Отечественной войне 1941-1945 годов.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Плакета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изготовляется только раз, имеет определенный рисунок и вид. Впоследствии могут создаваться только ее копии.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916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88640"/>
            <a:ext cx="7890080" cy="6480720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ru-RU" dirty="0"/>
              <a:t>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Лена, ты просто не представляешь, какая у нас соседка. Она уже немолода и малость плохо слышит. Все бы это ничего. Но она включает утром в своей гостиной телевизор на всю ивановскую. Слушает из кухни, когда в кастрюлях все булькает и на сковородках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шкварчит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! Так он целый день и бубнит: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бу-бу-бу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бу-бу-бу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Смотрит все подряд, а особенно всякую политику. Мы за стенкой чувствуем себя так, будто у нас тут заседания правительства. Или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агитплощадка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перед выборами.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676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88640"/>
            <a:ext cx="7962088" cy="6552728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Воронежский государственный университет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РАСПОРЯЖЕНИЕ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28.10.2013 № 890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Воронеж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 подготовке к семинару «Информационное общество: российские реалии»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связи с проведением 1 ноября 2013 г. семинара «Информационное общество: российские реалии»: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 Декану филологического факультета, доктору филологических наук, профессору Ивановой А.А. составить письменное уведомление о семинаре и организовать рассылку данного документа в высшие учебные заведения страны.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Срок исполнения до 1 ноября 2013 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597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88640"/>
            <a:ext cx="7890080" cy="6480720"/>
          </a:xfrm>
        </p:spPr>
        <p:txBody>
          <a:bodyPr>
            <a:normAutofit fontScale="92500" lnSpcReduction="20000"/>
          </a:bodyPr>
          <a:lstStyle/>
          <a:p>
            <a:pPr marL="82296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Как передает наш корреспондент, вчера над центральными районами Пензенской области прошла небывалой силы гроза. В ряде мест были повалены телеграфные столбы, порваны провода, с корнем вырваны столетние деревья. В двух деревнях возникли пожары в результате удара молнии.</a:t>
            </a:r>
          </a:p>
          <a:p>
            <a:pPr marL="82296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82296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К этому прибавилось еще одно стихийное бедствие: ливневый дождь местами вызвал сильное наводнение. Нанесен некоторый ущерб сельскому хозяйству. Временно было прервано железнодорожное и автомобильное сообщение между соседними районами. (Информационная заметка в газете)</a:t>
            </a:r>
          </a:p>
          <a:p>
            <a:pPr marL="82296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5280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0"/>
            <a:ext cx="7962088" cy="6741368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Когда пришла весна, наступили теплые дни. Там, где раньше лежал снег, весело бегут ручьи. Куда ни взглянешь, всюду расцветают подснежники. </a:t>
            </a:r>
          </a:p>
          <a:p>
            <a:pPr marL="82296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Если посмотреть на весеннее небо, то можно  увидеть  стаи птиц, летящих с юга.   Когда просыпается природа от зимнего сна, лес наполняется весенней суетой.   Люди приходят туда, чтобы насладиться красотой родной природы.</a:t>
            </a:r>
          </a:p>
        </p:txBody>
      </p:sp>
    </p:spTree>
    <p:extLst>
      <p:ext uri="{BB962C8B-B14F-4D97-AF65-F5344CB8AC3E}">
        <p14:creationId xmlns:p14="http://schemas.microsoft.com/office/powerpoint/2010/main" val="30075088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775</TotalTime>
  <Words>2440</Words>
  <Application>Microsoft Office PowerPoint</Application>
  <PresentationFormat>Экран (4:3)</PresentationFormat>
  <Paragraphs>234</Paragraphs>
  <Slides>35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3" baseType="lpstr">
      <vt:lpstr>Calibri</vt:lpstr>
      <vt:lpstr>Corbel</vt:lpstr>
      <vt:lpstr>Gill Sans MT</vt:lpstr>
      <vt:lpstr>Times New Roman</vt:lpstr>
      <vt:lpstr>Verdana</vt:lpstr>
      <vt:lpstr>Wingdings</vt:lpstr>
      <vt:lpstr>Wingdings 2</vt:lpstr>
      <vt:lpstr>Солнцестояние</vt:lpstr>
      <vt:lpstr>Виды переработки текста    для учащихся 8 – 9 классов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переработки текста Библиотечн</dc:title>
  <dc:creator>User</dc:creator>
  <cp:lastModifiedBy>ACER</cp:lastModifiedBy>
  <cp:revision>51</cp:revision>
  <dcterms:created xsi:type="dcterms:W3CDTF">2016-10-14T05:23:45Z</dcterms:created>
  <dcterms:modified xsi:type="dcterms:W3CDTF">2024-01-07T18:14:49Z</dcterms:modified>
</cp:coreProperties>
</file>