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61" r:id="rId6"/>
    <p:sldId id="262" r:id="rId7"/>
    <p:sldId id="263" r:id="rId8"/>
    <p:sldId id="264" r:id="rId9"/>
    <p:sldId id="265" r:id="rId10"/>
    <p:sldId id="273" r:id="rId11"/>
    <p:sldId id="272" r:id="rId12"/>
    <p:sldId id="274" r:id="rId13"/>
    <p:sldId id="275" r:id="rId14"/>
    <p:sldId id="277" r:id="rId15"/>
    <p:sldId id="279"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6" autoAdjust="0"/>
    <p:restoredTop sz="93333" autoAdjust="0"/>
  </p:normalViewPr>
  <p:slideViewPr>
    <p:cSldViewPr snapToGrid="0">
      <p:cViewPr varScale="1">
        <p:scale>
          <a:sx n="107" d="100"/>
          <a:sy n="107" d="100"/>
        </p:scale>
        <p:origin x="3402"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ru-RU"/>
              <a:t>Образец заголовка</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E4DE8021-EE99-4649-BABB-38CDF1D9D66D}" type="datetimeFigureOut">
              <a:rPr lang="ru-RU" smtClean="0"/>
              <a:t>20.11.2023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9DB8E4B-CF81-49FC-808E-93E40923C452}" type="slidenum">
              <a:rPr lang="ru-RU" smtClean="0"/>
              <a:t>‹#›</a:t>
            </a:fld>
            <a:endParaRPr lang="ru-RU"/>
          </a:p>
        </p:txBody>
      </p:sp>
    </p:spTree>
    <p:extLst>
      <p:ext uri="{BB962C8B-B14F-4D97-AF65-F5344CB8AC3E}">
        <p14:creationId xmlns:p14="http://schemas.microsoft.com/office/powerpoint/2010/main" val="21844416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E4DE8021-EE99-4649-BABB-38CDF1D9D66D}" type="datetimeFigureOut">
              <a:rPr lang="ru-RU" smtClean="0"/>
              <a:t>20.11.2023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9DB8E4B-CF81-49FC-808E-93E40923C452}" type="slidenum">
              <a:rPr lang="ru-RU" smtClean="0"/>
              <a:t>‹#›</a:t>
            </a:fld>
            <a:endParaRPr lang="ru-RU"/>
          </a:p>
        </p:txBody>
      </p:sp>
    </p:spTree>
    <p:extLst>
      <p:ext uri="{BB962C8B-B14F-4D97-AF65-F5344CB8AC3E}">
        <p14:creationId xmlns:p14="http://schemas.microsoft.com/office/powerpoint/2010/main" val="17625090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E4DE8021-EE99-4649-BABB-38CDF1D9D66D}" type="datetimeFigureOut">
              <a:rPr lang="ru-RU" smtClean="0"/>
              <a:t>20.11.2023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9DB8E4B-CF81-49FC-808E-93E40923C452}" type="slidenum">
              <a:rPr lang="ru-RU" smtClean="0"/>
              <a:t>‹#›</a:t>
            </a:fld>
            <a:endParaRPr lang="ru-RU"/>
          </a:p>
        </p:txBody>
      </p:sp>
    </p:spTree>
    <p:extLst>
      <p:ext uri="{BB962C8B-B14F-4D97-AF65-F5344CB8AC3E}">
        <p14:creationId xmlns:p14="http://schemas.microsoft.com/office/powerpoint/2010/main" val="14959278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E4DE8021-EE99-4649-BABB-38CDF1D9D66D}" type="datetimeFigureOut">
              <a:rPr lang="ru-RU" smtClean="0"/>
              <a:t>20.11.2023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9DB8E4B-CF81-49FC-808E-93E40923C452}" type="slidenum">
              <a:rPr lang="ru-RU" smtClean="0"/>
              <a:t>‹#›</a:t>
            </a:fld>
            <a:endParaRPr lang="ru-RU"/>
          </a:p>
        </p:txBody>
      </p:sp>
    </p:spTree>
    <p:extLst>
      <p:ext uri="{BB962C8B-B14F-4D97-AF65-F5344CB8AC3E}">
        <p14:creationId xmlns:p14="http://schemas.microsoft.com/office/powerpoint/2010/main" val="3458597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ru-RU"/>
              <a:t>Образец заголовка</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E4DE8021-EE99-4649-BABB-38CDF1D9D66D}" type="datetimeFigureOut">
              <a:rPr lang="ru-RU" smtClean="0"/>
              <a:t>20.11.2023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9DB8E4B-CF81-49FC-808E-93E40923C452}" type="slidenum">
              <a:rPr lang="ru-RU" smtClean="0"/>
              <a:t>‹#›</a:t>
            </a:fld>
            <a:endParaRPr lang="ru-RU"/>
          </a:p>
        </p:txBody>
      </p:sp>
    </p:spTree>
    <p:extLst>
      <p:ext uri="{BB962C8B-B14F-4D97-AF65-F5344CB8AC3E}">
        <p14:creationId xmlns:p14="http://schemas.microsoft.com/office/powerpoint/2010/main" val="24411490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E4DE8021-EE99-4649-BABB-38CDF1D9D66D}" type="datetimeFigureOut">
              <a:rPr lang="ru-RU" smtClean="0"/>
              <a:t>20.11.2023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9DB8E4B-CF81-49FC-808E-93E40923C452}" type="slidenum">
              <a:rPr lang="ru-RU" smtClean="0"/>
              <a:t>‹#›</a:t>
            </a:fld>
            <a:endParaRPr lang="ru-RU"/>
          </a:p>
        </p:txBody>
      </p:sp>
    </p:spTree>
    <p:extLst>
      <p:ext uri="{BB962C8B-B14F-4D97-AF65-F5344CB8AC3E}">
        <p14:creationId xmlns:p14="http://schemas.microsoft.com/office/powerpoint/2010/main" val="845129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ru-RU"/>
              <a:t>Образец заголовка</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29842" y="2505075"/>
            <a:ext cx="3868340"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629150" y="2505075"/>
            <a:ext cx="3887391"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E4DE8021-EE99-4649-BABB-38CDF1D9D66D}" type="datetimeFigureOut">
              <a:rPr lang="ru-RU" smtClean="0"/>
              <a:t>20.11.2023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E9DB8E4B-CF81-49FC-808E-93E40923C452}" type="slidenum">
              <a:rPr lang="ru-RU" smtClean="0"/>
              <a:t>‹#›</a:t>
            </a:fld>
            <a:endParaRPr lang="ru-RU"/>
          </a:p>
        </p:txBody>
      </p:sp>
    </p:spTree>
    <p:extLst>
      <p:ext uri="{BB962C8B-B14F-4D97-AF65-F5344CB8AC3E}">
        <p14:creationId xmlns:p14="http://schemas.microsoft.com/office/powerpoint/2010/main" val="36733511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E4DE8021-EE99-4649-BABB-38CDF1D9D66D}" type="datetimeFigureOut">
              <a:rPr lang="ru-RU" smtClean="0"/>
              <a:t>20.11.2023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E9DB8E4B-CF81-49FC-808E-93E40923C452}" type="slidenum">
              <a:rPr lang="ru-RU" smtClean="0"/>
              <a:t>‹#›</a:t>
            </a:fld>
            <a:endParaRPr lang="ru-RU"/>
          </a:p>
        </p:txBody>
      </p:sp>
    </p:spTree>
    <p:extLst>
      <p:ext uri="{BB962C8B-B14F-4D97-AF65-F5344CB8AC3E}">
        <p14:creationId xmlns:p14="http://schemas.microsoft.com/office/powerpoint/2010/main" val="26565912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DE8021-EE99-4649-BABB-38CDF1D9D66D}" type="datetimeFigureOut">
              <a:rPr lang="ru-RU" smtClean="0"/>
              <a:t>20.11.2023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E9DB8E4B-CF81-49FC-808E-93E40923C452}" type="slidenum">
              <a:rPr lang="ru-RU" smtClean="0"/>
              <a:t>‹#›</a:t>
            </a:fld>
            <a:endParaRPr lang="ru-RU"/>
          </a:p>
        </p:txBody>
      </p:sp>
    </p:spTree>
    <p:extLst>
      <p:ext uri="{BB962C8B-B14F-4D97-AF65-F5344CB8AC3E}">
        <p14:creationId xmlns:p14="http://schemas.microsoft.com/office/powerpoint/2010/main" val="23281992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a:t>Образец заголовка</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E4DE8021-EE99-4649-BABB-38CDF1D9D66D}" type="datetimeFigureOut">
              <a:rPr lang="ru-RU" smtClean="0"/>
              <a:t>20.11.2023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9DB8E4B-CF81-49FC-808E-93E40923C452}" type="slidenum">
              <a:rPr lang="ru-RU" smtClean="0"/>
              <a:t>‹#›</a:t>
            </a:fld>
            <a:endParaRPr lang="ru-RU"/>
          </a:p>
        </p:txBody>
      </p:sp>
    </p:spTree>
    <p:extLst>
      <p:ext uri="{BB962C8B-B14F-4D97-AF65-F5344CB8AC3E}">
        <p14:creationId xmlns:p14="http://schemas.microsoft.com/office/powerpoint/2010/main" val="25315686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E4DE8021-EE99-4649-BABB-38CDF1D9D66D}" type="datetimeFigureOut">
              <a:rPr lang="ru-RU" smtClean="0"/>
              <a:t>20.11.2023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9DB8E4B-CF81-49FC-808E-93E40923C452}" type="slidenum">
              <a:rPr lang="ru-RU" smtClean="0"/>
              <a:t>‹#›</a:t>
            </a:fld>
            <a:endParaRPr lang="ru-RU"/>
          </a:p>
        </p:txBody>
      </p:sp>
    </p:spTree>
    <p:extLst>
      <p:ext uri="{BB962C8B-B14F-4D97-AF65-F5344CB8AC3E}">
        <p14:creationId xmlns:p14="http://schemas.microsoft.com/office/powerpoint/2010/main" val="3534313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DE8021-EE99-4649-BABB-38CDF1D9D66D}" type="datetimeFigureOut">
              <a:rPr lang="ru-RU" smtClean="0"/>
              <a:t>20.11.2023</a:t>
            </a:fld>
            <a:endParaRPr lang="ru-RU"/>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DB8E4B-CF81-49FC-808E-93E40923C452}" type="slidenum">
              <a:rPr lang="ru-RU" smtClean="0"/>
              <a:t>‹#›</a:t>
            </a:fld>
            <a:endParaRPr lang="ru-RU"/>
          </a:p>
        </p:txBody>
      </p:sp>
    </p:spTree>
    <p:extLst>
      <p:ext uri="{BB962C8B-B14F-4D97-AF65-F5344CB8AC3E}">
        <p14:creationId xmlns:p14="http://schemas.microsoft.com/office/powerpoint/2010/main" val="41622448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1089;&#1077;&#1079;&#1086;&#1085;&#1099;-&#1075;&#1086;&#1076;&#1072;.&#1088;&#1092;/sites/default/files/images/okruzhayushhij_mir/tatarskiy_narod_5.jpg" TargetMode="External"/><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1089;&#1077;&#1079;&#1086;&#1085;&#1099;-&#1075;&#1086;&#1076;&#1072;.&#1088;&#1092;/sites/default/files/images/okruzhayushhij_mir/tatarskiy_narod_6.jpg" TargetMode="External"/><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1089;&#1077;&#1079;&#1086;&#1085;&#1099;-&#1075;&#1086;&#1076;&#1072;.&#1088;&#1092;/sites/default/files/images/okruzhayushhij_mir/tatarskiy_narod_1.jpg" TargetMode="External"/><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1089;&#1077;&#1079;&#1086;&#1085;&#1099;-&#1075;&#1086;&#1076;&#1072;.&#1088;&#1092;/sites/default/files/images/okruzhayushhij_mir/tatarskiy_narod_3.jpg" TargetMode="External"/><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Рамка в русском народном стиле">
            <a:extLst>
              <a:ext uri="{FF2B5EF4-FFF2-40B4-BE49-F238E27FC236}">
                <a16:creationId xmlns:a16="http://schemas.microsoft.com/office/drawing/2014/main" id="{B8839A6C-170A-4C88-9C52-3987FAA3305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70329"/>
            <a:ext cx="8659906" cy="6445624"/>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a:extLst>
              <a:ext uri="{FF2B5EF4-FFF2-40B4-BE49-F238E27FC236}">
                <a16:creationId xmlns:a16="http://schemas.microsoft.com/office/drawing/2014/main" id="{03E6D4E5-0C73-4422-BB8A-798AB96D7076}"/>
              </a:ext>
            </a:extLst>
          </p:cNvPr>
          <p:cNvSpPr/>
          <p:nvPr/>
        </p:nvSpPr>
        <p:spPr>
          <a:xfrm>
            <a:off x="2198801" y="2548075"/>
            <a:ext cx="4192725" cy="1477328"/>
          </a:xfrm>
          <a:prstGeom prst="rect">
            <a:avLst/>
          </a:prstGeom>
        </p:spPr>
        <p:txBody>
          <a:bodyPr wrap="square">
            <a:spAutoFit/>
          </a:bodyPr>
          <a:lstStyle/>
          <a:p>
            <a:r>
              <a:rPr lang="ru-RU" sz="3000" b="1" kern="1800" dirty="0">
                <a:solidFill>
                  <a:srgbClr val="99CC33"/>
                </a:solidFill>
                <a:latin typeface="Arial" panose="020B0604020202020204" pitchFamily="34" charset="0"/>
                <a:ea typeface="Times New Roman" panose="02020603050405020304" pitchFamily="18" charset="0"/>
                <a:cs typeface="Times New Roman" panose="02020603050405020304" pitchFamily="18" charset="0"/>
              </a:rPr>
              <a:t> Татарский народ: культура, традиции обычаи.</a:t>
            </a:r>
            <a:endParaRPr lang="ru-RU" sz="3000" dirty="0"/>
          </a:p>
        </p:txBody>
      </p:sp>
    </p:spTree>
    <p:extLst>
      <p:ext uri="{BB962C8B-B14F-4D97-AF65-F5344CB8AC3E}">
        <p14:creationId xmlns:p14="http://schemas.microsoft.com/office/powerpoint/2010/main" val="6841039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Рамка в русском народном стиле">
            <a:extLst>
              <a:ext uri="{FF2B5EF4-FFF2-40B4-BE49-F238E27FC236}">
                <a16:creationId xmlns:a16="http://schemas.microsoft.com/office/drawing/2014/main" id="{672FD9DA-3526-48D3-BB22-6A355FDF08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483" y="134224"/>
            <a:ext cx="8965034" cy="6723776"/>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a:extLst>
              <a:ext uri="{FF2B5EF4-FFF2-40B4-BE49-F238E27FC236}">
                <a16:creationId xmlns:a16="http://schemas.microsoft.com/office/drawing/2014/main" id="{29DB91D3-D337-45E5-BBC6-84D1A4E7A22F}"/>
              </a:ext>
            </a:extLst>
          </p:cNvPr>
          <p:cNvSpPr>
            <a:spLocks noGrp="1"/>
          </p:cNvSpPr>
          <p:nvPr>
            <p:ph idx="1"/>
          </p:nvPr>
        </p:nvSpPr>
        <p:spPr>
          <a:xfrm>
            <a:off x="1425388" y="977153"/>
            <a:ext cx="6445624" cy="5199810"/>
          </a:xfrm>
        </p:spPr>
        <p:txBody>
          <a:bodyPr>
            <a:normAutofit fontScale="77500" lnSpcReduction="20000"/>
          </a:bodyPr>
          <a:lstStyle/>
          <a:p>
            <a:pPr fontAlgn="base"/>
            <a:r>
              <a:rPr lang="ru-RU" dirty="0">
                <a:latin typeface="Arial" panose="020B0604020202020204" pitchFamily="34" charset="0"/>
                <a:cs typeface="Arial" panose="020B0604020202020204" pitchFamily="34" charset="0"/>
              </a:rPr>
              <a:t>Обряды бывают календарного и семейного толка. Первые связаны с трудовой деятельностью (посев, уборка урожая и т.д.) и проводятся каждый год в примерно одно и тоже время. Семейные обряды проводятся по мере надобности в соответствии происшедшими в семье изменениями: рождение детей, заключение брачных союзов и других ритуалов.</a:t>
            </a:r>
          </a:p>
          <a:p>
            <a:pPr fontAlgn="base"/>
            <a:r>
              <a:rPr lang="ru-RU" dirty="0">
                <a:latin typeface="Arial" panose="020B0604020202020204" pitchFamily="34" charset="0"/>
                <a:cs typeface="Arial" panose="020B0604020202020204" pitchFamily="34" charset="0"/>
              </a:rPr>
              <a:t>  Традиционная татарская свадьба характеризуется обязательным проведением мусульманского обряда никах, он проходит дома или в мечети в присутствии муллы, праздничный стол составляют исключительно татарские национальные блюда: </a:t>
            </a:r>
            <a:r>
              <a:rPr lang="ru-RU" dirty="0" err="1">
                <a:latin typeface="Arial" panose="020B0604020202020204" pitchFamily="34" charset="0"/>
                <a:cs typeface="Arial" panose="020B0604020202020204" pitchFamily="34" charset="0"/>
              </a:rPr>
              <a:t>чак-чак</a:t>
            </a:r>
            <a:r>
              <a:rPr lang="ru-RU" dirty="0">
                <a:latin typeface="Arial" panose="020B0604020202020204" pitchFamily="34" charset="0"/>
                <a:cs typeface="Arial" panose="020B0604020202020204" pitchFamily="34" charset="0"/>
              </a:rPr>
              <a:t>, корт, </a:t>
            </a:r>
            <a:r>
              <a:rPr lang="ru-RU" dirty="0" err="1">
                <a:latin typeface="Arial" panose="020B0604020202020204" pitchFamily="34" charset="0"/>
                <a:cs typeface="Arial" panose="020B0604020202020204" pitchFamily="34" charset="0"/>
              </a:rPr>
              <a:t>катык</a:t>
            </a:r>
            <a:r>
              <a:rPr lang="ru-RU" dirty="0">
                <a:latin typeface="Arial" panose="020B0604020202020204" pitchFamily="34" charset="0"/>
                <a:cs typeface="Arial" panose="020B0604020202020204" pitchFamily="34" charset="0"/>
              </a:rPr>
              <a:t>, кош-теле, </a:t>
            </a:r>
            <a:r>
              <a:rPr lang="ru-RU" dirty="0" err="1">
                <a:latin typeface="Arial" panose="020B0604020202020204" pitchFamily="34" charset="0"/>
                <a:cs typeface="Arial" panose="020B0604020202020204" pitchFamily="34" charset="0"/>
              </a:rPr>
              <a:t>перемячи</a:t>
            </a:r>
            <a:r>
              <a:rPr lang="ru-RU" dirty="0">
                <a:latin typeface="Arial" panose="020B0604020202020204" pitchFamily="34" charset="0"/>
                <a:cs typeface="Arial" panose="020B0604020202020204" pitchFamily="34" charset="0"/>
              </a:rPr>
              <a:t>, каймак и т.д., гости не едят свинину и не пьют спиртные напитки. Мужчина-жених надевает тюбетейку, женщина-невеста облачается в длинное платье с закрытыми рукавами, на голове обязателен платок.</a:t>
            </a:r>
          </a:p>
          <a:p>
            <a:endParaRPr lang="ru-RU" dirty="0"/>
          </a:p>
        </p:txBody>
      </p:sp>
    </p:spTree>
    <p:extLst>
      <p:ext uri="{BB962C8B-B14F-4D97-AF65-F5344CB8AC3E}">
        <p14:creationId xmlns:p14="http://schemas.microsoft.com/office/powerpoint/2010/main" val="34710171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Рамка в русском народном стиле">
            <a:extLst>
              <a:ext uri="{FF2B5EF4-FFF2-40B4-BE49-F238E27FC236}">
                <a16:creationId xmlns:a16="http://schemas.microsoft.com/office/drawing/2014/main" id="{672FD9DA-3526-48D3-BB22-6A355FDF08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483" y="134224"/>
            <a:ext cx="8965034" cy="6723776"/>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a:extLst>
              <a:ext uri="{FF2B5EF4-FFF2-40B4-BE49-F238E27FC236}">
                <a16:creationId xmlns:a16="http://schemas.microsoft.com/office/drawing/2014/main" id="{F744BB24-8A28-4884-9C5E-3F1ED0EF144A}"/>
              </a:ext>
            </a:extLst>
          </p:cNvPr>
          <p:cNvSpPr>
            <a:spLocks noGrp="1"/>
          </p:cNvSpPr>
          <p:nvPr>
            <p:ph idx="1"/>
          </p:nvPr>
        </p:nvSpPr>
        <p:spPr>
          <a:xfrm>
            <a:off x="1506071" y="1479177"/>
            <a:ext cx="6275294" cy="4410636"/>
          </a:xfrm>
        </p:spPr>
        <p:txBody>
          <a:bodyPr>
            <a:normAutofit fontScale="77500" lnSpcReduction="20000"/>
          </a:bodyPr>
          <a:lstStyle/>
          <a:p>
            <a:pPr fontAlgn="base"/>
            <a:r>
              <a:rPr lang="ru-RU" dirty="0">
                <a:latin typeface="Arial" panose="020B0604020202020204" pitchFamily="34" charset="0"/>
                <a:cs typeface="Arial" panose="020B0604020202020204" pitchFamily="34" charset="0"/>
              </a:rPr>
              <a:t>Татарские свадебные обряды характеризуются предварительной договоренностью родителей жених и невесты о заключении брачного союза, часто даже без их согласия. Родители жениха обязательно должны заплатить калым, размер которого обсуждается заранее. Если размер калыма жениха не устраивает, и он хочет «сэкономить» ничего нет зазорного в том, чтобы украсть невесту перед свадьбой.</a:t>
            </a:r>
          </a:p>
          <a:p>
            <a:pPr fontAlgn="base"/>
            <a:r>
              <a:rPr lang="ru-RU" dirty="0">
                <a:latin typeface="Arial" panose="020B0604020202020204" pitchFamily="34" charset="0"/>
                <a:cs typeface="Arial" panose="020B0604020202020204" pitchFamily="34" charset="0"/>
              </a:rPr>
              <a:t>Когда рождается ребенок, к нему приглашают муллу, он проводит специальный обряд, нашептывая в ухо ребенку молитвы, отгоняющие злых духов и его имя. Гости приходят с подарками, для них накрывается праздничный стол   </a:t>
            </a:r>
          </a:p>
          <a:p>
            <a:endParaRPr lang="ru-RU"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511045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Рамка в русском народном стиле">
            <a:extLst>
              <a:ext uri="{FF2B5EF4-FFF2-40B4-BE49-F238E27FC236}">
                <a16:creationId xmlns:a16="http://schemas.microsoft.com/office/drawing/2014/main" id="{672FD9DA-3526-48D3-BB22-6A355FDF08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483" y="134224"/>
            <a:ext cx="8965034" cy="6723776"/>
          </a:xfrm>
          <a:prstGeom prst="rect">
            <a:avLst/>
          </a:prstGeom>
          <a:noFill/>
          <a:extLst>
            <a:ext uri="{909E8E84-426E-40DD-AFC4-6F175D3DCCD1}">
              <a14:hiddenFill xmlns:a14="http://schemas.microsoft.com/office/drawing/2010/main">
                <a:solidFill>
                  <a:srgbClr val="FFFFFF"/>
                </a:solidFill>
              </a14:hiddenFill>
            </a:ext>
          </a:extLst>
        </p:spPr>
      </p:pic>
      <p:pic>
        <p:nvPicPr>
          <p:cNvPr id="5" name="Объект 4" descr="татарский старец">
            <a:hlinkClick r:id="rId3"/>
            <a:extLst>
              <a:ext uri="{FF2B5EF4-FFF2-40B4-BE49-F238E27FC236}">
                <a16:creationId xmlns:a16="http://schemas.microsoft.com/office/drawing/2014/main" id="{A438FE99-350E-447B-BE33-56FE1475686F}"/>
              </a:ext>
            </a:extLst>
          </p:cNvPr>
          <p:cNvPicPr>
            <a:picLocks noGrp="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1577789" y="932329"/>
            <a:ext cx="6149788" cy="5173990"/>
          </a:xfrm>
          <a:prstGeom prst="rect">
            <a:avLst/>
          </a:prstGeom>
          <a:noFill/>
          <a:ln>
            <a:noFill/>
          </a:ln>
        </p:spPr>
      </p:pic>
    </p:spTree>
    <p:extLst>
      <p:ext uri="{BB962C8B-B14F-4D97-AF65-F5344CB8AC3E}">
        <p14:creationId xmlns:p14="http://schemas.microsoft.com/office/powerpoint/2010/main" val="26315554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Рамка в русском народном стиле">
            <a:extLst>
              <a:ext uri="{FF2B5EF4-FFF2-40B4-BE49-F238E27FC236}">
                <a16:creationId xmlns:a16="http://schemas.microsoft.com/office/drawing/2014/main" id="{672FD9DA-3526-48D3-BB22-6A355FDF08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483" y="134224"/>
            <a:ext cx="8965034" cy="6723776"/>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a:extLst>
              <a:ext uri="{FF2B5EF4-FFF2-40B4-BE49-F238E27FC236}">
                <a16:creationId xmlns:a16="http://schemas.microsoft.com/office/drawing/2014/main" id="{48EAE89C-8671-466B-A343-AD60DDE884DB}"/>
              </a:ext>
            </a:extLst>
          </p:cNvPr>
          <p:cNvSpPr>
            <a:spLocks noGrp="1"/>
          </p:cNvSpPr>
          <p:nvPr>
            <p:ph idx="1"/>
          </p:nvPr>
        </p:nvSpPr>
        <p:spPr>
          <a:xfrm>
            <a:off x="1317812" y="1111624"/>
            <a:ext cx="6526306" cy="5065339"/>
          </a:xfrm>
        </p:spPr>
        <p:txBody>
          <a:bodyPr>
            <a:normAutofit fontScale="77500" lnSpcReduction="20000"/>
          </a:bodyPr>
          <a:lstStyle/>
          <a:p>
            <a:pPr fontAlgn="base"/>
            <a:r>
              <a:rPr lang="ru-RU" sz="2600" dirty="0">
                <a:latin typeface="Arial" panose="020B0604020202020204" pitchFamily="34" charset="0"/>
                <a:cs typeface="Arial" panose="020B0604020202020204" pitchFamily="34" charset="0"/>
              </a:rPr>
              <a:t>Ислам имеет огромное влияние на общественную жизнь татар и поэтому татарский народ делит все праздники на религиозные, они носят название «</a:t>
            </a:r>
            <a:r>
              <a:rPr lang="ru-RU" sz="2600" dirty="0" err="1">
                <a:latin typeface="Arial" panose="020B0604020202020204" pitchFamily="34" charset="0"/>
                <a:cs typeface="Arial" panose="020B0604020202020204" pitchFamily="34" charset="0"/>
              </a:rPr>
              <a:t>гаете</a:t>
            </a:r>
            <a:r>
              <a:rPr lang="ru-RU" sz="2600" dirty="0">
                <a:latin typeface="Arial" panose="020B0604020202020204" pitchFamily="34" charset="0"/>
                <a:cs typeface="Arial" panose="020B0604020202020204" pitchFamily="34" charset="0"/>
              </a:rPr>
              <a:t>» – например Ураза </a:t>
            </a:r>
            <a:r>
              <a:rPr lang="ru-RU" sz="2600" dirty="0" err="1">
                <a:latin typeface="Arial" panose="020B0604020202020204" pitchFamily="34" charset="0"/>
                <a:cs typeface="Arial" panose="020B0604020202020204" pitchFamily="34" charset="0"/>
              </a:rPr>
              <a:t>гаете</a:t>
            </a:r>
            <a:r>
              <a:rPr lang="ru-RU" sz="2600" dirty="0">
                <a:latin typeface="Arial" panose="020B0604020202020204" pitchFamily="34" charset="0"/>
                <a:cs typeface="Arial" panose="020B0604020202020204" pitchFamily="34" charset="0"/>
              </a:rPr>
              <a:t> – праздник в честь окончания поста, или Корбан </a:t>
            </a:r>
            <a:r>
              <a:rPr lang="ru-RU" sz="2600" dirty="0" err="1">
                <a:latin typeface="Arial" panose="020B0604020202020204" pitchFamily="34" charset="0"/>
                <a:cs typeface="Arial" panose="020B0604020202020204" pitchFamily="34" charset="0"/>
              </a:rPr>
              <a:t>Гаете</a:t>
            </a:r>
            <a:r>
              <a:rPr lang="ru-RU" sz="2600" dirty="0">
                <a:latin typeface="Arial" panose="020B0604020202020204" pitchFamily="34" charset="0"/>
                <a:cs typeface="Arial" panose="020B0604020202020204" pitchFamily="34" charset="0"/>
              </a:rPr>
              <a:t> праздник жертвоприношения, и светские или народные «байрам», означающий «весенняя красота или торжество».</a:t>
            </a:r>
          </a:p>
          <a:p>
            <a:pPr fontAlgn="base"/>
            <a:r>
              <a:rPr lang="ru-RU" sz="2600" dirty="0">
                <a:latin typeface="Arial" panose="020B0604020202020204" pitchFamily="34" charset="0"/>
                <a:cs typeface="Arial" panose="020B0604020202020204" pitchFamily="34" charset="0"/>
              </a:rPr>
              <a:t>В праздник Уразы верующие татары-мусульмане целый день проводят в молитвах и разговорах с Аллахом, прося его о защите и снятии грехов, пить и есть можно только после захода солнца.</a:t>
            </a:r>
          </a:p>
          <a:p>
            <a:pPr fontAlgn="base"/>
            <a:r>
              <a:rPr lang="ru-RU" sz="2600" dirty="0">
                <a:latin typeface="Arial" panose="020B0604020202020204" pitchFamily="34" charset="0"/>
                <a:cs typeface="Arial" panose="020B0604020202020204" pitchFamily="34" charset="0"/>
              </a:rPr>
              <a:t>Во время проведения торжеств Курбан-байрам, праздника жертвоприношения и окончания хаджа, также его еще называют праздник добра, каждый уважающий себя мусульманин после совершения утренней молитвы в мечети должен зарезать жертвенного барана, овцу, козу или корову и мясо раздать нуждающимся.</a:t>
            </a:r>
          </a:p>
          <a:p>
            <a:endParaRPr lang="ru-RU" dirty="0"/>
          </a:p>
        </p:txBody>
      </p:sp>
    </p:spTree>
    <p:extLst>
      <p:ext uri="{BB962C8B-B14F-4D97-AF65-F5344CB8AC3E}">
        <p14:creationId xmlns:p14="http://schemas.microsoft.com/office/powerpoint/2010/main" val="18559978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Рамка в русском народном стиле">
            <a:extLst>
              <a:ext uri="{FF2B5EF4-FFF2-40B4-BE49-F238E27FC236}">
                <a16:creationId xmlns:a16="http://schemas.microsoft.com/office/drawing/2014/main" id="{672FD9DA-3526-48D3-BB22-6A355FDF08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483" y="134224"/>
            <a:ext cx="8965034" cy="6723776"/>
          </a:xfrm>
          <a:prstGeom prst="rect">
            <a:avLst/>
          </a:prstGeom>
          <a:noFill/>
          <a:extLst>
            <a:ext uri="{909E8E84-426E-40DD-AFC4-6F175D3DCCD1}">
              <a14:hiddenFill xmlns:a14="http://schemas.microsoft.com/office/drawing/2010/main">
                <a:solidFill>
                  <a:srgbClr val="FFFFFF"/>
                </a:solidFill>
              </a14:hiddenFill>
            </a:ext>
          </a:extLst>
        </p:spPr>
      </p:pic>
      <p:pic>
        <p:nvPicPr>
          <p:cNvPr id="5" name="Объект 4" descr="Сабантуй">
            <a:hlinkClick r:id="rId3"/>
            <a:extLst>
              <a:ext uri="{FF2B5EF4-FFF2-40B4-BE49-F238E27FC236}">
                <a16:creationId xmlns:a16="http://schemas.microsoft.com/office/drawing/2014/main" id="{22F84956-0B68-4876-951F-E1DEDD2B0EEF}"/>
              </a:ext>
            </a:extLst>
          </p:cNvPr>
          <p:cNvPicPr>
            <a:picLocks noGrp="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1371600" y="788895"/>
            <a:ext cx="6436659" cy="5334000"/>
          </a:xfrm>
          <a:prstGeom prst="rect">
            <a:avLst/>
          </a:prstGeom>
          <a:noFill/>
          <a:ln>
            <a:noFill/>
          </a:ln>
        </p:spPr>
      </p:pic>
    </p:spTree>
    <p:extLst>
      <p:ext uri="{BB962C8B-B14F-4D97-AF65-F5344CB8AC3E}">
        <p14:creationId xmlns:p14="http://schemas.microsoft.com/office/powerpoint/2010/main" val="10768410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Рамка в русском народном стиле">
            <a:extLst>
              <a:ext uri="{FF2B5EF4-FFF2-40B4-BE49-F238E27FC236}">
                <a16:creationId xmlns:a16="http://schemas.microsoft.com/office/drawing/2014/main" id="{672FD9DA-3526-48D3-BB22-6A355FDF08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483" y="134224"/>
            <a:ext cx="8965034" cy="6723776"/>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a:extLst>
              <a:ext uri="{FF2B5EF4-FFF2-40B4-BE49-F238E27FC236}">
                <a16:creationId xmlns:a16="http://schemas.microsoft.com/office/drawing/2014/main" id="{64577AC6-F2BB-44EF-9F51-89BBAD361DAB}"/>
              </a:ext>
            </a:extLst>
          </p:cNvPr>
          <p:cNvSpPr>
            <a:spLocks noGrp="1"/>
          </p:cNvSpPr>
          <p:nvPr>
            <p:ph idx="1"/>
          </p:nvPr>
        </p:nvSpPr>
        <p:spPr>
          <a:xfrm>
            <a:off x="1272988" y="1326776"/>
            <a:ext cx="6526306" cy="4634753"/>
          </a:xfrm>
        </p:spPr>
        <p:txBody>
          <a:bodyPr>
            <a:normAutofit fontScale="92500" lnSpcReduction="20000"/>
          </a:bodyPr>
          <a:lstStyle/>
          <a:p>
            <a:r>
              <a:rPr lang="ru-RU" sz="2300" dirty="0">
                <a:latin typeface="Arial" panose="020B0604020202020204" pitchFamily="34" charset="0"/>
                <a:cs typeface="Arial" panose="020B0604020202020204" pitchFamily="34" charset="0"/>
              </a:rPr>
              <a:t>Одним из самых значительных доисламских праздников считается праздник плуга Сабантуй, который проводится весной и символизирует окончание посевных работ. Кульминация торжества - проведение различных соревнований и состязаний в беге, борьбе или скачках на лошадях. Также обязательно угощение для всех присутствующих – каша или по-татарски </a:t>
            </a:r>
            <a:r>
              <a:rPr lang="ru-RU" sz="2300" dirty="0" err="1">
                <a:latin typeface="Arial" panose="020B0604020202020204" pitchFamily="34" charset="0"/>
                <a:cs typeface="Arial" panose="020B0604020202020204" pitchFamily="34" charset="0"/>
              </a:rPr>
              <a:t>боткасы</a:t>
            </a:r>
            <a:r>
              <a:rPr lang="ru-RU" sz="2300" dirty="0">
                <a:latin typeface="Arial" panose="020B0604020202020204" pitchFamily="34" charset="0"/>
                <a:cs typeface="Arial" panose="020B0604020202020204" pitchFamily="34" charset="0"/>
              </a:rPr>
              <a:t>, которая раньше готовилась из общих продуктов в огромном котле на одном из холмов или пригорков. Также на празднике было обязательным наличие большого количества крашеных яиц для того, чтобы их собирали дети. Главный праздник Республики Татарстан Сабантуй признан на официальном уровне и проводится каждый год в Березовой роще поселка Мирный что под Казанью.</a:t>
            </a:r>
          </a:p>
          <a:p>
            <a:endParaRPr lang="ru-RU" dirty="0"/>
          </a:p>
        </p:txBody>
      </p:sp>
    </p:spTree>
    <p:extLst>
      <p:ext uri="{BB962C8B-B14F-4D97-AF65-F5344CB8AC3E}">
        <p14:creationId xmlns:p14="http://schemas.microsoft.com/office/powerpoint/2010/main" val="37537029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Рамка в русском народном стиле">
            <a:extLst>
              <a:ext uri="{FF2B5EF4-FFF2-40B4-BE49-F238E27FC236}">
                <a16:creationId xmlns:a16="http://schemas.microsoft.com/office/drawing/2014/main" id="{672FD9DA-3526-48D3-BB22-6A355FDF08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4892" y="134224"/>
            <a:ext cx="8833606" cy="6723776"/>
          </a:xfrm>
          <a:prstGeom prst="rect">
            <a:avLst/>
          </a:prstGeom>
          <a:noFill/>
          <a:extLst>
            <a:ext uri="{909E8E84-426E-40DD-AFC4-6F175D3DCCD1}">
              <a14:hiddenFill xmlns:a14="http://schemas.microsoft.com/office/drawing/2010/main">
                <a:solidFill>
                  <a:srgbClr val="FFFFFF"/>
                </a:solidFill>
              </a14:hiddenFill>
            </a:ext>
          </a:extLst>
        </p:spPr>
      </p:pic>
      <p:pic>
        <p:nvPicPr>
          <p:cNvPr id="5" name="Объект 4" descr="Татарский народ">
            <a:extLst>
              <a:ext uri="{FF2B5EF4-FFF2-40B4-BE49-F238E27FC236}">
                <a16:creationId xmlns:a16="http://schemas.microsoft.com/office/drawing/2014/main" id="{50D5A1BF-A083-4E7A-88AD-E498F08A074F}"/>
              </a:ext>
            </a:extLst>
          </p:cNvPr>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333850" y="838898"/>
            <a:ext cx="6392411" cy="5259897"/>
          </a:xfrm>
          <a:prstGeom prst="rect">
            <a:avLst/>
          </a:prstGeom>
          <a:noFill/>
          <a:ln>
            <a:noFill/>
          </a:ln>
        </p:spPr>
      </p:pic>
    </p:spTree>
    <p:extLst>
      <p:ext uri="{BB962C8B-B14F-4D97-AF65-F5344CB8AC3E}">
        <p14:creationId xmlns:p14="http://schemas.microsoft.com/office/powerpoint/2010/main" val="38469575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Рамка в русском народном стиле">
            <a:extLst>
              <a:ext uri="{FF2B5EF4-FFF2-40B4-BE49-F238E27FC236}">
                <a16:creationId xmlns:a16="http://schemas.microsoft.com/office/drawing/2014/main" id="{672FD9DA-3526-48D3-BB22-6A355FDF08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483" y="134224"/>
            <a:ext cx="8965034" cy="6723776"/>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a:extLst>
              <a:ext uri="{FF2B5EF4-FFF2-40B4-BE49-F238E27FC236}">
                <a16:creationId xmlns:a16="http://schemas.microsoft.com/office/drawing/2014/main" id="{3EDC9FA8-B06A-4A2B-AD8C-ABEFF4AADC5E}"/>
              </a:ext>
            </a:extLst>
          </p:cNvPr>
          <p:cNvSpPr/>
          <p:nvPr/>
        </p:nvSpPr>
        <p:spPr>
          <a:xfrm>
            <a:off x="1319909" y="993943"/>
            <a:ext cx="6504182" cy="6101670"/>
          </a:xfrm>
          <a:prstGeom prst="rect">
            <a:avLst/>
          </a:prstGeom>
        </p:spPr>
        <p:txBody>
          <a:bodyPr wrap="square">
            <a:spAutoFit/>
          </a:bodyPr>
          <a:lstStyle/>
          <a:p>
            <a:pPr marL="108000" fontAlgn="base">
              <a:spcAft>
                <a:spcPts val="1500"/>
              </a:spcAft>
            </a:pPr>
            <a:r>
              <a:rPr lang="ru-RU" dirty="0">
                <a:solidFill>
                  <a:srgbClr val="333333"/>
                </a:solidFill>
                <a:latin typeface="Arial" panose="020B0604020202020204" pitchFamily="34" charset="0"/>
                <a:ea typeface="Times New Roman" panose="02020603050405020304" pitchFamily="18" charset="0"/>
                <a:cs typeface="Times New Roman" panose="02020603050405020304" pitchFamily="18" charset="0"/>
              </a:rPr>
              <a:t>Татары – тюркский народ, проживающий на территории центральной части европейской России, а также в Поволжье, на Урале, в Сибири, на Дальнем Востоке, на территории Крыма, а также в Казахстане, в государствах средней Азии и в китайской автономной республике СУАР. В РФ проживает около 5,3 миллиона человек татарской национальности, что составляет 4% всего населения страны, по численности они занимают второе место после русских, 37% всех татар России проживает в Республике Татарстан в столице Приволжского федерального округа со столицей в городе Казань и составляют большую часть (53%) населения республики. Национальный язык – татарский (группа алтайских языков, тюркская группа, кыпчакская подгруппа), имеет несколько диалектов. Большинство татар – мусульмане-сунниты, встречаются и православные, и не относящие себя к конкретным религиозным течениям.</a:t>
            </a:r>
            <a:endParaRPr lang="ru-RU" sz="1600" dirty="0">
              <a:latin typeface="Times New Roman" panose="02020603050405020304" pitchFamily="18" charset="0"/>
              <a:ea typeface="Calibri" panose="020F0502020204030204" pitchFamily="34" charset="0"/>
              <a:cs typeface="Times New Roman" panose="02020603050405020304" pitchFamily="18" charset="0"/>
            </a:endParaRPr>
          </a:p>
          <a:p>
            <a:pPr algn="just" fontAlgn="base">
              <a:spcAft>
                <a:spcPts val="0"/>
              </a:spcAft>
            </a:pPr>
            <a:r>
              <a:rPr lang="ru-RU" i="1" dirty="0">
                <a:solidFill>
                  <a:srgbClr val="333333"/>
                </a:solidFill>
                <a:latin typeface="inherit"/>
                <a:ea typeface="Times New Roman" panose="02020603050405020304" pitchFamily="18" charset="0"/>
                <a:cs typeface="Arial" panose="020B0604020202020204" pitchFamily="34" charset="0"/>
              </a:rPr>
              <a:t> </a:t>
            </a:r>
            <a:endParaRPr lang="ru-RU" sz="1600" dirty="0">
              <a:latin typeface="Times New Roman" panose="02020603050405020304" pitchFamily="18" charset="0"/>
              <a:ea typeface="Calibri" panose="020F0502020204030204" pitchFamily="34" charset="0"/>
              <a:cs typeface="Times New Roman" panose="02020603050405020304" pitchFamily="18" charset="0"/>
            </a:endParaRPr>
          </a:p>
          <a:p>
            <a:pPr algn="just" fontAlgn="base">
              <a:spcAft>
                <a:spcPts val="0"/>
              </a:spcAft>
            </a:pPr>
            <a:r>
              <a:rPr lang="ru-RU" i="1" dirty="0">
                <a:solidFill>
                  <a:srgbClr val="333333"/>
                </a:solidFill>
                <a:latin typeface="inherit"/>
                <a:ea typeface="Times New Roman" panose="02020603050405020304" pitchFamily="18" charset="0"/>
                <a:cs typeface="Arial" panose="020B0604020202020204" pitchFamily="34" charset="0"/>
              </a:rPr>
              <a:t> </a:t>
            </a:r>
            <a:endParaRPr lang="ru-RU" sz="1600" dirty="0">
              <a:latin typeface="Times New Roman" panose="02020603050405020304" pitchFamily="18" charset="0"/>
              <a:ea typeface="Calibri" panose="020F0502020204030204" pitchFamily="34" charset="0"/>
              <a:cs typeface="Times New Roman" panose="02020603050405020304" pitchFamily="18" charset="0"/>
            </a:endParaRPr>
          </a:p>
          <a:p>
            <a:pPr algn="just" fontAlgn="base">
              <a:spcAft>
                <a:spcPts val="0"/>
              </a:spcAft>
            </a:pPr>
            <a:r>
              <a:rPr lang="ru-RU" i="1" dirty="0">
                <a:solidFill>
                  <a:srgbClr val="333333"/>
                </a:solidFill>
                <a:latin typeface="inherit"/>
                <a:ea typeface="Times New Roman" panose="02020603050405020304" pitchFamily="18" charset="0"/>
                <a:cs typeface="Arial" panose="020B0604020202020204" pitchFamily="34" charset="0"/>
              </a:rPr>
              <a:t> </a:t>
            </a:r>
            <a:endParaRPr lang="ru-RU" sz="1600" dirty="0">
              <a:latin typeface="Times New Roman" panose="02020603050405020304" pitchFamily="18" charset="0"/>
              <a:ea typeface="Calibri" panose="020F0502020204030204" pitchFamily="34" charset="0"/>
              <a:cs typeface="Times New Roman" panose="02020603050405020304" pitchFamily="18" charset="0"/>
            </a:endParaRPr>
          </a:p>
          <a:p>
            <a:pPr algn="just" fontAlgn="base">
              <a:spcAft>
                <a:spcPts val="0"/>
              </a:spcAft>
            </a:pPr>
            <a:r>
              <a:rPr lang="ru-RU" i="1" dirty="0">
                <a:solidFill>
                  <a:srgbClr val="333333"/>
                </a:solidFill>
                <a:latin typeface="inherit"/>
                <a:ea typeface="Times New Roman" panose="02020603050405020304" pitchFamily="18" charset="0"/>
                <a:cs typeface="Arial" panose="020B0604020202020204" pitchFamily="34" charset="0"/>
              </a:rPr>
              <a:t> </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631745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Рамка в русском народном стиле">
            <a:extLst>
              <a:ext uri="{FF2B5EF4-FFF2-40B4-BE49-F238E27FC236}">
                <a16:creationId xmlns:a16="http://schemas.microsoft.com/office/drawing/2014/main" id="{672FD9DA-3526-48D3-BB22-6A355FDF08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483" y="134224"/>
            <a:ext cx="8965034" cy="6723776"/>
          </a:xfrm>
          <a:prstGeom prst="rect">
            <a:avLst/>
          </a:prstGeom>
          <a:noFill/>
          <a:extLst>
            <a:ext uri="{909E8E84-426E-40DD-AFC4-6F175D3DCCD1}">
              <a14:hiddenFill xmlns:a14="http://schemas.microsoft.com/office/drawing/2010/main">
                <a:solidFill>
                  <a:srgbClr val="FFFFFF"/>
                </a:solidFill>
              </a14:hiddenFill>
            </a:ext>
          </a:extLst>
        </p:spPr>
      </p:pic>
      <p:pic>
        <p:nvPicPr>
          <p:cNvPr id="5" name="Объект 4" descr="культура татарского народа">
            <a:hlinkClick r:id="rId3"/>
            <a:extLst>
              <a:ext uri="{FF2B5EF4-FFF2-40B4-BE49-F238E27FC236}">
                <a16:creationId xmlns:a16="http://schemas.microsoft.com/office/drawing/2014/main" id="{3A954953-DDFF-4D6B-8AF1-F18604A27D1F}"/>
              </a:ext>
            </a:extLst>
          </p:cNvPr>
          <p:cNvPicPr>
            <a:picLocks noGrp="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1541929" y="842682"/>
            <a:ext cx="6239436" cy="5334000"/>
          </a:xfrm>
          <a:prstGeom prst="rect">
            <a:avLst/>
          </a:prstGeom>
          <a:noFill/>
          <a:ln>
            <a:noFill/>
          </a:ln>
        </p:spPr>
      </p:pic>
    </p:spTree>
    <p:extLst>
      <p:ext uri="{BB962C8B-B14F-4D97-AF65-F5344CB8AC3E}">
        <p14:creationId xmlns:p14="http://schemas.microsoft.com/office/powerpoint/2010/main" val="1087968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Рамка в русском народном стиле">
            <a:extLst>
              <a:ext uri="{FF2B5EF4-FFF2-40B4-BE49-F238E27FC236}">
                <a16:creationId xmlns:a16="http://schemas.microsoft.com/office/drawing/2014/main" id="{672FD9DA-3526-48D3-BB22-6A355FDF08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483" y="134224"/>
            <a:ext cx="8965034" cy="6723776"/>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a:extLst>
              <a:ext uri="{FF2B5EF4-FFF2-40B4-BE49-F238E27FC236}">
                <a16:creationId xmlns:a16="http://schemas.microsoft.com/office/drawing/2014/main" id="{DC0BD2AD-4932-4AAE-82BF-ED8F04E97BA1}"/>
              </a:ext>
            </a:extLst>
          </p:cNvPr>
          <p:cNvSpPr>
            <a:spLocks noGrp="1"/>
          </p:cNvSpPr>
          <p:nvPr>
            <p:ph idx="1"/>
          </p:nvPr>
        </p:nvSpPr>
        <p:spPr>
          <a:xfrm>
            <a:off x="1111624" y="779929"/>
            <a:ext cx="6884894" cy="4867835"/>
          </a:xfrm>
        </p:spPr>
        <p:txBody>
          <a:bodyPr>
            <a:noAutofit/>
          </a:bodyPr>
          <a:lstStyle/>
          <a:p>
            <a:pPr marL="0" indent="0">
              <a:lnSpc>
                <a:spcPct val="170000"/>
              </a:lnSpc>
              <a:buNone/>
            </a:pPr>
            <a:r>
              <a:rPr lang="ru-RU" sz="1400" dirty="0">
                <a:latin typeface="Arial" panose="020B0604020202020204" pitchFamily="34" charset="0"/>
                <a:cs typeface="Arial" panose="020B0604020202020204" pitchFamily="34" charset="0"/>
              </a:rPr>
              <a:t>Татарские традиции домоводства и семейного уклада жизни в большей степени сохранились в селах и поселках. Казанские татары, например, жили в деревянных избах, которые отличалась от русских только тем, что в них не было сеней и общее помещение разделялось на женскую и мужскую половину, разделенную шторой (</a:t>
            </a:r>
            <a:r>
              <a:rPr lang="ru-RU" sz="1400" dirty="0" err="1">
                <a:latin typeface="Arial" panose="020B0604020202020204" pitchFamily="34" charset="0"/>
                <a:cs typeface="Arial" panose="020B0604020202020204" pitchFamily="34" charset="0"/>
              </a:rPr>
              <a:t>чаршау</a:t>
            </a:r>
            <a:r>
              <a:rPr lang="ru-RU" sz="1400" dirty="0">
                <a:latin typeface="Arial" panose="020B0604020202020204" pitchFamily="34" charset="0"/>
                <a:cs typeface="Arial" panose="020B0604020202020204" pitchFamily="34" charset="0"/>
              </a:rPr>
              <a:t>) или деревянной перегородкой. В любой татарской избе обязательным было наличие зеленых и красных сундуков, которые дальнейшем использовались как приданное невесты. Почти в каждом доме на стене висел вставленный в рамку кусочек текста из Корана, так называемый «</a:t>
            </a:r>
            <a:r>
              <a:rPr lang="ru-RU" sz="1400" dirty="0" err="1">
                <a:latin typeface="Arial" panose="020B0604020202020204" pitchFamily="34" charset="0"/>
                <a:cs typeface="Arial" panose="020B0604020202020204" pitchFamily="34" charset="0"/>
              </a:rPr>
              <a:t>шамаиль</a:t>
            </a:r>
            <a:r>
              <a:rPr lang="ru-RU" sz="1400" dirty="0">
                <a:latin typeface="Arial" panose="020B0604020202020204" pitchFamily="34" charset="0"/>
                <a:cs typeface="Arial" panose="020B0604020202020204" pitchFamily="34" charset="0"/>
              </a:rPr>
              <a:t>», он висел над порогом в качестве оберега, и на нем было написано пожелание счастья и благополучия. В украшении дома и придомовой территории использовалась много ярких сочных цветов и оттенков, внутренние помещения обильно украшались вышивкой, так как ислам запрещает изображать человека и животных, в основном вышитые полотенца, покрывала и прочие вещи украшались геометрическими орнаментами.</a:t>
            </a:r>
          </a:p>
          <a:p>
            <a:pPr>
              <a:lnSpc>
                <a:spcPct val="170000"/>
              </a:lnSpc>
            </a:pPr>
            <a:endParaRPr lang="ru-RU"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206854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Рамка в русском народном стиле">
            <a:extLst>
              <a:ext uri="{FF2B5EF4-FFF2-40B4-BE49-F238E27FC236}">
                <a16:creationId xmlns:a16="http://schemas.microsoft.com/office/drawing/2014/main" id="{672FD9DA-3526-48D3-BB22-6A355FDF08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483" y="134224"/>
            <a:ext cx="8965034" cy="6723776"/>
          </a:xfrm>
          <a:prstGeom prst="rect">
            <a:avLst/>
          </a:prstGeom>
          <a:noFill/>
          <a:extLst>
            <a:ext uri="{909E8E84-426E-40DD-AFC4-6F175D3DCCD1}">
              <a14:hiddenFill xmlns:a14="http://schemas.microsoft.com/office/drawing/2010/main">
                <a:solidFill>
                  <a:srgbClr val="FFFFFF"/>
                </a:solidFill>
              </a14:hiddenFill>
            </a:ext>
          </a:extLst>
        </p:spPr>
      </p:pic>
      <p:pic>
        <p:nvPicPr>
          <p:cNvPr id="5" name="Объект 4" descr="семья и быт татарского народа">
            <a:extLst>
              <a:ext uri="{FF2B5EF4-FFF2-40B4-BE49-F238E27FC236}">
                <a16:creationId xmlns:a16="http://schemas.microsoft.com/office/drawing/2014/main" id="{B96F6C7D-DCC8-4901-9EC6-562F73840BDC}"/>
              </a:ext>
            </a:extLst>
          </p:cNvPr>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335741" y="797859"/>
            <a:ext cx="6472518" cy="5226423"/>
          </a:xfrm>
          <a:prstGeom prst="rect">
            <a:avLst/>
          </a:prstGeom>
          <a:noFill/>
          <a:ln>
            <a:noFill/>
          </a:ln>
        </p:spPr>
      </p:pic>
    </p:spTree>
    <p:extLst>
      <p:ext uri="{BB962C8B-B14F-4D97-AF65-F5344CB8AC3E}">
        <p14:creationId xmlns:p14="http://schemas.microsoft.com/office/powerpoint/2010/main" val="10112237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Рамка в русском народном стиле">
            <a:extLst>
              <a:ext uri="{FF2B5EF4-FFF2-40B4-BE49-F238E27FC236}">
                <a16:creationId xmlns:a16="http://schemas.microsoft.com/office/drawing/2014/main" id="{672FD9DA-3526-48D3-BB22-6A355FDF08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483" y="134224"/>
            <a:ext cx="8965034" cy="6723776"/>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a:extLst>
              <a:ext uri="{FF2B5EF4-FFF2-40B4-BE49-F238E27FC236}">
                <a16:creationId xmlns:a16="http://schemas.microsoft.com/office/drawing/2014/main" id="{DC0BD2AD-4932-4AAE-82BF-ED8F04E97BA1}"/>
              </a:ext>
            </a:extLst>
          </p:cNvPr>
          <p:cNvSpPr>
            <a:spLocks noGrp="1"/>
          </p:cNvSpPr>
          <p:nvPr>
            <p:ph idx="1"/>
          </p:nvPr>
        </p:nvSpPr>
        <p:spPr>
          <a:xfrm>
            <a:off x="1416425" y="1748118"/>
            <a:ext cx="6355976" cy="3612776"/>
          </a:xfrm>
        </p:spPr>
        <p:txBody>
          <a:bodyPr>
            <a:normAutofit fontScale="55000" lnSpcReduction="20000"/>
          </a:bodyPr>
          <a:lstStyle/>
          <a:p>
            <a:pPr marL="0" indent="0">
              <a:lnSpc>
                <a:spcPct val="170000"/>
              </a:lnSpc>
              <a:buNone/>
            </a:pPr>
            <a:r>
              <a:rPr lang="ru-RU" dirty="0">
                <a:latin typeface="Arial" panose="020B0604020202020204" pitchFamily="34" charset="0"/>
                <a:cs typeface="Arial" panose="020B0604020202020204" pitchFamily="34" charset="0"/>
              </a:rPr>
              <a:t>Главой семьи является отец, его просьбы и указания должны выполняться беспрекословно, мать на особом почетном месте. Татарских детей с ранних лет учат уважать старших, не причинять боли младшим и всегда помогать обездоленным. Татары очень гостеприимны, даже если человек враг семьи, но он пришел в дом как гость, ему ни в чем не откажут, накормят, напоят и предложат ночлег. Татарских девушек воспитывают как скромных и благопристойных будущих хозяек, их заранее учат вести хозяйство и подготавливают к вступлению в брак.</a:t>
            </a:r>
          </a:p>
          <a:p>
            <a:endParaRPr lang="ru-RU" dirty="0"/>
          </a:p>
        </p:txBody>
      </p:sp>
    </p:spTree>
    <p:extLst>
      <p:ext uri="{BB962C8B-B14F-4D97-AF65-F5344CB8AC3E}">
        <p14:creationId xmlns:p14="http://schemas.microsoft.com/office/powerpoint/2010/main" val="997915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Рамка в русском народном стиле">
            <a:extLst>
              <a:ext uri="{FF2B5EF4-FFF2-40B4-BE49-F238E27FC236}">
                <a16:creationId xmlns:a16="http://schemas.microsoft.com/office/drawing/2014/main" id="{672FD9DA-3526-48D3-BB22-6A355FDF08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483" y="134224"/>
            <a:ext cx="8965034" cy="6723776"/>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a:extLst>
              <a:ext uri="{FF2B5EF4-FFF2-40B4-BE49-F238E27FC236}">
                <a16:creationId xmlns:a16="http://schemas.microsoft.com/office/drawing/2014/main" id="{DC0BD2AD-4932-4AAE-82BF-ED8F04E97BA1}"/>
              </a:ext>
            </a:extLst>
          </p:cNvPr>
          <p:cNvSpPr>
            <a:spLocks noGrp="1"/>
          </p:cNvSpPr>
          <p:nvPr>
            <p:ph idx="1"/>
          </p:nvPr>
        </p:nvSpPr>
        <p:spPr>
          <a:xfrm>
            <a:off x="1783978" y="2734234"/>
            <a:ext cx="6302187" cy="3200400"/>
          </a:xfrm>
        </p:spPr>
        <p:txBody>
          <a:bodyPr/>
          <a:lstStyle/>
          <a:p>
            <a:pPr marL="457200" lvl="1" indent="0">
              <a:buNone/>
            </a:pPr>
            <a:r>
              <a:rPr lang="ru-RU" b="1" dirty="0">
                <a:solidFill>
                  <a:srgbClr val="99CC33"/>
                </a:solidFill>
                <a:latin typeface="Arial" panose="020B0604020202020204" pitchFamily="34" charset="0"/>
                <a:ea typeface="Times New Roman" panose="02020603050405020304" pitchFamily="18" charset="0"/>
                <a:cs typeface="Arial" panose="020B0604020202020204" pitchFamily="34" charset="0"/>
              </a:rPr>
              <a:t>Татарские обычаи и традиции</a:t>
            </a:r>
            <a:endParaRPr lang="ru-RU"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972541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Рамка в русском народном стиле">
            <a:extLst>
              <a:ext uri="{FF2B5EF4-FFF2-40B4-BE49-F238E27FC236}">
                <a16:creationId xmlns:a16="http://schemas.microsoft.com/office/drawing/2014/main" id="{672FD9DA-3526-48D3-BB22-6A355FDF08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483" y="134224"/>
            <a:ext cx="8965034" cy="6723776"/>
          </a:xfrm>
          <a:prstGeom prst="rect">
            <a:avLst/>
          </a:prstGeom>
          <a:noFill/>
          <a:extLst>
            <a:ext uri="{909E8E84-426E-40DD-AFC4-6F175D3DCCD1}">
              <a14:hiddenFill xmlns:a14="http://schemas.microsoft.com/office/drawing/2010/main">
                <a:solidFill>
                  <a:srgbClr val="FFFFFF"/>
                </a:solidFill>
              </a14:hiddenFill>
            </a:ext>
          </a:extLst>
        </p:spPr>
      </p:pic>
      <p:pic>
        <p:nvPicPr>
          <p:cNvPr id="7" name="Объект 6">
            <a:hlinkClick r:id="rId3"/>
            <a:extLst>
              <a:ext uri="{FF2B5EF4-FFF2-40B4-BE49-F238E27FC236}">
                <a16:creationId xmlns:a16="http://schemas.microsoft.com/office/drawing/2014/main" id="{1B020C1F-81E3-4055-8FA1-BB915D67169B}"/>
              </a:ext>
            </a:extLst>
          </p:cNvPr>
          <p:cNvPicPr>
            <a:picLocks noGrp="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1389529" y="833718"/>
            <a:ext cx="6400800" cy="5307106"/>
          </a:xfrm>
          <a:prstGeom prst="rect">
            <a:avLst/>
          </a:prstGeom>
          <a:noFill/>
          <a:ln>
            <a:noFill/>
          </a:ln>
        </p:spPr>
      </p:pic>
    </p:spTree>
    <p:extLst>
      <p:ext uri="{BB962C8B-B14F-4D97-AF65-F5344CB8AC3E}">
        <p14:creationId xmlns:p14="http://schemas.microsoft.com/office/powerpoint/2010/main" val="2562934751"/>
      </p:ext>
    </p:extLst>
  </p:cSld>
  <p:clrMapOvr>
    <a:masterClrMapping/>
  </p:clrMapOvr>
</p:sld>
</file>

<file path=ppt/theme/theme1.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Тема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64</TotalTime>
  <Words>866</Words>
  <Application>Microsoft Office PowerPoint</Application>
  <PresentationFormat>Экран (4:3)</PresentationFormat>
  <Paragraphs>17</Paragraphs>
  <Slides>15</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15</vt:i4>
      </vt:variant>
    </vt:vector>
  </HeadingPairs>
  <TitlesOfParts>
    <vt:vector size="21" baseType="lpstr">
      <vt:lpstr>Arial</vt:lpstr>
      <vt:lpstr>Calibri</vt:lpstr>
      <vt:lpstr>Calibri Light</vt:lpstr>
      <vt:lpstr>inherit</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Эндже Гарафиева</dc:creator>
  <cp:lastModifiedBy>Эндже Гарафиева</cp:lastModifiedBy>
  <cp:revision>2</cp:revision>
  <dcterms:created xsi:type="dcterms:W3CDTF">2023-11-20T16:27:21Z</dcterms:created>
  <dcterms:modified xsi:type="dcterms:W3CDTF">2023-11-20T19:50:08Z</dcterms:modified>
</cp:coreProperties>
</file>