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5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485" autoAdjust="0"/>
  </p:normalViewPr>
  <p:slideViewPr>
    <p:cSldViewPr>
      <p:cViewPr varScale="1">
        <p:scale>
          <a:sx n="59" d="100"/>
          <a:sy n="59" d="100"/>
        </p:scale>
        <p:origin x="8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7D59C69-D463-46FC-8CEE-B834C2FC3214}" type="datetimeFigureOut">
              <a:rPr lang="ru-RU" smtClean="0"/>
              <a:t>18.10.2018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FBFF585-6C3D-423F-8A31-7F2A61A3EA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0"/>
            <a:ext cx="5760640" cy="1340768"/>
          </a:xfrm>
        </p:spPr>
        <p:txBody>
          <a:bodyPr/>
          <a:lstStyle/>
          <a:p>
            <a:pPr algn="ctr"/>
            <a:r>
              <a:rPr lang="ru-RU" dirty="0" smtClean="0"/>
              <a:t>Адаптация- залог сохранения здоровья.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3063f563af924c359bb3e4b9ab58f5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1484784"/>
            <a:ext cx="3729183" cy="494116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915816" y="0"/>
            <a:ext cx="9371384" cy="6473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Быстро засыпает.</a:t>
            </a:r>
            <a:endParaRPr lang="ru-RU" dirty="0"/>
          </a:p>
        </p:txBody>
      </p:sp>
      <p:pic>
        <p:nvPicPr>
          <p:cNvPr id="1026" name="Picture 2" descr="https://i.mycdn.me/image?id=872924435812&amp;t=3&amp;plc=WEB&amp;tkn=*X-IM2Awg9727MV0vwjrsqJG9Hc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40" t="-2144" r="-3220" b="38572"/>
          <a:stretch/>
        </p:blipFill>
        <p:spPr bwMode="auto">
          <a:xfrm>
            <a:off x="467544" y="332656"/>
            <a:ext cx="8003826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27784" y="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Вовремя просыпается.</a:t>
            </a:r>
            <a:endParaRPr lang="ru-RU" dirty="0"/>
          </a:p>
        </p:txBody>
      </p:sp>
      <p:pic>
        <p:nvPicPr>
          <p:cNvPr id="4" name="Рисунок 3" descr="SDC1739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548680"/>
            <a:ext cx="4800534" cy="36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SDC173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60082" y="1412776"/>
            <a:ext cx="4083918" cy="5445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15616" y="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Эмоционально общается с окружающими.</a:t>
            </a:r>
          </a:p>
          <a:p>
            <a:endParaRPr lang="ru-RU" dirty="0"/>
          </a:p>
        </p:txBody>
      </p:sp>
      <p:pic>
        <p:nvPicPr>
          <p:cNvPr id="5" name="Рисунок 4" descr="SDC174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7704856" cy="57786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35896" y="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Играет.</a:t>
            </a:r>
            <a:endParaRPr lang="ru-RU" dirty="0"/>
          </a:p>
        </p:txBody>
      </p:sp>
      <p:pic>
        <p:nvPicPr>
          <p:cNvPr id="4" name="Рисунок 3" descr="SDC174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7776864" cy="58326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.mycdn.me/image?id=872924608356&amp;t=3&amp;plc=WEB&amp;tkn=*7A9RMOdZDSNCK1RbK4tZiHij12k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7643192" cy="61557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.mycdn.me/image?id=872924607076&amp;t=3&amp;plc=WEB&amp;tkn=*ZJj8MW5sN961HmVj1pBiZHfX3u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4638"/>
            <a:ext cx="7704856" cy="6199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.mycdn.me/image?id=872924610660&amp;t=3&amp;plc=WEB&amp;tkn=*Wmt5vkY-b9QwlNH3PU-L8uKji9Y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74638"/>
            <a:ext cx="7643192" cy="6199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s://i.mycdn.me/image?id=872924516708&amp;t=3&amp;plc=WEB&amp;tkn=*4NoWCySHNUbZW1Pvc0aqfsoO7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92" y="109007"/>
            <a:ext cx="7715808" cy="6543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311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-571500"/>
            <a:ext cx="7467600" cy="1143000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s://i.mycdn.me/image?id=872924609380&amp;t=3&amp;plc=WEB&amp;tkn=*6X6FnSpFWZGKiFwSQxPKAjwvmY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7704857" cy="57091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.mycdn.me/image?id=872924607332&amp;t=3&amp;plc=WEB&amp;tkn=*P6yUuwbhI9D5NWrjuNoZFkEig5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76672"/>
            <a:ext cx="5760640" cy="59971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8352928" cy="6336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Адаптация (от лат. - приспособлять) - в широком смысле - приспособление к изменяющимся внешним и внутренним условиям.</a:t>
            </a:r>
          </a:p>
          <a:p>
            <a:pPr>
              <a:buNone/>
            </a:pPr>
            <a:r>
              <a:rPr lang="ru-RU" dirty="0" smtClean="0"/>
              <a:t>Период адаптации может длиться от одной-двух недель до трех-четырех месяцев и зависит от многих причин: достигнутого уровня психического и физического</a:t>
            </a:r>
          </a:p>
          <a:p>
            <a:pPr>
              <a:buNone/>
            </a:pPr>
            <a:r>
              <a:rPr lang="ru-RU" dirty="0" smtClean="0"/>
              <a:t> развития, состояние здоровья, степени закаленности,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навыков самообслуживания, коммуникативного общения со взрослыми и сверстниками,</a:t>
            </a:r>
          </a:p>
          <a:p>
            <a:pPr>
              <a:buNone/>
            </a:pPr>
            <a:r>
              <a:rPr lang="ru-RU" dirty="0" smtClean="0"/>
              <a:t> личностных особенностей самого малыша, а также уровня тревожности и личностных особенностей родителей.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2993274"/>
            <a:ext cx="5152968" cy="386472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07504" y="0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Существует ряд критериев, по которым можно судить, как адаптируется ребенок к жизни в организованном детском коллективе. К основным критериям адаптации</a:t>
            </a:r>
            <a:endParaRPr lang="ru-R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относятся:</a:t>
            </a:r>
            <a:endParaRPr lang="ru-R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• поведенческие реакции;</a:t>
            </a:r>
            <a:endParaRPr lang="ru-R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• уровень нервно – психического развития;</a:t>
            </a:r>
            <a:endParaRPr lang="ru-R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• заболеваемость и течение болезни;</a:t>
            </a:r>
            <a:endParaRPr lang="ru-RU" sz="2400" dirty="0" smtClean="0">
              <a:solidFill>
                <a:prstClr val="black"/>
              </a:solidFill>
              <a:latin typeface="+mj-lt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+mj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291264" cy="628531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Различают степени тяжести прохождения адаптации к детскому саду:</a:t>
            </a:r>
          </a:p>
          <a:p>
            <a:r>
              <a:rPr lang="ru-RU" dirty="0" smtClean="0"/>
              <a:t>Легкая адаптация, характеризуется временным нарушением сна (нормализуется в течение 7-10 дней), аппетита (норма по истечении 10 дней).</a:t>
            </a:r>
          </a:p>
          <a:p>
            <a:r>
              <a:rPr lang="ru-RU" dirty="0" smtClean="0"/>
              <a:t>Средняя адаптация: все нарушения выражены более длительно, приходит в норму за 30-35 дней. </a:t>
            </a:r>
          </a:p>
          <a:p>
            <a:r>
              <a:rPr lang="ru-RU" dirty="0" smtClean="0"/>
              <a:t>Тяжелая адаптация (от 2 до 6 месяцев) сопровождается грубым нарушением всех проявлений и реакций ребенка.</a:t>
            </a:r>
          </a:p>
          <a:p>
            <a:endParaRPr lang="ru-RU" dirty="0" smtClean="0"/>
          </a:p>
          <a:p>
            <a:r>
              <a:rPr lang="ru-RU" dirty="0" smtClean="0"/>
              <a:t>Очень тяжелая адаптация: около полугода и более. Встает вопрос, – стоит ли ребенку оставаться в детском саду, возможно, он «</a:t>
            </a:r>
            <a:r>
              <a:rPr lang="ru-RU" dirty="0" err="1" smtClean="0"/>
              <a:t>несадовский</a:t>
            </a:r>
            <a:r>
              <a:rPr lang="ru-RU" dirty="0" smtClean="0"/>
              <a:t>» ребенок.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0"/>
            <a:ext cx="8686800" cy="6473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Основными причинами тяжелой адаптации к условиям ДОУ являются:</a:t>
            </a:r>
          </a:p>
          <a:p>
            <a:pPr>
              <a:buNone/>
            </a:pPr>
            <a:r>
              <a:rPr lang="ru-RU" dirty="0" smtClean="0"/>
              <a:t>-отсутствие в семье режима, совпадающего с режимом дошкольного учреждения;</a:t>
            </a:r>
          </a:p>
          <a:p>
            <a:pPr>
              <a:buNone/>
            </a:pPr>
            <a:r>
              <a:rPr lang="ru-RU" dirty="0" smtClean="0"/>
              <a:t>-наличие у ребенка своеобразных привычек;</a:t>
            </a:r>
          </a:p>
          <a:p>
            <a:pPr>
              <a:buNone/>
            </a:pPr>
            <a:r>
              <a:rPr lang="ru-RU" dirty="0" smtClean="0"/>
              <a:t>-неумение занять себя игрушкой;</a:t>
            </a:r>
          </a:p>
          <a:p>
            <a:pPr>
              <a:buNone/>
            </a:pPr>
            <a:r>
              <a:rPr lang="ru-RU" dirty="0" smtClean="0"/>
              <a:t>-отсутствие элементарных культурно-гигиенических навыков;</a:t>
            </a:r>
          </a:p>
          <a:p>
            <a:pPr>
              <a:buNone/>
            </a:pPr>
            <a:r>
              <a:rPr lang="ru-RU" dirty="0" smtClean="0"/>
              <a:t>-отсутствие навыка общения с незнакомыми людьми.</a:t>
            </a:r>
          </a:p>
          <a:p>
            <a:endParaRPr lang="ru-RU" dirty="0"/>
          </a:p>
        </p:txBody>
      </p:sp>
      <p:pic>
        <p:nvPicPr>
          <p:cNvPr id="5" name="Рисунок 4" descr="6396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752850"/>
            <a:ext cx="4210050" cy="310515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15007" y="1196752"/>
            <a:ext cx="7467600" cy="5925272"/>
          </a:xfrm>
        </p:spPr>
        <p:txBody>
          <a:bodyPr>
            <a:normAutofit/>
          </a:bodyPr>
          <a:lstStyle/>
          <a:p>
            <a:r>
              <a:rPr lang="ru-RU" altLang="ru-RU" sz="2800" dirty="0" smtClean="0">
                <a:latin typeface="Times New Roman" panose="02020603050405020304" pitchFamily="18" charset="0"/>
              </a:rPr>
              <a:t>Чрезмерная </a:t>
            </a:r>
            <a:r>
              <a:rPr lang="ru-RU" altLang="ru-RU" sz="2800" dirty="0">
                <a:latin typeface="Times New Roman" panose="02020603050405020304" pitchFamily="18" charset="0"/>
              </a:rPr>
              <a:t>тревожность родителей;</a:t>
            </a:r>
          </a:p>
          <a:p>
            <a:r>
              <a:rPr lang="ru-RU" altLang="ru-RU" sz="2800" dirty="0">
                <a:latin typeface="Times New Roman" panose="02020603050405020304" pitchFamily="18" charset="0"/>
              </a:rPr>
              <a:t>Нежелание взрослых давать большую самостоятельность малышу;</a:t>
            </a:r>
          </a:p>
          <a:p>
            <a:r>
              <a:rPr lang="ru-RU" altLang="ru-RU" sz="2800" dirty="0">
                <a:latin typeface="Times New Roman" panose="02020603050405020304" pitchFamily="18" charset="0"/>
              </a:rPr>
              <a:t>Воспитание ребенка в духу вседозволенности;</a:t>
            </a:r>
          </a:p>
          <a:p>
            <a:r>
              <a:rPr lang="ru-RU" altLang="ru-RU" sz="2800" dirty="0">
                <a:latin typeface="Times New Roman" panose="02020603050405020304" pitchFamily="18" charset="0"/>
              </a:rPr>
              <a:t>Неврологическая симптоматика у ребенка: </a:t>
            </a:r>
            <a:r>
              <a:rPr lang="ru-RU" altLang="ru-RU" sz="2800" dirty="0" err="1">
                <a:latin typeface="Times New Roman" panose="02020603050405020304" pitchFamily="18" charset="0"/>
              </a:rPr>
              <a:t>астеничность</a:t>
            </a:r>
            <a:r>
              <a:rPr lang="ru-RU" altLang="ru-RU" sz="2800" dirty="0">
                <a:latin typeface="Times New Roman" panose="02020603050405020304" pitchFamily="18" charset="0"/>
              </a:rPr>
              <a:t>, Слишком сильная зависимость ребенка от мамы;</a:t>
            </a:r>
          </a:p>
          <a:p>
            <a:r>
              <a:rPr lang="ru-RU" altLang="ru-RU" sz="2800" dirty="0" smtClean="0">
                <a:latin typeface="Times New Roman" panose="02020603050405020304" pitchFamily="18" charset="0"/>
              </a:rPr>
              <a:t>Болезненность </a:t>
            </a:r>
            <a:r>
              <a:rPr lang="ru-RU" altLang="ru-RU" sz="2800" dirty="0">
                <a:latin typeface="Times New Roman" panose="02020603050405020304" pitchFamily="18" charset="0"/>
              </a:rPr>
              <a:t>малыша;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41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0"/>
            <a:ext cx="8820472" cy="6858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Рекомендации для родителей, помогающие ребенку в адаптации к новым для него условиям:</a:t>
            </a:r>
          </a:p>
          <a:p>
            <a:r>
              <a:rPr lang="ru-RU" dirty="0" smtClean="0"/>
              <a:t>Готовьте ребенка к общению с другими детьми и взрослыми. </a:t>
            </a:r>
          </a:p>
          <a:p>
            <a:r>
              <a:rPr lang="ru-RU" dirty="0" smtClean="0"/>
              <a:t>Научите малыша знакомиться с другими детьми, обращаться к ним по именам, просить, а не отнимать игрушки, предлагать свои игрушки, свои услуги другим детям.</a:t>
            </a:r>
          </a:p>
          <a:p>
            <a:r>
              <a:rPr lang="ru-RU" dirty="0" smtClean="0"/>
              <a:t>Желательно обучить ребенка до начала посещения детского сада элементарным навыкам самообслуживания: пользоваться горшком, самостоятельно есть, одеваться и т.п.</a:t>
            </a:r>
          </a:p>
          <a:p>
            <a:r>
              <a:rPr lang="ru-RU" dirty="0" smtClean="0"/>
              <a:t>Приучайте ребенка к детскому саду постепенно.</a:t>
            </a:r>
          </a:p>
          <a:p>
            <a:r>
              <a:rPr lang="ru-RU" dirty="0" smtClean="0"/>
              <a:t>Никогда не пугайте ребенка детским садом или воспитательницей. Важно создавать положительный образ детского сада.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0"/>
            <a:ext cx="8496944" cy="6858000"/>
          </a:xfrm>
        </p:spPr>
        <p:txBody>
          <a:bodyPr/>
          <a:lstStyle/>
          <a:p>
            <a:r>
              <a:rPr lang="ru-RU" dirty="0" smtClean="0"/>
              <a:t>Позаботьтесь о том, чтобы собрать ребенку все, что ему может понадобиться в группе (запасную одежду, сменную обувь, спортивную форму и т.п.).</a:t>
            </a:r>
          </a:p>
          <a:p>
            <a:r>
              <a:rPr lang="ru-RU" dirty="0" smtClean="0"/>
              <a:t>Дайте ребенку с собой в садик его любимую игрушку, вызывающую у него теплые чувства и ассоциирующуюся с домом. </a:t>
            </a:r>
          </a:p>
          <a:p>
            <a:r>
              <a:rPr lang="ru-RU" dirty="0" smtClean="0"/>
              <a:t>Одна из самых распространенных проблем — утренний плач ребенка при расставании с родителями. Сократите «сцену прощания».</a:t>
            </a:r>
          </a:p>
          <a:p>
            <a:r>
              <a:rPr lang="ru-RU" dirty="0" smtClean="0"/>
              <a:t>Период адаптации к садику проходят не только дети, но и родители, поэтому членам семьи важно отслеживать свои чувства, осознавать их природу.</a:t>
            </a:r>
          </a:p>
          <a:p>
            <a:r>
              <a:rPr lang="ru-RU" dirty="0" smtClean="0"/>
              <a:t> </a:t>
            </a:r>
            <a:r>
              <a:rPr lang="ru-RU" dirty="0"/>
              <a:t>П</a:t>
            </a:r>
            <a:r>
              <a:rPr lang="ru-RU" dirty="0" smtClean="0"/>
              <a:t>роблемы адаптации ребенка в садике могут возобновиться после праздников, каникул, а также при серьезном изменении внешних</a:t>
            </a:r>
          </a:p>
          <a:p>
            <a:pPr>
              <a:buNone/>
            </a:pPr>
            <a:r>
              <a:rPr lang="ru-RU" dirty="0" smtClean="0"/>
              <a:t>обстоятельств.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0"/>
            <a:ext cx="8892480" cy="58978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Адаптационный период считается законченным, если:</a:t>
            </a:r>
          </a:p>
          <a:p>
            <a:pPr>
              <a:buNone/>
            </a:pPr>
            <a:r>
              <a:rPr lang="ru-RU" dirty="0" smtClean="0"/>
              <a:t>                        • Ребенок ест с аппетитом.</a:t>
            </a:r>
          </a:p>
          <a:p>
            <a:endParaRPr lang="ru-RU" dirty="0"/>
          </a:p>
        </p:txBody>
      </p:sp>
      <p:pic>
        <p:nvPicPr>
          <p:cNvPr id="4" name="Рисунок 3" descr="SDC174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7056784" cy="52925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166</TotalTime>
  <Words>502</Words>
  <Application>Microsoft Office PowerPoint</Application>
  <PresentationFormat>Экран (4:3)</PresentationFormat>
  <Paragraphs>45</Paragraphs>
  <Slides>19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Century Schoolbook</vt:lpstr>
      <vt:lpstr>Times New Roman</vt:lpstr>
      <vt:lpstr>Wingdings</vt:lpstr>
      <vt:lpstr>Wingdings 2</vt:lpstr>
      <vt:lpstr>Эркер</vt:lpstr>
      <vt:lpstr>Адаптация- залог сохранения здоровья.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Адаптация- залог сохранения здоровья.</dc:title>
  <dc:creator>User</dc:creator>
  <cp:lastModifiedBy>Admin</cp:lastModifiedBy>
  <cp:revision>20</cp:revision>
  <dcterms:created xsi:type="dcterms:W3CDTF">2013-12-18T17:07:10Z</dcterms:created>
  <dcterms:modified xsi:type="dcterms:W3CDTF">2018-10-18T09:17:27Z</dcterms:modified>
</cp:coreProperties>
</file>