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1A99E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microsoft.com/office/2007/relationships/hdphoto" Target="../media/hdphoto2.wdp"/><Relationship Id="rId1" Type="http://schemas.openxmlformats.org/officeDocument/2006/relationships/image" Target="../media/image5.png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diagrams/_rels/drawing1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microsoft.com/office/2007/relationships/hdphoto" Target="../media/hdphoto2.wdp"/><Relationship Id="rId1" Type="http://schemas.openxmlformats.org/officeDocument/2006/relationships/image" Target="../media/image5.png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EE6473-42AB-417F-8AAB-C136340A7772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3BA928-A4A8-4A22-A495-FD785ECF9649}">
      <dgm:prSet phldrT="[Текст]"/>
      <dgm:spPr/>
      <dgm:t>
        <a:bodyPr/>
        <a:lstStyle/>
        <a:p>
          <a:pPr algn="just"/>
          <a:r>
            <a:rPr kumimoji="0" lang="ru-RU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        </a:t>
          </a:r>
          <a:r>
            <a:rPr kumimoji="0" lang="en-US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The hotel is a two-bedroom B&amp;B which also features dog-shaped contents. The hotel is owned and operated by Dennis and Frances Sullivan. </a:t>
          </a:r>
          <a:r>
            <a:rPr kumimoji="0" lang="ru-RU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Rate </a:t>
          </a:r>
          <a:r>
            <a:rPr kumimoji="0" lang="ru-RU" b="1" i="0" u="none" strike="noStrike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offered</a:t>
          </a:r>
          <a:r>
            <a:rPr kumimoji="0" lang="ru-RU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ru-RU" b="1" i="0" u="none" strike="noStrike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per</a:t>
          </a:r>
          <a:r>
            <a:rPr kumimoji="0" lang="ru-RU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ru-RU" b="1" i="0" u="none" strike="noStrike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night</a:t>
          </a:r>
          <a:r>
            <a:rPr kumimoji="0" lang="ru-RU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ru-RU" b="1" i="0" u="none" strike="noStrike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is</a:t>
          </a:r>
          <a:r>
            <a:rPr kumimoji="0" lang="ru-RU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$92.</a:t>
          </a:r>
          <a:endParaRPr lang="ru-RU" dirty="0">
            <a:solidFill>
              <a:schemeClr val="tx1">
                <a:lumMod val="85000"/>
              </a:schemeClr>
            </a:solidFill>
            <a:latin typeface="Aptos Narrow" panose="020B0004020202020204" pitchFamily="34" charset="0"/>
          </a:endParaRPr>
        </a:p>
      </dgm:t>
    </dgm:pt>
    <dgm:pt modelId="{AF8BD5E7-89DE-4634-B924-673EF52EC754}" type="parTrans" cxnId="{F0A457A5-3C47-4E6C-8A27-A49F1969E4F1}">
      <dgm:prSet/>
      <dgm:spPr/>
      <dgm:t>
        <a:bodyPr/>
        <a:lstStyle/>
        <a:p>
          <a:endParaRPr lang="ru-RU"/>
        </a:p>
      </dgm:t>
    </dgm:pt>
    <dgm:pt modelId="{496E4CAD-F2A8-4C3D-8CE0-64DBFA111BF4}" type="sibTrans" cxnId="{F0A457A5-3C47-4E6C-8A27-A49F1969E4F1}">
      <dgm:prSet/>
      <dgm:spPr/>
      <dgm:t>
        <a:bodyPr/>
        <a:lstStyle/>
        <a:p>
          <a:endParaRPr lang="ru-RU"/>
        </a:p>
      </dgm:t>
    </dgm:pt>
    <dgm:pt modelId="{595DA1B8-72C6-4130-83B9-2B975E82F235}">
      <dgm:prSet phldrT="[Текст]"/>
      <dgm:spPr/>
      <dgm:t>
        <a:bodyPr/>
        <a:lstStyle/>
        <a:p>
          <a:pPr algn="l">
            <a:spcAft>
              <a:spcPct val="35000"/>
            </a:spcAft>
          </a:pPr>
          <a:endParaRPr lang="ru-RU" sz="1600" dirty="0"/>
        </a:p>
      </dgm:t>
    </dgm:pt>
    <dgm:pt modelId="{D2FC46D9-A77C-45FB-9ABE-BE4FE54778CC}" type="parTrans" cxnId="{0730E2ED-9F5D-410A-9EA8-37F88AB882BE}">
      <dgm:prSet/>
      <dgm:spPr/>
      <dgm:t>
        <a:bodyPr/>
        <a:lstStyle/>
        <a:p>
          <a:endParaRPr lang="ru-RU"/>
        </a:p>
      </dgm:t>
    </dgm:pt>
    <dgm:pt modelId="{61E0FAB2-E440-4949-8F3E-BC48FB802FE6}" type="sibTrans" cxnId="{0730E2ED-9F5D-410A-9EA8-37F88AB882BE}">
      <dgm:prSet/>
      <dgm:spPr/>
      <dgm:t>
        <a:bodyPr/>
        <a:lstStyle/>
        <a:p>
          <a:endParaRPr lang="ru-RU"/>
        </a:p>
      </dgm:t>
    </dgm:pt>
    <dgm:pt modelId="{E95722D2-777D-440F-B933-25EA83466569}">
      <dgm:prSet custT="1"/>
      <dgm:spPr/>
      <dgm:t>
        <a:bodyPr/>
        <a:lstStyle/>
        <a:p>
          <a:pPr indent="432000" algn="just">
            <a:spcAft>
              <a:spcPts val="0"/>
            </a:spcAft>
          </a:pPr>
          <a:r>
            <a:rPr kumimoji="0" lang="en-US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The Dog Bark Park Inn is a hotel located in the US state of Idaho. The hotel is carved in the shape of a beagle, making it a famous landmark in the state. It is known as Sweet Willie by local residents. </a:t>
          </a:r>
          <a:endParaRPr kumimoji="0" lang="ru-RU" sz="2000" b="1" i="0" u="none" strike="noStrike" cap="none" normalizeH="0" baseline="0" dirty="0">
            <a:ln>
              <a:noFill/>
            </a:ln>
            <a:solidFill>
              <a:schemeClr val="tx1">
                <a:lumMod val="85000"/>
              </a:schemeClr>
            </a:solidFill>
            <a:effectLst/>
            <a:latin typeface="Aptos Narrow" panose="020B0004020202020204" pitchFamily="34" charset="0"/>
          </a:endParaRPr>
        </a:p>
      </dgm:t>
    </dgm:pt>
    <dgm:pt modelId="{51D70A5E-8594-42B7-BC99-05B22D007716}" type="parTrans" cxnId="{37FE1CBD-BDE5-4D51-9B86-C4B07BD89C65}">
      <dgm:prSet/>
      <dgm:spPr/>
      <dgm:t>
        <a:bodyPr/>
        <a:lstStyle/>
        <a:p>
          <a:endParaRPr lang="ru-RU"/>
        </a:p>
      </dgm:t>
    </dgm:pt>
    <dgm:pt modelId="{8E4BDBC6-359B-4507-B5F8-A1766D45FF6C}" type="sibTrans" cxnId="{37FE1CBD-BDE5-4D51-9B86-C4B07BD89C65}">
      <dgm:prSet/>
      <dgm:spPr/>
      <dgm:t>
        <a:bodyPr/>
        <a:lstStyle/>
        <a:p>
          <a:endParaRPr lang="ru-RU"/>
        </a:p>
      </dgm:t>
    </dgm:pt>
    <dgm:pt modelId="{8952903F-A1D3-4B56-B444-86482298712C}" type="pres">
      <dgm:prSet presAssocID="{ADEE6473-42AB-417F-8AAB-C136340A7772}" presName="Name0" presStyleCnt="0">
        <dgm:presLayoutVars>
          <dgm:chMax/>
          <dgm:chPref/>
          <dgm:dir/>
          <dgm:animLvl val="lvl"/>
        </dgm:presLayoutVars>
      </dgm:prSet>
      <dgm:spPr/>
    </dgm:pt>
    <dgm:pt modelId="{0DCC5F0A-D596-43DE-86B9-59DF23102480}" type="pres">
      <dgm:prSet presAssocID="{613BA928-A4A8-4A22-A495-FD785ECF9649}" presName="composite" presStyleCnt="0"/>
      <dgm:spPr/>
    </dgm:pt>
    <dgm:pt modelId="{213C58EC-A23D-45AE-B65F-02EDE9E52155}" type="pres">
      <dgm:prSet presAssocID="{613BA928-A4A8-4A22-A495-FD785ECF9649}" presName="ParentAccentShape" presStyleLbl="trBgShp" presStyleIdx="0" presStyleCnt="2"/>
      <dgm:spPr/>
    </dgm:pt>
    <dgm:pt modelId="{990125BE-3822-4A29-9908-E550920BB8D1}" type="pres">
      <dgm:prSet presAssocID="{613BA928-A4A8-4A22-A495-FD785ECF9649}" presName="ParentText" presStyleLbl="revTx" presStyleIdx="0" presStyleCnt="2" custScaleX="53250" custScaleY="461698" custLinFactNeighborX="83877" custLinFactNeighborY="-48159">
        <dgm:presLayoutVars>
          <dgm:chMax val="1"/>
          <dgm:chPref val="1"/>
          <dgm:bulletEnabled val="1"/>
        </dgm:presLayoutVars>
      </dgm:prSet>
      <dgm:spPr/>
    </dgm:pt>
    <dgm:pt modelId="{ABD3A418-4E98-4AC0-B010-6D7C49DF18AB}" type="pres">
      <dgm:prSet presAssocID="{613BA928-A4A8-4A22-A495-FD785ECF9649}" presName="ChildText" presStyleLbl="revTx" presStyleIdx="1" presStyleCnt="2" custScaleY="52652" custLinFactNeighborX="-48" custLinFactNeighborY="-27719">
        <dgm:presLayoutVars>
          <dgm:chMax val="0"/>
          <dgm:chPref val="0"/>
        </dgm:presLayoutVars>
      </dgm:prSet>
      <dgm:spPr/>
    </dgm:pt>
    <dgm:pt modelId="{4D4D5D30-F961-4816-8CBA-6BFF18E5560C}" type="pres">
      <dgm:prSet presAssocID="{613BA928-A4A8-4A22-A495-FD785ECF9649}" presName="ChildAccentShape" presStyleLbl="trBgShp" presStyleIdx="1" presStyleCnt="2"/>
      <dgm:spPr/>
    </dgm:pt>
    <dgm:pt modelId="{16C610B7-5026-494C-9C66-BCAD4733A2E6}" type="pres">
      <dgm:prSet presAssocID="{613BA928-A4A8-4A22-A495-FD785ECF9649}" presName="Image" presStyleLbl="alignImgPlace1" presStyleIdx="0" presStyleCnt="1" custScaleX="93032" custScaleY="85664" custLinFactNeighborX="-19709" custLinFactNeighborY="-147"/>
      <dgm:spPr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  <a:ln>
          <a:noFill/>
        </a:ln>
      </dgm:spPr>
    </dgm:pt>
  </dgm:ptLst>
  <dgm:cxnLst>
    <dgm:cxn modelId="{D35C0914-6D5E-4092-BB03-CCCF7D6F2E16}" type="presOf" srcId="{E95722D2-777D-440F-B933-25EA83466569}" destId="{ABD3A418-4E98-4AC0-B010-6D7C49DF18AB}" srcOrd="0" destOrd="1" presId="urn:microsoft.com/office/officeart/2009/3/layout/SnapshotPictureList"/>
    <dgm:cxn modelId="{BCE0D678-9077-459F-8783-9E1BF3FE73A5}" type="presOf" srcId="{595DA1B8-72C6-4130-83B9-2B975E82F235}" destId="{ABD3A418-4E98-4AC0-B010-6D7C49DF18AB}" srcOrd="0" destOrd="0" presId="urn:microsoft.com/office/officeart/2009/3/layout/SnapshotPictureList"/>
    <dgm:cxn modelId="{3109269F-9DC6-4503-9ADB-05979C9A9DD1}" type="presOf" srcId="{613BA928-A4A8-4A22-A495-FD785ECF9649}" destId="{990125BE-3822-4A29-9908-E550920BB8D1}" srcOrd="0" destOrd="0" presId="urn:microsoft.com/office/officeart/2009/3/layout/SnapshotPictureList"/>
    <dgm:cxn modelId="{F0A457A5-3C47-4E6C-8A27-A49F1969E4F1}" srcId="{ADEE6473-42AB-417F-8AAB-C136340A7772}" destId="{613BA928-A4A8-4A22-A495-FD785ECF9649}" srcOrd="0" destOrd="0" parTransId="{AF8BD5E7-89DE-4634-B924-673EF52EC754}" sibTransId="{496E4CAD-F2A8-4C3D-8CE0-64DBFA111BF4}"/>
    <dgm:cxn modelId="{37FE1CBD-BDE5-4D51-9B86-C4B07BD89C65}" srcId="{613BA928-A4A8-4A22-A495-FD785ECF9649}" destId="{E95722D2-777D-440F-B933-25EA83466569}" srcOrd="1" destOrd="0" parTransId="{51D70A5E-8594-42B7-BC99-05B22D007716}" sibTransId="{8E4BDBC6-359B-4507-B5F8-A1766D45FF6C}"/>
    <dgm:cxn modelId="{5A2721D8-78E0-4CEF-8228-0B96A0A168EF}" type="presOf" srcId="{ADEE6473-42AB-417F-8AAB-C136340A7772}" destId="{8952903F-A1D3-4B56-B444-86482298712C}" srcOrd="0" destOrd="0" presId="urn:microsoft.com/office/officeart/2009/3/layout/SnapshotPictureList"/>
    <dgm:cxn modelId="{0730E2ED-9F5D-410A-9EA8-37F88AB882BE}" srcId="{613BA928-A4A8-4A22-A495-FD785ECF9649}" destId="{595DA1B8-72C6-4130-83B9-2B975E82F235}" srcOrd="0" destOrd="0" parTransId="{D2FC46D9-A77C-45FB-9ABE-BE4FE54778CC}" sibTransId="{61E0FAB2-E440-4949-8F3E-BC48FB802FE6}"/>
    <dgm:cxn modelId="{B2315D97-1D54-4045-BB29-9BF3DDCD6E25}" type="presParOf" srcId="{8952903F-A1D3-4B56-B444-86482298712C}" destId="{0DCC5F0A-D596-43DE-86B9-59DF23102480}" srcOrd="0" destOrd="0" presId="urn:microsoft.com/office/officeart/2009/3/layout/SnapshotPictureList"/>
    <dgm:cxn modelId="{5367FC6A-0336-4010-9B88-90B6705BE7FD}" type="presParOf" srcId="{0DCC5F0A-D596-43DE-86B9-59DF23102480}" destId="{213C58EC-A23D-45AE-B65F-02EDE9E52155}" srcOrd="0" destOrd="0" presId="urn:microsoft.com/office/officeart/2009/3/layout/SnapshotPictureList"/>
    <dgm:cxn modelId="{2E57112B-DEC8-445F-947A-5D0B5E9718AB}" type="presParOf" srcId="{0DCC5F0A-D596-43DE-86B9-59DF23102480}" destId="{990125BE-3822-4A29-9908-E550920BB8D1}" srcOrd="1" destOrd="0" presId="urn:microsoft.com/office/officeart/2009/3/layout/SnapshotPictureList"/>
    <dgm:cxn modelId="{836D76C4-BCAD-4F3A-ADBF-13BDEC996613}" type="presParOf" srcId="{0DCC5F0A-D596-43DE-86B9-59DF23102480}" destId="{ABD3A418-4E98-4AC0-B010-6D7C49DF18AB}" srcOrd="2" destOrd="0" presId="urn:microsoft.com/office/officeart/2009/3/layout/SnapshotPictureList"/>
    <dgm:cxn modelId="{5A2C6CFB-3655-44ED-9B3E-7865DFFAC77A}" type="presParOf" srcId="{0DCC5F0A-D596-43DE-86B9-59DF23102480}" destId="{4D4D5D30-F961-4816-8CBA-6BFF18E5560C}" srcOrd="3" destOrd="0" presId="urn:microsoft.com/office/officeart/2009/3/layout/SnapshotPictureList"/>
    <dgm:cxn modelId="{2B2A074A-BB91-4F1C-9F3C-40E45CE3B845}" type="presParOf" srcId="{0DCC5F0A-D596-43DE-86B9-59DF23102480}" destId="{16C610B7-5026-494C-9C66-BCAD4733A2E6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5E900D-68E5-48A3-8117-A86DB280C46E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540594-B091-42B6-B4A0-06087E994B4C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kumimoji="0" lang="ru-RU" sz="17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    </a:t>
          </a:r>
          <a:r>
            <a:rPr kumimoji="0" lang="en-US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Utter Inn (in English, Otter Inn) is an art project</a:t>
          </a:r>
          <a:r>
            <a:rPr kumimoji="0" lang="ru-RU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</a:t>
          </a:r>
          <a:r>
            <a:rPr kumimoji="0" lang="en-US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by Mikael </a:t>
          </a:r>
          <a:r>
            <a:rPr kumimoji="0" lang="en-US" sz="2000" b="1" i="0" u="none" strike="noStrike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Genberg</a:t>
          </a:r>
          <a:r>
            <a:rPr kumimoji="0" lang="en-US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which offers an underwater</a:t>
          </a:r>
          <a:r>
            <a:rPr kumimoji="0" lang="ru-RU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</a:t>
          </a:r>
          <a:r>
            <a:rPr kumimoji="0" lang="en-US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accommodation for the public. The guests of Utter Inn arrive at the port of Vasteras and are taken out on Lake Malaren with an inflatable boat. </a:t>
          </a:r>
        </a:p>
        <a:p>
          <a:pPr algn="l">
            <a:buClrTx/>
            <a:buSzTx/>
            <a:buFontTx/>
            <a:buNone/>
          </a:pPr>
          <a:endParaRPr kumimoji="0" lang="en-US" sz="1700" b="1" i="0" u="none" strike="noStrike" cap="none" normalizeH="0" baseline="0" dirty="0">
            <a:ln>
              <a:noFill/>
            </a:ln>
            <a:solidFill>
              <a:schemeClr val="tx1">
                <a:lumMod val="85000"/>
              </a:schemeClr>
            </a:solidFill>
            <a:effectLst/>
            <a:latin typeface="Aptos Narrow" panose="020B0004020202020204" pitchFamily="34" charset="0"/>
          </a:endParaRPr>
        </a:p>
      </dgm:t>
    </dgm:pt>
    <dgm:pt modelId="{2605EC8D-1BDE-458B-9711-88667E51ACA2}" type="parTrans" cxnId="{E4991878-9F00-4394-A959-0012EDC3EE4B}">
      <dgm:prSet/>
      <dgm:spPr/>
      <dgm:t>
        <a:bodyPr/>
        <a:lstStyle/>
        <a:p>
          <a:endParaRPr lang="ru-RU"/>
        </a:p>
      </dgm:t>
    </dgm:pt>
    <dgm:pt modelId="{BAD893DF-0E23-4217-8682-AAC2A86EF1FE}" type="sibTrans" cxnId="{E4991878-9F00-4394-A959-0012EDC3EE4B}">
      <dgm:prSet/>
      <dgm:spPr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>
          <a:noFill/>
        </a:ln>
      </dgm:spPr>
      <dgm:t>
        <a:bodyPr/>
        <a:lstStyle/>
        <a:p>
          <a:endParaRPr lang="ru-RU"/>
        </a:p>
      </dgm:t>
    </dgm:pt>
    <dgm:pt modelId="{3B07C7FA-FEE7-4CB8-887F-0703933B7BEE}">
      <dgm:prSet phldrT="[Текст]" custT="1"/>
      <dgm:spPr/>
      <dgm:t>
        <a:bodyPr/>
        <a:lstStyle/>
        <a:p>
          <a:pPr algn="just">
            <a:buClrTx/>
            <a:buSzTx/>
            <a:buFontTx/>
            <a:buNone/>
          </a:pPr>
          <a:r>
            <a:rPr kumimoji="0" lang="ru-RU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     </a:t>
          </a:r>
          <a:r>
            <a:rPr kumimoji="0" lang="en-US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If guests prefer deluxe accommodation, someone can deliver dinner by boat in the evening. Guests can use a canoe to visit the closest island. Guests can also swim, sunbathe or watch the fish </a:t>
          </a:r>
          <a:r>
            <a:rPr kumimoji="0" lang="en-US" sz="2000" b="1" i="0" u="none" strike="noStrike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ther</a:t>
          </a:r>
          <a:r>
            <a:rPr kumimoji="0" lang="ru-RU" sz="2000" b="1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.</a:t>
          </a:r>
          <a:r>
            <a:rPr kumimoji="0" 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</a:t>
          </a:r>
          <a:endParaRPr lang="ru-RU" sz="2000" dirty="0"/>
        </a:p>
      </dgm:t>
    </dgm:pt>
    <dgm:pt modelId="{F95E0C3E-F2D3-4FB5-8151-3D8E6683DE60}" type="parTrans" cxnId="{AC0D6433-A2F1-47B2-948A-09CC0B421D7D}">
      <dgm:prSet/>
      <dgm:spPr/>
      <dgm:t>
        <a:bodyPr/>
        <a:lstStyle/>
        <a:p>
          <a:endParaRPr lang="ru-RU"/>
        </a:p>
      </dgm:t>
    </dgm:pt>
    <dgm:pt modelId="{5ED33EDA-D552-4DE6-A961-3669C96F4CDB}" type="sibTrans" cxnId="{AC0D6433-A2F1-47B2-948A-09CC0B421D7D}">
      <dgm:prSet/>
      <dgm:spPr/>
      <dgm:t>
        <a:bodyPr/>
        <a:lstStyle/>
        <a:p>
          <a:endParaRPr lang="ru-RU"/>
        </a:p>
      </dgm:t>
    </dgm:pt>
    <dgm:pt modelId="{0E918AFB-D5F6-4A1F-9AB7-B94EE5451C34}">
      <dgm:prSet phldrT="[Текст]"/>
      <dgm:spPr/>
      <dgm:t>
        <a:bodyPr/>
        <a:lstStyle/>
        <a:p>
          <a:endParaRPr lang="ru-RU" dirty="0"/>
        </a:p>
      </dgm:t>
    </dgm:pt>
    <dgm:pt modelId="{DFCE066A-D40C-4D4C-B8E5-83331207E4F4}" type="parTrans" cxnId="{B3225296-0E40-4019-9D81-C22385B0F22F}">
      <dgm:prSet/>
      <dgm:spPr/>
      <dgm:t>
        <a:bodyPr/>
        <a:lstStyle/>
        <a:p>
          <a:endParaRPr lang="ru-RU"/>
        </a:p>
      </dgm:t>
    </dgm:pt>
    <dgm:pt modelId="{5A459580-8E8F-482D-BDC0-BEAD51E92A0F}" type="sibTrans" cxnId="{B3225296-0E40-4019-9D81-C22385B0F22F}">
      <dgm:prSet/>
      <dgm:spPr/>
      <dgm:t>
        <a:bodyPr/>
        <a:lstStyle/>
        <a:p>
          <a:endParaRPr lang="ru-RU"/>
        </a:p>
      </dgm:t>
    </dgm:pt>
    <dgm:pt modelId="{52ACB530-3570-488F-A0DF-A26C5A738D33}">
      <dgm:prSet phldrT="[Текст]"/>
      <dgm:spPr/>
      <dgm:t>
        <a:bodyPr/>
        <a:lstStyle/>
        <a:p>
          <a:endParaRPr lang="ru-RU" dirty="0"/>
        </a:p>
      </dgm:t>
    </dgm:pt>
    <dgm:pt modelId="{7793FE1D-BF53-4D8C-A6CF-B759D538490F}" type="parTrans" cxnId="{309B1B3D-E057-4F9D-BB03-3122D527CF00}">
      <dgm:prSet/>
      <dgm:spPr/>
      <dgm:t>
        <a:bodyPr/>
        <a:lstStyle/>
        <a:p>
          <a:endParaRPr lang="ru-RU"/>
        </a:p>
      </dgm:t>
    </dgm:pt>
    <dgm:pt modelId="{5128E87A-57CF-43EB-8B11-A3F2245BB9E2}" type="sibTrans" cxnId="{309B1B3D-E057-4F9D-BB03-3122D527CF00}">
      <dgm:prSet/>
      <dgm:spPr/>
      <dgm:t>
        <a:bodyPr/>
        <a:lstStyle/>
        <a:p>
          <a:endParaRPr lang="ru-RU"/>
        </a:p>
      </dgm:t>
    </dgm:pt>
    <dgm:pt modelId="{667E06F0-5026-4EC0-A836-C3E3FDF7F74B}" type="pres">
      <dgm:prSet presAssocID="{9A5E900D-68E5-48A3-8117-A86DB280C46E}" presName="Name0" presStyleCnt="0">
        <dgm:presLayoutVars>
          <dgm:dir/>
        </dgm:presLayoutVars>
      </dgm:prSet>
      <dgm:spPr/>
    </dgm:pt>
    <dgm:pt modelId="{F8544435-3B06-4D0C-9A69-B66D745F5C98}" type="pres">
      <dgm:prSet presAssocID="{BAD893DF-0E23-4217-8682-AAC2A86EF1FE}" presName="picture_1" presStyleLbl="bgImgPlace1" presStyleIdx="0" presStyleCnt="1" custScaleX="93396" custScaleY="110011" custLinFactNeighborX="-45802" custLinFactNeighborY="8000"/>
      <dgm:spPr/>
    </dgm:pt>
    <dgm:pt modelId="{D97EE7BC-85A7-4E5C-9190-F8383EA9A16B}" type="pres">
      <dgm:prSet presAssocID="{EF540594-B091-42B6-B4A0-06087E994B4C}" presName="text_1" presStyleLbl="node1" presStyleIdx="0" presStyleCnt="0" custScaleX="131373" custScaleY="162976" custLinFactNeighborX="73377" custLinFactNeighborY="-30414">
        <dgm:presLayoutVars>
          <dgm:bulletEnabled val="1"/>
        </dgm:presLayoutVars>
      </dgm:prSet>
      <dgm:spPr/>
    </dgm:pt>
    <dgm:pt modelId="{08ABE5B7-DACA-4F16-BE4E-0520E6618137}" type="pres">
      <dgm:prSet presAssocID="{9A5E900D-68E5-48A3-8117-A86DB280C46E}" presName="linV" presStyleCnt="0"/>
      <dgm:spPr/>
    </dgm:pt>
    <dgm:pt modelId="{F5718D80-FC5B-40DB-B6C2-C6E2DF747D3B}" type="pres">
      <dgm:prSet presAssocID="{3B07C7FA-FEE7-4CB8-887F-0703933B7BEE}" presName="pair" presStyleCnt="0"/>
      <dgm:spPr/>
    </dgm:pt>
    <dgm:pt modelId="{C274C286-12DA-435A-AE77-91A3F14D98ED}" type="pres">
      <dgm:prSet presAssocID="{3B07C7FA-FEE7-4CB8-887F-0703933B7BEE}" presName="spaceH" presStyleLbl="node1" presStyleIdx="0" presStyleCnt="0"/>
      <dgm:spPr/>
    </dgm:pt>
    <dgm:pt modelId="{2337C09C-DA61-4819-8F61-26A744F935AD}" type="pres">
      <dgm:prSet presAssocID="{3B07C7FA-FEE7-4CB8-887F-0703933B7BEE}" presName="desPictures" presStyleLbl="alignImgPlace1" presStyleIdx="0" presStyleCnt="3" custScaleX="241115" custScaleY="241656" custLinFactX="149417" custLinFactNeighborX="200000" custLinFactNeighborY="-5143"/>
      <dgm:spPr>
        <a:blipFill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</dgm:pt>
    <dgm:pt modelId="{567F7562-9981-4116-93C8-BA3BCC0F5FEF}" type="pres">
      <dgm:prSet presAssocID="{3B07C7FA-FEE7-4CB8-887F-0703933B7BEE}" presName="desTextWrapper" presStyleCnt="0"/>
      <dgm:spPr/>
    </dgm:pt>
    <dgm:pt modelId="{2F806C06-8C7D-47EA-8188-3F088EB6E373}" type="pres">
      <dgm:prSet presAssocID="{3B07C7FA-FEE7-4CB8-887F-0703933B7BEE}" presName="desText" presStyleLbl="revTx" presStyleIdx="0" presStyleCnt="3" custScaleX="62261" custScaleY="401737" custLinFactNeighborX="60304" custLinFactNeighborY="90579">
        <dgm:presLayoutVars>
          <dgm:bulletEnabled val="1"/>
        </dgm:presLayoutVars>
      </dgm:prSet>
      <dgm:spPr/>
    </dgm:pt>
    <dgm:pt modelId="{3F8CC586-0F78-418D-9E1B-F4B8AD97D967}" type="pres">
      <dgm:prSet presAssocID="{5ED33EDA-D552-4DE6-A961-3669C96F4CDB}" presName="spaceV" presStyleCnt="0"/>
      <dgm:spPr/>
    </dgm:pt>
    <dgm:pt modelId="{50E9427C-9D79-4A40-BD9B-0FCF1DFD5FD2}" type="pres">
      <dgm:prSet presAssocID="{0E918AFB-D5F6-4A1F-9AB7-B94EE5451C34}" presName="pair" presStyleCnt="0"/>
      <dgm:spPr/>
    </dgm:pt>
    <dgm:pt modelId="{36EC8321-4E81-4BC2-92A4-EFCF3451BEB4}" type="pres">
      <dgm:prSet presAssocID="{0E918AFB-D5F6-4A1F-9AB7-B94EE5451C34}" presName="spaceH" presStyleLbl="node1" presStyleIdx="0" presStyleCnt="0"/>
      <dgm:spPr/>
    </dgm:pt>
    <dgm:pt modelId="{64E789F1-027C-48A5-9783-5D0FB6D728F6}" type="pres">
      <dgm:prSet presAssocID="{0E918AFB-D5F6-4A1F-9AB7-B94EE5451C34}" presName="desPictures" presStyleLbl="alignImgPlace1" presStyleIdx="1" presStyleCnt="3" custFlipHor="1" custScaleX="96269" custScaleY="96758" custLinFactX="200000" custLinFactNeighborX="226550" custLinFactNeighborY="80523"/>
      <dgm:spPr>
        <a:blipFill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B9DA886A-0616-457C-93AF-194D007C0749}" type="pres">
      <dgm:prSet presAssocID="{0E918AFB-D5F6-4A1F-9AB7-B94EE5451C34}" presName="desTextWrapper" presStyleCnt="0"/>
      <dgm:spPr/>
    </dgm:pt>
    <dgm:pt modelId="{C6881870-C532-4214-B7E4-7C554C834E4C}" type="pres">
      <dgm:prSet presAssocID="{0E918AFB-D5F6-4A1F-9AB7-B94EE5451C34}" presName="desText" presStyleLbl="revTx" presStyleIdx="1" presStyleCnt="3">
        <dgm:presLayoutVars>
          <dgm:bulletEnabled val="1"/>
        </dgm:presLayoutVars>
      </dgm:prSet>
      <dgm:spPr/>
    </dgm:pt>
    <dgm:pt modelId="{6291C097-BAA8-4152-9902-4EF9916D7CCF}" type="pres">
      <dgm:prSet presAssocID="{5A459580-8E8F-482D-BDC0-BEAD51E92A0F}" presName="spaceV" presStyleCnt="0"/>
      <dgm:spPr/>
    </dgm:pt>
    <dgm:pt modelId="{45671E11-230A-40F0-984B-02E54ED7B13A}" type="pres">
      <dgm:prSet presAssocID="{52ACB530-3570-488F-A0DF-A26C5A738D33}" presName="pair" presStyleCnt="0"/>
      <dgm:spPr/>
    </dgm:pt>
    <dgm:pt modelId="{5B142799-359F-4D81-911F-8DEA2B5B2CF0}" type="pres">
      <dgm:prSet presAssocID="{52ACB530-3570-488F-A0DF-A26C5A738D33}" presName="spaceH" presStyleLbl="node1" presStyleIdx="0" presStyleCnt="0"/>
      <dgm:spPr/>
    </dgm:pt>
    <dgm:pt modelId="{D0AC98FD-226E-4AB4-A040-8A9FF4A320D4}" type="pres">
      <dgm:prSet presAssocID="{52ACB530-3570-488F-A0DF-A26C5A738D33}" presName="desPictures" presStyleLbl="alignImgPlace1" presStyleIdx="2" presStyleCnt="3" custScaleX="132290" custScaleY="127968" custLinFactX="125175" custLinFactY="-73389" custLinFactNeighborX="200000" custLinFactNeighborY="-100000"/>
      <dgm:spPr>
        <a:blipFill>
          <a:blip xmlns:r="http://schemas.openxmlformats.org/officeDocument/2006/relationships"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</dgm:spPr>
    </dgm:pt>
    <dgm:pt modelId="{22244E0D-B5A9-4481-87E6-2D449112E416}" type="pres">
      <dgm:prSet presAssocID="{52ACB530-3570-488F-A0DF-A26C5A738D33}" presName="desTextWrapper" presStyleCnt="0"/>
      <dgm:spPr/>
    </dgm:pt>
    <dgm:pt modelId="{B57B4852-2985-4911-AE3B-3061D532BF4B}" type="pres">
      <dgm:prSet presAssocID="{52ACB530-3570-488F-A0DF-A26C5A738D33}" presName="desText" presStyleLbl="revTx" presStyleIdx="2" presStyleCnt="3">
        <dgm:presLayoutVars>
          <dgm:bulletEnabled val="1"/>
        </dgm:presLayoutVars>
      </dgm:prSet>
      <dgm:spPr/>
    </dgm:pt>
    <dgm:pt modelId="{0DC407F8-0B17-4EAA-BF4E-62E044E1EB13}" type="pres">
      <dgm:prSet presAssocID="{9A5E900D-68E5-48A3-8117-A86DB280C46E}" presName="maxNode" presStyleCnt="0"/>
      <dgm:spPr/>
    </dgm:pt>
    <dgm:pt modelId="{41E25D13-647E-40EC-9024-B7D5DD370359}" type="pres">
      <dgm:prSet presAssocID="{9A5E900D-68E5-48A3-8117-A86DB280C46E}" presName="Name33" presStyleCnt="0"/>
      <dgm:spPr/>
    </dgm:pt>
  </dgm:ptLst>
  <dgm:cxnLst>
    <dgm:cxn modelId="{AC0D6433-A2F1-47B2-948A-09CC0B421D7D}" srcId="{9A5E900D-68E5-48A3-8117-A86DB280C46E}" destId="{3B07C7FA-FEE7-4CB8-887F-0703933B7BEE}" srcOrd="1" destOrd="0" parTransId="{F95E0C3E-F2D3-4FB5-8151-3D8E6683DE60}" sibTransId="{5ED33EDA-D552-4DE6-A961-3669C96F4CDB}"/>
    <dgm:cxn modelId="{48E17535-213D-4948-9E06-5A22F432D949}" type="presOf" srcId="{52ACB530-3570-488F-A0DF-A26C5A738D33}" destId="{B57B4852-2985-4911-AE3B-3061D532BF4B}" srcOrd="0" destOrd="0" presId="urn:microsoft.com/office/officeart/2008/layout/AccentedPicture"/>
    <dgm:cxn modelId="{309B1B3D-E057-4F9D-BB03-3122D527CF00}" srcId="{9A5E900D-68E5-48A3-8117-A86DB280C46E}" destId="{52ACB530-3570-488F-A0DF-A26C5A738D33}" srcOrd="3" destOrd="0" parTransId="{7793FE1D-BF53-4D8C-A6CF-B759D538490F}" sibTransId="{5128E87A-57CF-43EB-8B11-A3F2245BB9E2}"/>
    <dgm:cxn modelId="{E670136B-982A-4B30-8C09-5A8A1A482A76}" type="presOf" srcId="{9A5E900D-68E5-48A3-8117-A86DB280C46E}" destId="{667E06F0-5026-4EC0-A836-C3E3FDF7F74B}" srcOrd="0" destOrd="0" presId="urn:microsoft.com/office/officeart/2008/layout/AccentedPicture"/>
    <dgm:cxn modelId="{8722066E-B69E-495F-9787-475E0CD77055}" type="presOf" srcId="{BAD893DF-0E23-4217-8682-AAC2A86EF1FE}" destId="{F8544435-3B06-4D0C-9A69-B66D745F5C98}" srcOrd="0" destOrd="0" presId="urn:microsoft.com/office/officeart/2008/layout/AccentedPicture"/>
    <dgm:cxn modelId="{1280EF74-86B0-4940-836F-E397057D9DE4}" type="presOf" srcId="{EF540594-B091-42B6-B4A0-06087E994B4C}" destId="{D97EE7BC-85A7-4E5C-9190-F8383EA9A16B}" srcOrd="0" destOrd="0" presId="urn:microsoft.com/office/officeart/2008/layout/AccentedPicture"/>
    <dgm:cxn modelId="{E4991878-9F00-4394-A959-0012EDC3EE4B}" srcId="{9A5E900D-68E5-48A3-8117-A86DB280C46E}" destId="{EF540594-B091-42B6-B4A0-06087E994B4C}" srcOrd="0" destOrd="0" parTransId="{2605EC8D-1BDE-458B-9711-88667E51ACA2}" sibTransId="{BAD893DF-0E23-4217-8682-AAC2A86EF1FE}"/>
    <dgm:cxn modelId="{ECC11E7B-7820-487D-B126-B68B8363985C}" type="presOf" srcId="{3B07C7FA-FEE7-4CB8-887F-0703933B7BEE}" destId="{2F806C06-8C7D-47EA-8188-3F088EB6E373}" srcOrd="0" destOrd="0" presId="urn:microsoft.com/office/officeart/2008/layout/AccentedPicture"/>
    <dgm:cxn modelId="{3CEA4394-5AA7-4388-AA03-F5A90B54D466}" type="presOf" srcId="{0E918AFB-D5F6-4A1F-9AB7-B94EE5451C34}" destId="{C6881870-C532-4214-B7E4-7C554C834E4C}" srcOrd="0" destOrd="0" presId="urn:microsoft.com/office/officeart/2008/layout/AccentedPicture"/>
    <dgm:cxn modelId="{B3225296-0E40-4019-9D81-C22385B0F22F}" srcId="{9A5E900D-68E5-48A3-8117-A86DB280C46E}" destId="{0E918AFB-D5F6-4A1F-9AB7-B94EE5451C34}" srcOrd="2" destOrd="0" parTransId="{DFCE066A-D40C-4D4C-B8E5-83331207E4F4}" sibTransId="{5A459580-8E8F-482D-BDC0-BEAD51E92A0F}"/>
    <dgm:cxn modelId="{F88B5EFA-7C6B-4C3E-B054-767A742B636C}" type="presParOf" srcId="{667E06F0-5026-4EC0-A836-C3E3FDF7F74B}" destId="{F8544435-3B06-4D0C-9A69-B66D745F5C98}" srcOrd="0" destOrd="0" presId="urn:microsoft.com/office/officeart/2008/layout/AccentedPicture"/>
    <dgm:cxn modelId="{30B28A36-3676-436B-A94E-B7CB2DA64A0F}" type="presParOf" srcId="{667E06F0-5026-4EC0-A836-C3E3FDF7F74B}" destId="{D97EE7BC-85A7-4E5C-9190-F8383EA9A16B}" srcOrd="1" destOrd="0" presId="urn:microsoft.com/office/officeart/2008/layout/AccentedPicture"/>
    <dgm:cxn modelId="{DE27257C-1C6B-47D8-858C-8660F95E3CF0}" type="presParOf" srcId="{667E06F0-5026-4EC0-A836-C3E3FDF7F74B}" destId="{08ABE5B7-DACA-4F16-BE4E-0520E6618137}" srcOrd="2" destOrd="0" presId="urn:microsoft.com/office/officeart/2008/layout/AccentedPicture"/>
    <dgm:cxn modelId="{E6A13B16-5A24-43DC-82F0-25592CF619B7}" type="presParOf" srcId="{08ABE5B7-DACA-4F16-BE4E-0520E6618137}" destId="{F5718D80-FC5B-40DB-B6C2-C6E2DF747D3B}" srcOrd="0" destOrd="0" presId="urn:microsoft.com/office/officeart/2008/layout/AccentedPicture"/>
    <dgm:cxn modelId="{EDEC74D6-13D2-471D-ADBC-C0C307BC5F13}" type="presParOf" srcId="{F5718D80-FC5B-40DB-B6C2-C6E2DF747D3B}" destId="{C274C286-12DA-435A-AE77-91A3F14D98ED}" srcOrd="0" destOrd="0" presId="urn:microsoft.com/office/officeart/2008/layout/AccentedPicture"/>
    <dgm:cxn modelId="{F0927922-A9B0-47BA-BDB8-BB70ABA3BA74}" type="presParOf" srcId="{F5718D80-FC5B-40DB-B6C2-C6E2DF747D3B}" destId="{2337C09C-DA61-4819-8F61-26A744F935AD}" srcOrd="1" destOrd="0" presId="urn:microsoft.com/office/officeart/2008/layout/AccentedPicture"/>
    <dgm:cxn modelId="{AAB4C308-3C6D-4E05-A5E4-B0E37E3DBB9D}" type="presParOf" srcId="{F5718D80-FC5B-40DB-B6C2-C6E2DF747D3B}" destId="{567F7562-9981-4116-93C8-BA3BCC0F5FEF}" srcOrd="2" destOrd="0" presId="urn:microsoft.com/office/officeart/2008/layout/AccentedPicture"/>
    <dgm:cxn modelId="{E837ADAB-4ABD-4C2E-81A4-7247269EB906}" type="presParOf" srcId="{567F7562-9981-4116-93C8-BA3BCC0F5FEF}" destId="{2F806C06-8C7D-47EA-8188-3F088EB6E373}" srcOrd="0" destOrd="0" presId="urn:microsoft.com/office/officeart/2008/layout/AccentedPicture"/>
    <dgm:cxn modelId="{F8BF5A4A-53B5-4152-B9B8-5EAF751F3948}" type="presParOf" srcId="{08ABE5B7-DACA-4F16-BE4E-0520E6618137}" destId="{3F8CC586-0F78-418D-9E1B-F4B8AD97D967}" srcOrd="1" destOrd="0" presId="urn:microsoft.com/office/officeart/2008/layout/AccentedPicture"/>
    <dgm:cxn modelId="{59532570-FA18-493C-B1D4-D02E13D00140}" type="presParOf" srcId="{08ABE5B7-DACA-4F16-BE4E-0520E6618137}" destId="{50E9427C-9D79-4A40-BD9B-0FCF1DFD5FD2}" srcOrd="2" destOrd="0" presId="urn:microsoft.com/office/officeart/2008/layout/AccentedPicture"/>
    <dgm:cxn modelId="{6FAF190E-BA69-40D6-92BF-4E578B67F9EA}" type="presParOf" srcId="{50E9427C-9D79-4A40-BD9B-0FCF1DFD5FD2}" destId="{36EC8321-4E81-4BC2-92A4-EFCF3451BEB4}" srcOrd="0" destOrd="0" presId="urn:microsoft.com/office/officeart/2008/layout/AccentedPicture"/>
    <dgm:cxn modelId="{EF816BA8-7C41-47C1-BF16-ED2754906A4A}" type="presParOf" srcId="{50E9427C-9D79-4A40-BD9B-0FCF1DFD5FD2}" destId="{64E789F1-027C-48A5-9783-5D0FB6D728F6}" srcOrd="1" destOrd="0" presId="urn:microsoft.com/office/officeart/2008/layout/AccentedPicture"/>
    <dgm:cxn modelId="{633A0235-9CC0-4DC1-8FD9-587EA9088285}" type="presParOf" srcId="{50E9427C-9D79-4A40-BD9B-0FCF1DFD5FD2}" destId="{B9DA886A-0616-457C-93AF-194D007C0749}" srcOrd="2" destOrd="0" presId="urn:microsoft.com/office/officeart/2008/layout/AccentedPicture"/>
    <dgm:cxn modelId="{ED537E51-B858-47A1-97B6-24CE2EA3B6E3}" type="presParOf" srcId="{B9DA886A-0616-457C-93AF-194D007C0749}" destId="{C6881870-C532-4214-B7E4-7C554C834E4C}" srcOrd="0" destOrd="0" presId="urn:microsoft.com/office/officeart/2008/layout/AccentedPicture"/>
    <dgm:cxn modelId="{64F06532-EE85-40E3-9789-EF094F0BF1BC}" type="presParOf" srcId="{08ABE5B7-DACA-4F16-BE4E-0520E6618137}" destId="{6291C097-BAA8-4152-9902-4EF9916D7CCF}" srcOrd="3" destOrd="0" presId="urn:microsoft.com/office/officeart/2008/layout/AccentedPicture"/>
    <dgm:cxn modelId="{5DEC28E0-0B4E-4A1C-A68A-555820E3975F}" type="presParOf" srcId="{08ABE5B7-DACA-4F16-BE4E-0520E6618137}" destId="{45671E11-230A-40F0-984B-02E54ED7B13A}" srcOrd="4" destOrd="0" presId="urn:microsoft.com/office/officeart/2008/layout/AccentedPicture"/>
    <dgm:cxn modelId="{E0DDDEB6-954A-4F41-834E-A3B073C08C5B}" type="presParOf" srcId="{45671E11-230A-40F0-984B-02E54ED7B13A}" destId="{5B142799-359F-4D81-911F-8DEA2B5B2CF0}" srcOrd="0" destOrd="0" presId="urn:microsoft.com/office/officeart/2008/layout/AccentedPicture"/>
    <dgm:cxn modelId="{3A1D98E0-A464-4D58-8A45-BB2BF2ABC656}" type="presParOf" srcId="{45671E11-230A-40F0-984B-02E54ED7B13A}" destId="{D0AC98FD-226E-4AB4-A040-8A9FF4A320D4}" srcOrd="1" destOrd="0" presId="urn:microsoft.com/office/officeart/2008/layout/AccentedPicture"/>
    <dgm:cxn modelId="{C2DF3191-ED82-47BA-985D-95F65BF438AD}" type="presParOf" srcId="{45671E11-230A-40F0-984B-02E54ED7B13A}" destId="{22244E0D-B5A9-4481-87E6-2D449112E416}" srcOrd="2" destOrd="0" presId="urn:microsoft.com/office/officeart/2008/layout/AccentedPicture"/>
    <dgm:cxn modelId="{2F3FF911-3071-45CB-BF7A-129CBB9EBA52}" type="presParOf" srcId="{22244E0D-B5A9-4481-87E6-2D449112E416}" destId="{B57B4852-2985-4911-AE3B-3061D532BF4B}" srcOrd="0" destOrd="0" presId="urn:microsoft.com/office/officeart/2008/layout/AccentedPicture"/>
    <dgm:cxn modelId="{ADB6A06D-6EA6-420F-A8EB-067317213D3C}" type="presParOf" srcId="{667E06F0-5026-4EC0-A836-C3E3FDF7F74B}" destId="{0DC407F8-0B17-4EAA-BF4E-62E044E1EB13}" srcOrd="3" destOrd="0" presId="urn:microsoft.com/office/officeart/2008/layout/AccentedPicture"/>
    <dgm:cxn modelId="{D468B457-2370-46D7-BB1E-931C9FA333E2}" type="presParOf" srcId="{0DC407F8-0B17-4EAA-BF4E-62E044E1EB13}" destId="{41E25D13-647E-40EC-9024-B7D5DD370359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4D5D30-F961-4816-8CBA-6BFF18E5560C}">
      <dsp:nvSpPr>
        <dsp:cNvPr id="0" name=""/>
        <dsp:cNvSpPr/>
      </dsp:nvSpPr>
      <dsp:spPr>
        <a:xfrm>
          <a:off x="10400000" y="235730"/>
          <a:ext cx="244064" cy="4517106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3C58EC-A23D-45AE-B65F-02EDE9E52155}">
      <dsp:nvSpPr>
        <dsp:cNvPr id="0" name=""/>
        <dsp:cNvSpPr/>
      </dsp:nvSpPr>
      <dsp:spPr>
        <a:xfrm>
          <a:off x="633336" y="235730"/>
          <a:ext cx="6347716" cy="4517106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C610B7-5026-494C-9C66-BCAD4733A2E6}">
      <dsp:nvSpPr>
        <dsp:cNvPr id="0" name=""/>
        <dsp:cNvSpPr/>
      </dsp:nvSpPr>
      <dsp:spPr>
        <a:xfrm>
          <a:off x="0" y="0"/>
          <a:ext cx="5678349" cy="366024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125BE-3822-4A29-9908-E550920BB8D1}">
      <dsp:nvSpPr>
        <dsp:cNvPr id="0" name=""/>
        <dsp:cNvSpPr/>
      </dsp:nvSpPr>
      <dsp:spPr>
        <a:xfrm>
          <a:off x="7161628" y="2740885"/>
          <a:ext cx="3118046" cy="2475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0" tIns="76200" rIns="203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        </a:t>
          </a: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The hotel is a two-bedroom B&amp;B which also features dog-shaped contents. The hotel is owned and operated by Dennis and Frances Sullivan. 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Rate </a:t>
          </a:r>
          <a:r>
            <a:rPr kumimoji="0" lang="ru-RU" sz="2000" b="1" i="0" u="none" strike="noStrike" kern="1200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offered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ru-RU" sz="2000" b="1" i="0" u="none" strike="noStrike" kern="1200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per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ru-RU" sz="2000" b="1" i="0" u="none" strike="noStrike" kern="1200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night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ru-RU" sz="2000" b="1" i="0" u="none" strike="noStrike" kern="1200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is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 $92.</a:t>
          </a:r>
          <a:endParaRPr lang="ru-RU" sz="2000" kern="1200" dirty="0">
            <a:solidFill>
              <a:schemeClr val="tx1">
                <a:lumMod val="85000"/>
              </a:schemeClr>
            </a:solidFill>
            <a:latin typeface="Aptos Narrow" panose="020B0004020202020204" pitchFamily="34" charset="0"/>
          </a:endParaRPr>
        </a:p>
      </dsp:txBody>
      <dsp:txXfrm>
        <a:off x="7161628" y="2740885"/>
        <a:ext cx="3118046" cy="2475555"/>
      </dsp:txXfrm>
    </dsp:sp>
    <dsp:sp modelId="{ABD3A418-4E98-4AC0-B010-6D7C49DF18AB}">
      <dsp:nvSpPr>
        <dsp:cNvPr id="0" name=""/>
        <dsp:cNvSpPr/>
      </dsp:nvSpPr>
      <dsp:spPr>
        <a:xfrm>
          <a:off x="7238080" y="53013"/>
          <a:ext cx="2902106" cy="23783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  <a:p>
          <a:pPr marL="0" lvl="0" indent="43200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  <a:cs typeface="Arial" pitchFamily="34" charset="0"/>
            </a:rPr>
            <a:t>The Dog Bark Park Inn is a hotel located in the US state of Idaho. The hotel is carved in the shape of a beagle, making it a famous landmark in the state. It is known as Sweet Willie by local residents. </a:t>
          </a:r>
          <a:endParaRPr kumimoji="0" lang="ru-RU" sz="2000" b="1" i="0" u="none" strike="noStrike" kern="1200" cap="none" normalizeH="0" baseline="0" dirty="0">
            <a:ln>
              <a:noFill/>
            </a:ln>
            <a:solidFill>
              <a:schemeClr val="tx1">
                <a:lumMod val="85000"/>
              </a:schemeClr>
            </a:solidFill>
            <a:effectLst/>
            <a:latin typeface="Aptos Narrow" panose="020B0004020202020204" pitchFamily="34" charset="0"/>
          </a:endParaRPr>
        </a:p>
      </dsp:txBody>
      <dsp:txXfrm>
        <a:off x="7238080" y="53013"/>
        <a:ext cx="2902106" cy="23783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544435-3B06-4D0C-9A69-B66D745F5C98}">
      <dsp:nvSpPr>
        <dsp:cNvPr id="0" name=""/>
        <dsp:cNvSpPr/>
      </dsp:nvSpPr>
      <dsp:spPr>
        <a:xfrm>
          <a:off x="203832" y="210281"/>
          <a:ext cx="2715979" cy="4369079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7EE7BC-85A7-4E5C-9190-F8383EA9A16B}">
      <dsp:nvSpPr>
        <dsp:cNvPr id="0" name=""/>
        <dsp:cNvSpPr/>
      </dsp:nvSpPr>
      <dsp:spPr>
        <a:xfrm>
          <a:off x="2947425" y="177171"/>
          <a:ext cx="3149682" cy="388354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b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ru-RU" sz="17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    </a:t>
          </a: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Utter Inn (in English, Otter Inn) is an art project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</a:t>
          </a: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by Mikael </a:t>
          </a:r>
          <a:r>
            <a:rPr kumimoji="0" lang="en-US" sz="2000" b="1" i="0" u="none" strike="noStrike" kern="1200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Genberg</a:t>
          </a: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which offers an underwater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 </a:t>
          </a: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ea typeface="Times New Roman" pitchFamily="18" charset="0"/>
            </a:rPr>
            <a:t>accommodation for the public. The guests of Utter Inn arrive at the port of Vasteras and are taken out on Lake Malaren with an inflatable boat. 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en-US" sz="1700" b="1" i="0" u="none" strike="noStrike" kern="1200" cap="none" normalizeH="0" baseline="0" dirty="0">
            <a:ln>
              <a:noFill/>
            </a:ln>
            <a:solidFill>
              <a:schemeClr val="tx1">
                <a:lumMod val="85000"/>
              </a:schemeClr>
            </a:solidFill>
            <a:effectLst/>
            <a:latin typeface="Aptos Narrow" panose="020B0004020202020204" pitchFamily="34" charset="0"/>
          </a:endParaRPr>
        </a:p>
      </dsp:txBody>
      <dsp:txXfrm>
        <a:off x="2947425" y="177171"/>
        <a:ext cx="3149682" cy="3883548"/>
      </dsp:txXfrm>
    </dsp:sp>
    <dsp:sp modelId="{2337C09C-DA61-4819-8F61-26A744F935AD}">
      <dsp:nvSpPr>
        <dsp:cNvPr id="0" name=""/>
        <dsp:cNvSpPr/>
      </dsp:nvSpPr>
      <dsp:spPr>
        <a:xfrm>
          <a:off x="6054614" y="515214"/>
          <a:ext cx="1581611" cy="158516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806C06-8C7D-47EA-8188-3F088EB6E373}">
      <dsp:nvSpPr>
        <dsp:cNvPr id="0" name=""/>
        <dsp:cNvSpPr/>
      </dsp:nvSpPr>
      <dsp:spPr>
        <a:xfrm>
          <a:off x="7690784" y="618078"/>
          <a:ext cx="2900583" cy="2635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     </a:t>
          </a: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If guests prefer deluxe accommodation, someone can deliver dinner by boat in the evening. Guests can use a canoe to visit the closest island. Guests can also swim, sunbathe or watch the fish </a:t>
          </a:r>
          <a:r>
            <a:rPr kumimoji="0" lang="en-US" sz="2000" b="1" i="0" u="none" strike="noStrike" kern="1200" cap="none" normalizeH="0" baseline="0" dirty="0" err="1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ther</a:t>
          </a:r>
          <a:r>
            <a:rPr kumimoji="0" lang="ru-RU" sz="2000" b="1" i="0" u="none" strike="noStrike" kern="1200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rPr>
            <a:t>.</a:t>
          </a:r>
          <a:r>
            <a:rPr kumimoji="0" lang="en-US" sz="2000" b="1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</a:t>
          </a:r>
          <a:endParaRPr lang="ru-RU" sz="2000" kern="1200" dirty="0"/>
        </a:p>
      </dsp:txBody>
      <dsp:txXfrm>
        <a:off x="7690784" y="618078"/>
        <a:ext cx="2900583" cy="2635224"/>
      </dsp:txXfrm>
    </dsp:sp>
    <dsp:sp modelId="{64E789F1-027C-48A5-9783-5D0FB6D728F6}">
      <dsp:nvSpPr>
        <dsp:cNvPr id="0" name=""/>
        <dsp:cNvSpPr/>
      </dsp:nvSpPr>
      <dsp:spPr>
        <a:xfrm flipH="1">
          <a:off x="7035638" y="3316045"/>
          <a:ext cx="631483" cy="63469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881870-C532-4214-B7E4-7C554C834E4C}">
      <dsp:nvSpPr>
        <dsp:cNvPr id="0" name=""/>
        <dsp:cNvSpPr/>
      </dsp:nvSpPr>
      <dsp:spPr>
        <a:xfrm>
          <a:off x="4881372" y="2777215"/>
          <a:ext cx="4658748" cy="655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 dirty="0"/>
        </a:p>
      </dsp:txBody>
      <dsp:txXfrm>
        <a:off x="4881372" y="2777215"/>
        <a:ext cx="4658748" cy="655957"/>
      </dsp:txXfrm>
    </dsp:sp>
    <dsp:sp modelId="{D0AC98FD-226E-4AB4-A040-8A9FF4A320D4}">
      <dsp:nvSpPr>
        <dsp:cNvPr id="0" name=""/>
        <dsp:cNvSpPr/>
      </dsp:nvSpPr>
      <dsp:spPr>
        <a:xfrm>
          <a:off x="6252520" y="2413887"/>
          <a:ext cx="867766" cy="839415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7B4852-2985-4911-AE3B-3061D532BF4B}">
      <dsp:nvSpPr>
        <dsp:cNvPr id="0" name=""/>
        <dsp:cNvSpPr/>
      </dsp:nvSpPr>
      <dsp:spPr>
        <a:xfrm>
          <a:off x="4881372" y="3642974"/>
          <a:ext cx="4658748" cy="655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 dirty="0"/>
        </a:p>
      </dsp:txBody>
      <dsp:txXfrm>
        <a:off x="4881372" y="3642974"/>
        <a:ext cx="4658748" cy="655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0013" y="484479"/>
            <a:ext cx="6911974" cy="2954655"/>
          </a:xfrm>
        </p:spPr>
        <p:txBody>
          <a:bodyPr anchor="b">
            <a:normAutofit/>
          </a:bodyPr>
          <a:lstStyle>
            <a:lvl1pPr algn="ctr">
              <a:defRPr sz="5600" spc="-1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0013" y="3799133"/>
            <a:ext cx="6911974" cy="1969841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395C5C9-164C-46B3-A87E-7660D39D3106}" type="datetime2">
              <a:rPr lang="en-US" smtClean="0"/>
              <a:t>Sunday, January 7, 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029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000" y="2636838"/>
            <a:ext cx="10728325" cy="3132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5B75179A-1E2B-41AB-B400-4F1B4022FAEE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46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40486" y="720000"/>
            <a:ext cx="1477328" cy="5048975"/>
          </a:xfrm>
        </p:spPr>
        <p:txBody>
          <a:bodyPr vert="eaVert">
            <a:norm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838" y="720000"/>
            <a:ext cx="8929614" cy="5048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5681D0F-6595-4F14-8EF3-954CD87C797B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78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00" y="2541600"/>
            <a:ext cx="10728325" cy="3227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4DDCFF8A-AAF8-4A12-8A91-9CA0EAF6CBB9}" type="datetime2">
              <a:rPr lang="en-US" smtClean="0"/>
              <a:t>Sunday, January 7, 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8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6" cy="2879724"/>
          </a:xfrm>
        </p:spPr>
        <p:txBody>
          <a:bodyPr anchor="b">
            <a:normAutofit/>
          </a:bodyPr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910" y="3858924"/>
            <a:ext cx="10728326" cy="1919076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ABCC25C3-021A-4B0B-8F70-0C181FE1CF45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82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8400" y="2541600"/>
            <a:ext cx="5003801" cy="3234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C23D88D-8CEC-4ED9-A53B-5596187D9A16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3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5" cy="673005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1840698"/>
            <a:ext cx="5015638" cy="565796"/>
          </a:xfrm>
        </p:spPr>
        <p:txBody>
          <a:bodyPr wrap="square"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00" y="2541600"/>
            <a:ext cx="5003801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400" y="1840698"/>
            <a:ext cx="5015638" cy="565796"/>
          </a:xfrm>
        </p:spPr>
        <p:txBody>
          <a:bodyPr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4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D2CCD382-DFDA-4722-A27A-59C21AD112F2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35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2F2A30D-1C09-413F-AAB1-38F366000715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367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6DB82B9C-D65E-4F64-95C3-B10F3B00F0D9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570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107463" cy="1477328"/>
          </a:xfrm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188" y="584662"/>
            <a:ext cx="6911974" cy="51843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4800"/>
            </a:lvl1pPr>
            <a:lvl2pPr marL="914400" indent="-457200">
              <a:buFont typeface="Arial" panose="020B0604020202020204" pitchFamily="34" charset="0"/>
              <a:buChar char="•"/>
              <a:defRPr sz="20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714500" indent="-342900">
              <a:buFont typeface="Arial" panose="020B0604020202020204" pitchFamily="34" charset="0"/>
              <a:buChar char="•"/>
              <a:defRPr sz="2000"/>
            </a:lvl4pPr>
            <a:lvl5pPr marL="2171700" indent="-3429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107463" cy="32318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B7F5FDCC-6AAC-4A08-B9E0-3793AB5E64C3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250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095626" cy="1476000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8188" y="728664"/>
            <a:ext cx="6923812" cy="504031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095625" cy="3232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349FE94D-439C-40F1-900E-BC07940E3988}" type="datetime2">
              <a:rPr lang="en-US" smtClean="0"/>
              <a:t>Sunday, January 7,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59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9646535-AEF6-4883-A4F9-EEC1F8B43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147732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2541600"/>
            <a:ext cx="10728325" cy="32273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l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DEA2CF1-0EB2-4673-802D-3371233E4A77}" type="datetime2">
              <a:rPr lang="en-US" smtClean="0"/>
              <a:t>Sunday, January 7, 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ct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621B6DD-29C1-4FEA-923F-71EA134769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2986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149A9F6-B857-488C-AC3A-007B78165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49EFD05-C377-44BE-91F0-1D17C1D9B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CB1DE-0D9A-C140-84DF-391D1DD0A0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000" y="1449389"/>
            <a:ext cx="5015638" cy="207501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dirty="0"/>
              <a:t>Top 7 Unusual hotels in the world</a:t>
            </a: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0F2AC2-CA99-9A83-3A4E-02D9C3496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022" y="3915254"/>
            <a:ext cx="5015638" cy="1385615"/>
          </a:xfrm>
        </p:spPr>
        <p:txBody>
          <a:bodyPr>
            <a:noAutofit/>
          </a:bodyPr>
          <a:lstStyle/>
          <a:p>
            <a:pPr algn="l"/>
            <a:r>
              <a:rPr lang="ru-RU" sz="1800" dirty="0">
                <a:latin typeface="Bahnschrift" panose="020B0502040204020203" pitchFamily="34" charset="0"/>
              </a:rPr>
              <a:t>Работу выполнили студенты:</a:t>
            </a:r>
          </a:p>
          <a:p>
            <a:pPr algn="l"/>
            <a:r>
              <a:rPr lang="ru-RU" sz="1800" dirty="0">
                <a:latin typeface="Bahnschrift" panose="020B0502040204020203" pitchFamily="34" charset="0"/>
              </a:rPr>
              <a:t>Якубов </a:t>
            </a:r>
            <a:r>
              <a:rPr lang="ru-RU" sz="1800" dirty="0" err="1">
                <a:latin typeface="Bahnschrift" panose="020B0502040204020203" pitchFamily="34" charset="0"/>
              </a:rPr>
              <a:t>Худоджуй</a:t>
            </a:r>
            <a:r>
              <a:rPr lang="ru-RU" sz="1800" dirty="0">
                <a:latin typeface="Bahnschrift" panose="020B0502040204020203" pitchFamily="34" charset="0"/>
              </a:rPr>
              <a:t>, Бахарев Никита</a:t>
            </a:r>
          </a:p>
          <a:p>
            <a:pPr algn="l"/>
            <a:r>
              <a:rPr lang="ru-RU" sz="1800" dirty="0">
                <a:latin typeface="Bahnschrift" panose="020B0502040204020203" pitchFamily="34" charset="0"/>
              </a:rPr>
              <a:t>Преподаватель: Соколовская Е.А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2FD01A0-E6FF-41CD-AEBD-279232B90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65602" y="317452"/>
            <a:ext cx="2088038" cy="719230"/>
            <a:chOff x="4532666" y="505937"/>
            <a:chExt cx="2981730" cy="1027064"/>
          </a:xfrm>
        </p:grpSpPr>
        <p:sp>
          <p:nvSpPr>
            <p:cNvPr id="39" name="Freeform 78">
              <a:extLst>
                <a:ext uri="{FF2B5EF4-FFF2-40B4-BE49-F238E27FC236}">
                  <a16:creationId xmlns:a16="http://schemas.microsoft.com/office/drawing/2014/main" id="{811C6308-5554-4129-8881-A95AF512C5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4532666" y="754398"/>
              <a:ext cx="694205" cy="713383"/>
            </a:xfrm>
            <a:custGeom>
              <a:avLst/>
              <a:gdLst>
                <a:gd name="T0" fmla="*/ 32 w 58"/>
                <a:gd name="T1" fmla="*/ 56 h 60"/>
                <a:gd name="T2" fmla="*/ 24 w 58"/>
                <a:gd name="T3" fmla="*/ 48 h 60"/>
                <a:gd name="T4" fmla="*/ 14 w 58"/>
                <a:gd name="T5" fmla="*/ 36 h 60"/>
                <a:gd name="T6" fmla="*/ 7 w 58"/>
                <a:gd name="T7" fmla="*/ 29 h 60"/>
                <a:gd name="T8" fmla="*/ 1 w 58"/>
                <a:gd name="T9" fmla="*/ 17 h 60"/>
                <a:gd name="T10" fmla="*/ 7 w 58"/>
                <a:gd name="T11" fmla="*/ 4 h 60"/>
                <a:gd name="T12" fmla="*/ 17 w 58"/>
                <a:gd name="T13" fmla="*/ 1 h 60"/>
                <a:gd name="T14" fmla="*/ 29 w 58"/>
                <a:gd name="T15" fmla="*/ 6 h 60"/>
                <a:gd name="T16" fmla="*/ 31 w 58"/>
                <a:gd name="T17" fmla="*/ 8 h 60"/>
                <a:gd name="T18" fmla="*/ 38 w 58"/>
                <a:gd name="T19" fmla="*/ 15 h 60"/>
                <a:gd name="T20" fmla="*/ 44 w 58"/>
                <a:gd name="T21" fmla="*/ 22 h 60"/>
                <a:gd name="T22" fmla="*/ 54 w 58"/>
                <a:gd name="T23" fmla="*/ 33 h 60"/>
                <a:gd name="T24" fmla="*/ 58 w 58"/>
                <a:gd name="T25" fmla="*/ 44 h 60"/>
                <a:gd name="T26" fmla="*/ 53 w 58"/>
                <a:gd name="T27" fmla="*/ 54 h 60"/>
                <a:gd name="T28" fmla="*/ 42 w 58"/>
                <a:gd name="T29" fmla="*/ 60 h 60"/>
                <a:gd name="T30" fmla="*/ 32 w 58"/>
                <a:gd name="T3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0">
                  <a:moveTo>
                    <a:pt x="32" y="56"/>
                  </a:moveTo>
                  <a:cubicBezTo>
                    <a:pt x="30" y="54"/>
                    <a:pt x="31" y="55"/>
                    <a:pt x="24" y="48"/>
                  </a:cubicBezTo>
                  <a:cubicBezTo>
                    <a:pt x="17" y="40"/>
                    <a:pt x="14" y="36"/>
                    <a:pt x="14" y="36"/>
                  </a:cubicBezTo>
                  <a:cubicBezTo>
                    <a:pt x="8" y="30"/>
                    <a:pt x="14" y="37"/>
                    <a:pt x="7" y="29"/>
                  </a:cubicBezTo>
                  <a:cubicBezTo>
                    <a:pt x="3" y="24"/>
                    <a:pt x="1" y="20"/>
                    <a:pt x="1" y="17"/>
                  </a:cubicBezTo>
                  <a:cubicBezTo>
                    <a:pt x="0" y="13"/>
                    <a:pt x="3" y="9"/>
                    <a:pt x="7" y="4"/>
                  </a:cubicBezTo>
                  <a:cubicBezTo>
                    <a:pt x="10" y="2"/>
                    <a:pt x="13" y="0"/>
                    <a:pt x="17" y="1"/>
                  </a:cubicBezTo>
                  <a:cubicBezTo>
                    <a:pt x="21" y="1"/>
                    <a:pt x="25" y="3"/>
                    <a:pt x="29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1"/>
                    <a:pt x="37" y="15"/>
                    <a:pt x="38" y="15"/>
                  </a:cubicBezTo>
                  <a:cubicBezTo>
                    <a:pt x="42" y="20"/>
                    <a:pt x="40" y="18"/>
                    <a:pt x="44" y="22"/>
                  </a:cubicBezTo>
                  <a:cubicBezTo>
                    <a:pt x="51" y="29"/>
                    <a:pt x="50" y="29"/>
                    <a:pt x="54" y="33"/>
                  </a:cubicBezTo>
                  <a:cubicBezTo>
                    <a:pt x="57" y="37"/>
                    <a:pt x="58" y="40"/>
                    <a:pt x="58" y="44"/>
                  </a:cubicBezTo>
                  <a:cubicBezTo>
                    <a:pt x="58" y="47"/>
                    <a:pt x="56" y="50"/>
                    <a:pt x="53" y="54"/>
                  </a:cubicBezTo>
                  <a:cubicBezTo>
                    <a:pt x="49" y="58"/>
                    <a:pt x="45" y="60"/>
                    <a:pt x="42" y="60"/>
                  </a:cubicBezTo>
                  <a:cubicBezTo>
                    <a:pt x="39" y="60"/>
                    <a:pt x="36" y="59"/>
                    <a:pt x="32" y="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40" name="Freeform 79">
              <a:extLst>
                <a:ext uri="{FF2B5EF4-FFF2-40B4-BE49-F238E27FC236}">
                  <a16:creationId xmlns:a16="http://schemas.microsoft.com/office/drawing/2014/main" id="{C28F3A03-B53B-433E-8DF7-6B13336D0A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5791465" y="505937"/>
              <a:ext cx="587404" cy="943792"/>
            </a:xfrm>
            <a:custGeom>
              <a:avLst/>
              <a:gdLst>
                <a:gd name="T0" fmla="*/ 15 w 49"/>
                <a:gd name="T1" fmla="*/ 65 h 79"/>
                <a:gd name="T2" fmla="*/ 12 w 49"/>
                <a:gd name="T3" fmla="*/ 54 h 79"/>
                <a:gd name="T4" fmla="*/ 8 w 49"/>
                <a:gd name="T5" fmla="*/ 33 h 79"/>
                <a:gd name="T6" fmla="*/ 38 w 49"/>
                <a:gd name="T7" fmla="*/ 24 h 79"/>
                <a:gd name="T8" fmla="*/ 45 w 49"/>
                <a:gd name="T9" fmla="*/ 70 h 79"/>
                <a:gd name="T10" fmla="*/ 15 w 49"/>
                <a:gd name="T11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15" y="65"/>
                  </a:moveTo>
                  <a:cubicBezTo>
                    <a:pt x="14" y="59"/>
                    <a:pt x="13" y="58"/>
                    <a:pt x="12" y="54"/>
                  </a:cubicBezTo>
                  <a:cubicBezTo>
                    <a:pt x="11" y="45"/>
                    <a:pt x="10" y="40"/>
                    <a:pt x="8" y="33"/>
                  </a:cubicBezTo>
                  <a:cubicBezTo>
                    <a:pt x="0" y="9"/>
                    <a:pt x="34" y="0"/>
                    <a:pt x="38" y="24"/>
                  </a:cubicBezTo>
                  <a:cubicBezTo>
                    <a:pt x="43" y="43"/>
                    <a:pt x="49" y="60"/>
                    <a:pt x="45" y="70"/>
                  </a:cubicBezTo>
                  <a:cubicBezTo>
                    <a:pt x="38" y="77"/>
                    <a:pt x="19" y="79"/>
                    <a:pt x="15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41" name="Freeform 85">
              <a:extLst>
                <a:ext uri="{FF2B5EF4-FFF2-40B4-BE49-F238E27FC236}">
                  <a16:creationId xmlns:a16="http://schemas.microsoft.com/office/drawing/2014/main" id="{E990BBBC-E616-4D0E-9917-A6CA72AAE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00114">
              <a:off x="7087193" y="757585"/>
              <a:ext cx="427203" cy="775416"/>
            </a:xfrm>
            <a:custGeom>
              <a:avLst/>
              <a:gdLst>
                <a:gd name="T0" fmla="*/ 36 w 36"/>
                <a:gd name="T1" fmla="*/ 15 h 65"/>
                <a:gd name="T2" fmla="*/ 34 w 36"/>
                <a:gd name="T3" fmla="*/ 5 h 65"/>
                <a:gd name="T4" fmla="*/ 28 w 36"/>
                <a:gd name="T5" fmla="*/ 1 h 65"/>
                <a:gd name="T6" fmla="*/ 23 w 36"/>
                <a:gd name="T7" fmla="*/ 0 h 65"/>
                <a:gd name="T8" fmla="*/ 13 w 36"/>
                <a:gd name="T9" fmla="*/ 1 h 65"/>
                <a:gd name="T10" fmla="*/ 7 w 36"/>
                <a:gd name="T11" fmla="*/ 9 h 65"/>
                <a:gd name="T12" fmla="*/ 4 w 36"/>
                <a:gd name="T13" fmla="*/ 19 h 65"/>
                <a:gd name="T14" fmla="*/ 0 w 36"/>
                <a:gd name="T15" fmla="*/ 44 h 65"/>
                <a:gd name="T16" fmla="*/ 1 w 36"/>
                <a:gd name="T17" fmla="*/ 58 h 65"/>
                <a:gd name="T18" fmla="*/ 8 w 36"/>
                <a:gd name="T19" fmla="*/ 64 h 65"/>
                <a:gd name="T20" fmla="*/ 16 w 36"/>
                <a:gd name="T21" fmla="*/ 65 h 65"/>
                <a:gd name="T22" fmla="*/ 25 w 36"/>
                <a:gd name="T23" fmla="*/ 63 h 65"/>
                <a:gd name="T24" fmla="*/ 31 w 36"/>
                <a:gd name="T25" fmla="*/ 55 h 65"/>
                <a:gd name="T26" fmla="*/ 34 w 36"/>
                <a:gd name="T27" fmla="*/ 40 h 65"/>
                <a:gd name="T28" fmla="*/ 36 w 36"/>
                <a:gd name="T2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5">
                  <a:moveTo>
                    <a:pt x="36" y="15"/>
                  </a:moveTo>
                  <a:cubicBezTo>
                    <a:pt x="36" y="10"/>
                    <a:pt x="35" y="7"/>
                    <a:pt x="34" y="5"/>
                  </a:cubicBezTo>
                  <a:cubicBezTo>
                    <a:pt x="33" y="3"/>
                    <a:pt x="31" y="2"/>
                    <a:pt x="28" y="1"/>
                  </a:cubicBezTo>
                  <a:cubicBezTo>
                    <a:pt x="27" y="1"/>
                    <a:pt x="25" y="1"/>
                    <a:pt x="23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1" y="2"/>
                    <a:pt x="9" y="4"/>
                    <a:pt x="7" y="9"/>
                  </a:cubicBezTo>
                  <a:cubicBezTo>
                    <a:pt x="6" y="13"/>
                    <a:pt x="5" y="17"/>
                    <a:pt x="4" y="19"/>
                  </a:cubicBezTo>
                  <a:cubicBezTo>
                    <a:pt x="2" y="29"/>
                    <a:pt x="0" y="44"/>
                    <a:pt x="0" y="44"/>
                  </a:cubicBezTo>
                  <a:cubicBezTo>
                    <a:pt x="0" y="50"/>
                    <a:pt x="0" y="55"/>
                    <a:pt x="1" y="58"/>
                  </a:cubicBezTo>
                  <a:cubicBezTo>
                    <a:pt x="2" y="61"/>
                    <a:pt x="5" y="63"/>
                    <a:pt x="8" y="64"/>
                  </a:cubicBezTo>
                  <a:cubicBezTo>
                    <a:pt x="11" y="65"/>
                    <a:pt x="13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1"/>
                    <a:pt x="30" y="59"/>
                    <a:pt x="31" y="55"/>
                  </a:cubicBezTo>
                  <a:cubicBezTo>
                    <a:pt x="32" y="50"/>
                    <a:pt x="31" y="54"/>
                    <a:pt x="34" y="40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C9AA14C-80A4-427C-A911-28CD20C56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17356" y="5503147"/>
            <a:ext cx="2117174" cy="588806"/>
            <a:chOff x="4549904" y="5078157"/>
            <a:chExt cx="3023338" cy="840818"/>
          </a:xfrm>
        </p:grpSpPr>
        <p:sp>
          <p:nvSpPr>
            <p:cNvPr id="44" name="Freeform 80">
              <a:extLst>
                <a:ext uri="{FF2B5EF4-FFF2-40B4-BE49-F238E27FC236}">
                  <a16:creationId xmlns:a16="http://schemas.microsoft.com/office/drawing/2014/main" id="{EF32CDAF-4619-4949-9516-1E042181E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5690691" y="5352589"/>
              <a:ext cx="749228" cy="383544"/>
            </a:xfrm>
            <a:custGeom>
              <a:avLst/>
              <a:gdLst>
                <a:gd name="T0" fmla="*/ 53 w 66"/>
                <a:gd name="T1" fmla="*/ 33 h 34"/>
                <a:gd name="T2" fmla="*/ 39 w 66"/>
                <a:gd name="T3" fmla="*/ 33 h 34"/>
                <a:gd name="T4" fmla="*/ 21 w 66"/>
                <a:gd name="T5" fmla="*/ 33 h 34"/>
                <a:gd name="T6" fmla="*/ 12 w 66"/>
                <a:gd name="T7" fmla="*/ 32 h 34"/>
                <a:gd name="T8" fmla="*/ 3 w 66"/>
                <a:gd name="T9" fmla="*/ 28 h 34"/>
                <a:gd name="T10" fmla="*/ 0 w 66"/>
                <a:gd name="T11" fmla="*/ 21 h 34"/>
                <a:gd name="T12" fmla="*/ 0 w 66"/>
                <a:gd name="T13" fmla="*/ 16 h 34"/>
                <a:gd name="T14" fmla="*/ 3 w 66"/>
                <a:gd name="T15" fmla="*/ 7 h 34"/>
                <a:gd name="T16" fmla="*/ 11 w 66"/>
                <a:gd name="T17" fmla="*/ 3 h 34"/>
                <a:gd name="T18" fmla="*/ 23 w 66"/>
                <a:gd name="T19" fmla="*/ 2 h 34"/>
                <a:gd name="T20" fmla="*/ 43 w 66"/>
                <a:gd name="T21" fmla="*/ 0 h 34"/>
                <a:gd name="T22" fmla="*/ 48 w 66"/>
                <a:gd name="T23" fmla="*/ 0 h 34"/>
                <a:gd name="T24" fmla="*/ 62 w 66"/>
                <a:gd name="T25" fmla="*/ 4 h 34"/>
                <a:gd name="T26" fmla="*/ 66 w 66"/>
                <a:gd name="T27" fmla="*/ 13 h 34"/>
                <a:gd name="T28" fmla="*/ 66 w 66"/>
                <a:gd name="T29" fmla="*/ 20 h 34"/>
                <a:gd name="T30" fmla="*/ 62 w 66"/>
                <a:gd name="T31" fmla="*/ 29 h 34"/>
                <a:gd name="T32" fmla="*/ 53 w 66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34">
                  <a:moveTo>
                    <a:pt x="53" y="33"/>
                  </a:moveTo>
                  <a:cubicBezTo>
                    <a:pt x="47" y="33"/>
                    <a:pt x="53" y="34"/>
                    <a:pt x="39" y="33"/>
                  </a:cubicBezTo>
                  <a:cubicBezTo>
                    <a:pt x="24" y="33"/>
                    <a:pt x="21" y="33"/>
                    <a:pt x="21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7" y="31"/>
                    <a:pt x="4" y="30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4" y="5"/>
                    <a:pt x="7" y="3"/>
                    <a:pt x="11" y="3"/>
                  </a:cubicBezTo>
                  <a:cubicBezTo>
                    <a:pt x="16" y="2"/>
                    <a:pt x="20" y="2"/>
                    <a:pt x="23" y="2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1"/>
                    <a:pt x="59" y="3"/>
                    <a:pt x="62" y="4"/>
                  </a:cubicBezTo>
                  <a:cubicBezTo>
                    <a:pt x="65" y="6"/>
                    <a:pt x="66" y="9"/>
                    <a:pt x="66" y="13"/>
                  </a:cubicBezTo>
                  <a:cubicBezTo>
                    <a:pt x="66" y="15"/>
                    <a:pt x="66" y="17"/>
                    <a:pt x="66" y="20"/>
                  </a:cubicBezTo>
                  <a:cubicBezTo>
                    <a:pt x="65" y="23"/>
                    <a:pt x="64" y="26"/>
                    <a:pt x="62" y="29"/>
                  </a:cubicBezTo>
                  <a:cubicBezTo>
                    <a:pt x="60" y="31"/>
                    <a:pt x="57" y="32"/>
                    <a:pt x="53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45" name="Freeform 84">
              <a:extLst>
                <a:ext uri="{FF2B5EF4-FFF2-40B4-BE49-F238E27FC236}">
                  <a16:creationId xmlns:a16="http://schemas.microsoft.com/office/drawing/2014/main" id="{270C485D-6BA8-4BF7-B72C-2B14A43A66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6274527">
              <a:off x="6910134" y="5062687"/>
              <a:ext cx="647637" cy="678578"/>
            </a:xfrm>
            <a:custGeom>
              <a:avLst/>
              <a:gdLst>
                <a:gd name="T0" fmla="*/ 4 w 57"/>
                <a:gd name="T1" fmla="*/ 34 h 60"/>
                <a:gd name="T2" fmla="*/ 17 w 57"/>
                <a:gd name="T3" fmla="*/ 18 h 60"/>
                <a:gd name="T4" fmla="*/ 26 w 57"/>
                <a:gd name="T5" fmla="*/ 8 h 60"/>
                <a:gd name="T6" fmla="*/ 29 w 57"/>
                <a:gd name="T7" fmla="*/ 5 h 60"/>
                <a:gd name="T8" fmla="*/ 41 w 57"/>
                <a:gd name="T9" fmla="*/ 0 h 60"/>
                <a:gd name="T10" fmla="*/ 51 w 57"/>
                <a:gd name="T11" fmla="*/ 6 h 60"/>
                <a:gd name="T12" fmla="*/ 56 w 57"/>
                <a:gd name="T13" fmla="*/ 16 h 60"/>
                <a:gd name="T14" fmla="*/ 51 w 57"/>
                <a:gd name="T15" fmla="*/ 28 h 60"/>
                <a:gd name="T16" fmla="*/ 29 w 57"/>
                <a:gd name="T17" fmla="*/ 53 h 60"/>
                <a:gd name="T18" fmla="*/ 17 w 57"/>
                <a:gd name="T19" fmla="*/ 59 h 60"/>
                <a:gd name="T20" fmla="*/ 5 w 57"/>
                <a:gd name="T21" fmla="*/ 54 h 60"/>
                <a:gd name="T22" fmla="*/ 0 w 57"/>
                <a:gd name="T23" fmla="*/ 45 h 60"/>
                <a:gd name="T24" fmla="*/ 4 w 57"/>
                <a:gd name="T2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0">
                  <a:moveTo>
                    <a:pt x="4" y="34"/>
                  </a:moveTo>
                  <a:cubicBezTo>
                    <a:pt x="5" y="33"/>
                    <a:pt x="17" y="18"/>
                    <a:pt x="17" y="18"/>
                  </a:cubicBezTo>
                  <a:cubicBezTo>
                    <a:pt x="21" y="14"/>
                    <a:pt x="24" y="10"/>
                    <a:pt x="26" y="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4" y="2"/>
                    <a:pt x="38" y="0"/>
                    <a:pt x="41" y="0"/>
                  </a:cubicBezTo>
                  <a:cubicBezTo>
                    <a:pt x="44" y="1"/>
                    <a:pt x="47" y="2"/>
                    <a:pt x="51" y="6"/>
                  </a:cubicBezTo>
                  <a:cubicBezTo>
                    <a:pt x="55" y="10"/>
                    <a:pt x="57" y="13"/>
                    <a:pt x="56" y="16"/>
                  </a:cubicBezTo>
                  <a:cubicBezTo>
                    <a:pt x="56" y="19"/>
                    <a:pt x="54" y="23"/>
                    <a:pt x="51" y="28"/>
                  </a:cubicBezTo>
                  <a:cubicBezTo>
                    <a:pt x="51" y="28"/>
                    <a:pt x="33" y="48"/>
                    <a:pt x="29" y="53"/>
                  </a:cubicBezTo>
                  <a:cubicBezTo>
                    <a:pt x="25" y="57"/>
                    <a:pt x="21" y="59"/>
                    <a:pt x="17" y="59"/>
                  </a:cubicBezTo>
                  <a:cubicBezTo>
                    <a:pt x="13" y="60"/>
                    <a:pt x="9" y="58"/>
                    <a:pt x="5" y="54"/>
                  </a:cubicBezTo>
                  <a:cubicBezTo>
                    <a:pt x="2" y="51"/>
                    <a:pt x="0" y="48"/>
                    <a:pt x="0" y="45"/>
                  </a:cubicBezTo>
                  <a:cubicBezTo>
                    <a:pt x="0" y="42"/>
                    <a:pt x="2" y="3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46" name="Freeform 87">
              <a:extLst>
                <a:ext uri="{FF2B5EF4-FFF2-40B4-BE49-F238E27FC236}">
                  <a16:creationId xmlns:a16="http://schemas.microsoft.com/office/drawing/2014/main" id="{79239B91-4327-43B3-AED5-CB9EC1653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4430858">
              <a:off x="4571743" y="5071596"/>
              <a:ext cx="626472" cy="670149"/>
            </a:xfrm>
            <a:custGeom>
              <a:avLst/>
              <a:gdLst>
                <a:gd name="T0" fmla="*/ 0 w 55"/>
                <a:gd name="T1" fmla="*/ 17 h 59"/>
                <a:gd name="T2" fmla="*/ 1 w 55"/>
                <a:gd name="T3" fmla="*/ 11 h 59"/>
                <a:gd name="T4" fmla="*/ 4 w 55"/>
                <a:gd name="T5" fmla="*/ 6 h 59"/>
                <a:gd name="T6" fmla="*/ 7 w 55"/>
                <a:gd name="T7" fmla="*/ 4 h 59"/>
                <a:gd name="T8" fmla="*/ 14 w 55"/>
                <a:gd name="T9" fmla="*/ 0 h 59"/>
                <a:gd name="T10" fmla="*/ 23 w 55"/>
                <a:gd name="T11" fmla="*/ 3 h 59"/>
                <a:gd name="T12" fmla="*/ 31 w 55"/>
                <a:gd name="T13" fmla="*/ 11 h 59"/>
                <a:gd name="T14" fmla="*/ 38 w 55"/>
                <a:gd name="T15" fmla="*/ 20 h 59"/>
                <a:gd name="T16" fmla="*/ 48 w 55"/>
                <a:gd name="T17" fmla="*/ 31 h 59"/>
                <a:gd name="T18" fmla="*/ 55 w 55"/>
                <a:gd name="T19" fmla="*/ 43 h 59"/>
                <a:gd name="T20" fmla="*/ 49 w 55"/>
                <a:gd name="T21" fmla="*/ 55 h 59"/>
                <a:gd name="T22" fmla="*/ 38 w 55"/>
                <a:gd name="T23" fmla="*/ 59 h 59"/>
                <a:gd name="T24" fmla="*/ 33 w 55"/>
                <a:gd name="T25" fmla="*/ 58 h 59"/>
                <a:gd name="T26" fmla="*/ 26 w 55"/>
                <a:gd name="T27" fmla="*/ 53 h 59"/>
                <a:gd name="T28" fmla="*/ 5 w 55"/>
                <a:gd name="T29" fmla="*/ 27 h 59"/>
                <a:gd name="T30" fmla="*/ 0 w 55"/>
                <a:gd name="T31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9">
                  <a:moveTo>
                    <a:pt x="0" y="17"/>
                  </a:move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6" y="4"/>
                    <a:pt x="29" y="7"/>
                    <a:pt x="31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2" y="36"/>
                    <a:pt x="54" y="40"/>
                    <a:pt x="55" y="43"/>
                  </a:cubicBezTo>
                  <a:cubicBezTo>
                    <a:pt x="55" y="47"/>
                    <a:pt x="54" y="52"/>
                    <a:pt x="49" y="55"/>
                  </a:cubicBezTo>
                  <a:cubicBezTo>
                    <a:pt x="45" y="58"/>
                    <a:pt x="41" y="59"/>
                    <a:pt x="38" y="59"/>
                  </a:cubicBezTo>
                  <a:cubicBezTo>
                    <a:pt x="37" y="59"/>
                    <a:pt x="35" y="59"/>
                    <a:pt x="33" y="58"/>
                  </a:cubicBezTo>
                  <a:cubicBezTo>
                    <a:pt x="31" y="57"/>
                    <a:pt x="29" y="55"/>
                    <a:pt x="26" y="53"/>
                  </a:cubicBezTo>
                  <a:cubicBezTo>
                    <a:pt x="23" y="50"/>
                    <a:pt x="5" y="27"/>
                    <a:pt x="5" y="27"/>
                  </a:cubicBezTo>
                  <a:cubicBezTo>
                    <a:pt x="2" y="23"/>
                    <a:pt x="0" y="19"/>
                    <a:pt x="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3"/>
                </a:solidFill>
              </a:endParaRPr>
            </a:p>
          </p:txBody>
        </p:sp>
      </p:grpSp>
      <p:pic>
        <p:nvPicPr>
          <p:cNvPr id="4" name="Picture 3" descr="Вода в пустыни">
            <a:extLst>
              <a:ext uri="{FF2B5EF4-FFF2-40B4-BE49-F238E27FC236}">
                <a16:creationId xmlns:a16="http://schemas.microsoft.com/office/drawing/2014/main" id="{401EC56A-1F8B-8227-53C1-FBD24105EF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84" r="11804" b="2"/>
          <a:stretch/>
        </p:blipFill>
        <p:spPr>
          <a:xfrm>
            <a:off x="6313088" y="602657"/>
            <a:ext cx="5326462" cy="5250743"/>
          </a:xfrm>
          <a:custGeom>
            <a:avLst/>
            <a:gdLst/>
            <a:ahLst/>
            <a:cxnLst/>
            <a:rect l="l" t="t" r="r" b="b"/>
            <a:pathLst>
              <a:path w="5326462" h="5250743">
                <a:moveTo>
                  <a:pt x="2576092" y="0"/>
                </a:moveTo>
                <a:cubicBezTo>
                  <a:pt x="2650583" y="0"/>
                  <a:pt x="2726041" y="967"/>
                  <a:pt x="2803435" y="967"/>
                </a:cubicBezTo>
                <a:cubicBezTo>
                  <a:pt x="3020137" y="967"/>
                  <a:pt x="3205881" y="967"/>
                  <a:pt x="3329710" y="47407"/>
                </a:cubicBezTo>
                <a:cubicBezTo>
                  <a:pt x="3732156" y="124807"/>
                  <a:pt x="4088166" y="387966"/>
                  <a:pt x="4304868" y="573726"/>
                </a:cubicBezTo>
                <a:cubicBezTo>
                  <a:pt x="4537048" y="744005"/>
                  <a:pt x="4893058" y="1069084"/>
                  <a:pt x="5109760" y="1471563"/>
                </a:cubicBezTo>
                <a:cubicBezTo>
                  <a:pt x="5202632" y="2090761"/>
                  <a:pt x="5326462" y="2477760"/>
                  <a:pt x="5326462" y="2694480"/>
                </a:cubicBezTo>
                <a:cubicBezTo>
                  <a:pt x="5326462" y="3267238"/>
                  <a:pt x="5249068" y="3329158"/>
                  <a:pt x="5249068" y="3329158"/>
                </a:cubicBezTo>
                <a:cubicBezTo>
                  <a:pt x="5109760" y="3824516"/>
                  <a:pt x="4784708" y="4288915"/>
                  <a:pt x="4506091" y="4613994"/>
                </a:cubicBezTo>
                <a:cubicBezTo>
                  <a:pt x="4242954" y="4877153"/>
                  <a:pt x="3825029" y="5016473"/>
                  <a:pt x="3329710" y="5233192"/>
                </a:cubicBezTo>
                <a:cubicBezTo>
                  <a:pt x="3020137" y="5233192"/>
                  <a:pt x="2199766" y="5310592"/>
                  <a:pt x="1704448" y="5140313"/>
                </a:cubicBezTo>
                <a:cubicBezTo>
                  <a:pt x="1224608" y="4908113"/>
                  <a:pt x="1069821" y="4861674"/>
                  <a:pt x="667375" y="4505635"/>
                </a:cubicBezTo>
                <a:cubicBezTo>
                  <a:pt x="311365" y="4103156"/>
                  <a:pt x="48228" y="3329158"/>
                  <a:pt x="17270" y="2880239"/>
                </a:cubicBezTo>
                <a:cubicBezTo>
                  <a:pt x="-29166" y="2617080"/>
                  <a:pt x="32749" y="2183641"/>
                  <a:pt x="32749" y="2090761"/>
                </a:cubicBezTo>
                <a:cubicBezTo>
                  <a:pt x="32749" y="1610883"/>
                  <a:pt x="342323" y="1254844"/>
                  <a:pt x="605461" y="929765"/>
                </a:cubicBezTo>
                <a:cubicBezTo>
                  <a:pt x="884077" y="620166"/>
                  <a:pt x="1147215" y="341526"/>
                  <a:pt x="1549661" y="248646"/>
                </a:cubicBezTo>
                <a:cubicBezTo>
                  <a:pt x="1905671" y="78367"/>
                  <a:pt x="1905671" y="78367"/>
                  <a:pt x="1905671" y="78367"/>
                </a:cubicBezTo>
                <a:cubicBezTo>
                  <a:pt x="2137851" y="8707"/>
                  <a:pt x="2352618" y="0"/>
                  <a:pt x="257609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9244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5">
            <a:extLst>
              <a:ext uri="{FF2B5EF4-FFF2-40B4-BE49-F238E27FC236}">
                <a16:creationId xmlns:a16="http://schemas.microsoft.com/office/drawing/2014/main" id="{19E4714A-DF89-43DF-A007-2AAC1610A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7">
            <a:extLst>
              <a:ext uri="{FF2B5EF4-FFF2-40B4-BE49-F238E27FC236}">
                <a16:creationId xmlns:a16="http://schemas.microsoft.com/office/drawing/2014/main" id="{9D4E1BEC-8EDA-4FAF-961B-47EE21E050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40F385-9FDD-4EE1-D99D-1848780DF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887" y="426516"/>
            <a:ext cx="3095626" cy="1477328"/>
          </a:xfrm>
        </p:spPr>
        <p:txBody>
          <a:bodyPr>
            <a:normAutofit/>
          </a:bodyPr>
          <a:lstStyle/>
          <a:p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Conclusion</a:t>
            </a:r>
            <a:endParaRPr lang="ru-RU" sz="4800" dirty="0">
              <a:highlight>
                <a:srgbClr val="008080"/>
              </a:highlight>
              <a:cs typeface="Aharoni" panose="02010803020104030203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8EEDD1-9964-6662-E689-E542CC1EC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8188" y="633600"/>
            <a:ext cx="6900137" cy="12825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Narrow" panose="020B0004020202020204" pitchFamily="34" charset="0"/>
              </a:rPr>
              <a:t>Thanks for your attention!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Narrow" panose="020B0004020202020204" pitchFamily="34" charset="0"/>
            </a:endParaRPr>
          </a:p>
          <a:p>
            <a:pPr marL="0" indent="0" algn="just">
              <a:buNone/>
            </a:pPr>
            <a:endParaRPr lang="en-US" dirty="0">
              <a:latin typeface="Aptos Narrow" panose="020B0004020202020204" pitchFamily="34" charset="0"/>
            </a:endParaRPr>
          </a:p>
        </p:txBody>
      </p:sp>
      <p:sp useBgFill="1">
        <p:nvSpPr>
          <p:cNvPr id="20" name="Freeform: Shape 19">
            <a:extLst>
              <a:ext uri="{FF2B5EF4-FFF2-40B4-BE49-F238E27FC236}">
                <a16:creationId xmlns:a16="http://schemas.microsoft.com/office/drawing/2014/main" id="{C27C1BEB-0B53-40C1-BFC6-73739970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 flipH="1">
            <a:off x="4524373" y="-809624"/>
            <a:ext cx="3143251" cy="12192000"/>
          </a:xfrm>
          <a:custGeom>
            <a:avLst/>
            <a:gdLst>
              <a:gd name="connsiteX0" fmla="*/ 508 w 2932134"/>
              <a:gd name="connsiteY0" fmla="*/ 4431100 h 12192000"/>
              <a:gd name="connsiteX1" fmla="*/ 137030 w 2932134"/>
              <a:gd name="connsiteY1" fmla="*/ 177371 h 12192000"/>
              <a:gd name="connsiteX2" fmla="*/ 145443 w 2932134"/>
              <a:gd name="connsiteY2" fmla="*/ 0 h 12192000"/>
              <a:gd name="connsiteX3" fmla="*/ 2932134 w 2932134"/>
              <a:gd name="connsiteY3" fmla="*/ 0 h 12192000"/>
              <a:gd name="connsiteX4" fmla="*/ 2932133 w 2932134"/>
              <a:gd name="connsiteY4" fmla="*/ 12192000 h 12192000"/>
              <a:gd name="connsiteX5" fmla="*/ 172151 w 2932134"/>
              <a:gd name="connsiteY5" fmla="*/ 12192000 h 12192000"/>
              <a:gd name="connsiteX6" fmla="*/ 169761 w 2932134"/>
              <a:gd name="connsiteY6" fmla="*/ 12180928 h 12192000"/>
              <a:gd name="connsiteX7" fmla="*/ 169761 w 2932134"/>
              <a:gd name="connsiteY7" fmla="*/ 7234593 h 12192000"/>
              <a:gd name="connsiteX8" fmla="*/ 508 w 2932134"/>
              <a:gd name="connsiteY8" fmla="*/ 44311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2134" h="12192000">
                <a:moveTo>
                  <a:pt x="508" y="4431100"/>
                </a:moveTo>
                <a:cubicBezTo>
                  <a:pt x="-7698" y="2846728"/>
                  <a:pt x="85554" y="1238574"/>
                  <a:pt x="137030" y="177371"/>
                </a:cubicBezTo>
                <a:lnTo>
                  <a:pt x="145443" y="0"/>
                </a:lnTo>
                <a:lnTo>
                  <a:pt x="2932134" y="0"/>
                </a:lnTo>
                <a:lnTo>
                  <a:pt x="2932133" y="12192000"/>
                </a:lnTo>
                <a:lnTo>
                  <a:pt x="172151" y="12192000"/>
                </a:lnTo>
                <a:lnTo>
                  <a:pt x="169761" y="12180928"/>
                </a:lnTo>
                <a:cubicBezTo>
                  <a:pt x="169761" y="11800439"/>
                  <a:pt x="169761" y="10278492"/>
                  <a:pt x="169761" y="7234593"/>
                </a:cubicBezTo>
                <a:cubicBezTo>
                  <a:pt x="50398" y="6402277"/>
                  <a:pt x="5637" y="5421334"/>
                  <a:pt x="508" y="4431100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CD4924-03A7-40A0-09FD-AAB6386556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7" r="35218" b="-3"/>
          <a:stretch/>
        </p:blipFill>
        <p:spPr>
          <a:xfrm>
            <a:off x="625954" y="2362198"/>
            <a:ext cx="2533235" cy="3916940"/>
          </a:xfrm>
          <a:custGeom>
            <a:avLst/>
            <a:gdLst/>
            <a:ahLst/>
            <a:cxnLst/>
            <a:rect l="l" t="t" r="r" b="b"/>
            <a:pathLst>
              <a:path w="2533235" h="3916940">
                <a:moveTo>
                  <a:pt x="1330423" y="0"/>
                </a:moveTo>
                <a:cubicBezTo>
                  <a:pt x="1563225" y="0"/>
                  <a:pt x="1982270" y="78197"/>
                  <a:pt x="2215072" y="291460"/>
                </a:cubicBezTo>
                <a:cubicBezTo>
                  <a:pt x="2455635" y="511833"/>
                  <a:pt x="2533235" y="867272"/>
                  <a:pt x="2533235" y="1229820"/>
                </a:cubicBezTo>
                <a:cubicBezTo>
                  <a:pt x="2533235" y="1379104"/>
                  <a:pt x="2502195" y="2758208"/>
                  <a:pt x="2486675" y="2879058"/>
                </a:cubicBezTo>
                <a:cubicBezTo>
                  <a:pt x="2471154" y="2999907"/>
                  <a:pt x="2354754" y="3454869"/>
                  <a:pt x="2114191" y="3604154"/>
                </a:cubicBezTo>
                <a:cubicBezTo>
                  <a:pt x="1958989" y="3746329"/>
                  <a:pt x="1586506" y="3916940"/>
                  <a:pt x="1268342" y="3916940"/>
                </a:cubicBezTo>
                <a:cubicBezTo>
                  <a:pt x="794977" y="3916940"/>
                  <a:pt x="399213" y="3710786"/>
                  <a:pt x="298332" y="3639698"/>
                </a:cubicBezTo>
                <a:cubicBezTo>
                  <a:pt x="197451" y="3568610"/>
                  <a:pt x="3449" y="3241606"/>
                  <a:pt x="3449" y="2879058"/>
                </a:cubicBezTo>
                <a:cubicBezTo>
                  <a:pt x="3449" y="2665794"/>
                  <a:pt x="-4311" y="1478627"/>
                  <a:pt x="3449" y="1222711"/>
                </a:cubicBezTo>
                <a:cubicBezTo>
                  <a:pt x="11209" y="973904"/>
                  <a:pt x="96570" y="462071"/>
                  <a:pt x="251772" y="312787"/>
                </a:cubicBezTo>
                <a:cubicBezTo>
                  <a:pt x="492334" y="99523"/>
                  <a:pt x="771697" y="0"/>
                  <a:pt x="1330423" y="0"/>
                </a:cubicBezTo>
                <a:close/>
              </a:path>
            </a:pathLst>
          </a:cu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0017AE-2469-FACA-2607-B6260CEC22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7" r="30600" b="-1"/>
          <a:stretch/>
        </p:blipFill>
        <p:spPr>
          <a:xfrm>
            <a:off x="3438072" y="2394037"/>
            <a:ext cx="2537596" cy="3852534"/>
          </a:xfrm>
          <a:custGeom>
            <a:avLst/>
            <a:gdLst/>
            <a:ahLst/>
            <a:cxnLst/>
            <a:rect l="l" t="t" r="r" b="b"/>
            <a:pathLst>
              <a:path w="2537596" h="3852534">
                <a:moveTo>
                  <a:pt x="1313992" y="255"/>
                </a:moveTo>
                <a:cubicBezTo>
                  <a:pt x="1886700" y="10937"/>
                  <a:pt x="2437602" y="357554"/>
                  <a:pt x="2473876" y="1030587"/>
                </a:cubicBezTo>
                <a:cubicBezTo>
                  <a:pt x="2528332" y="2061239"/>
                  <a:pt x="2681539" y="3120322"/>
                  <a:pt x="2161992" y="3582339"/>
                </a:cubicBezTo>
                <a:cubicBezTo>
                  <a:pt x="1650262" y="4037247"/>
                  <a:pt x="124190" y="3951952"/>
                  <a:pt x="69995" y="3063459"/>
                </a:cubicBezTo>
                <a:cubicBezTo>
                  <a:pt x="15799" y="2736493"/>
                  <a:pt x="15799" y="2686738"/>
                  <a:pt x="15799" y="2409528"/>
                </a:cubicBezTo>
                <a:cubicBezTo>
                  <a:pt x="15799" y="1926188"/>
                  <a:pt x="166" y="1712950"/>
                  <a:pt x="166" y="1272257"/>
                </a:cubicBezTo>
                <a:cubicBezTo>
                  <a:pt x="-12153" y="407531"/>
                  <a:pt x="664923" y="-11851"/>
                  <a:pt x="1313992" y="255"/>
                </a:cubicBezTo>
                <a:close/>
              </a:path>
            </a:pathLst>
          </a:cu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0B6BA0-82CD-7AB2-AC6D-55B7BEF1B3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7" r="31033" b="2"/>
          <a:stretch/>
        </p:blipFill>
        <p:spPr>
          <a:xfrm>
            <a:off x="6254167" y="2394764"/>
            <a:ext cx="2537597" cy="3852538"/>
          </a:xfrm>
          <a:custGeom>
            <a:avLst/>
            <a:gdLst/>
            <a:ahLst/>
            <a:cxnLst/>
            <a:rect l="l" t="t" r="r" b="b"/>
            <a:pathLst>
              <a:path w="2537597" h="3852538">
                <a:moveTo>
                  <a:pt x="1248118" y="192"/>
                </a:moveTo>
                <a:cubicBezTo>
                  <a:pt x="1824907" y="-7790"/>
                  <a:pt x="2433731" y="233769"/>
                  <a:pt x="2467603" y="789078"/>
                </a:cubicBezTo>
                <a:cubicBezTo>
                  <a:pt x="2521799" y="1116043"/>
                  <a:pt x="2521799" y="1165799"/>
                  <a:pt x="2521799" y="1443009"/>
                </a:cubicBezTo>
                <a:cubicBezTo>
                  <a:pt x="2521799" y="1926349"/>
                  <a:pt x="2537432" y="2139588"/>
                  <a:pt x="2537432" y="2580281"/>
                </a:cubicBezTo>
                <a:cubicBezTo>
                  <a:pt x="2560621" y="4208002"/>
                  <a:pt x="141105" y="4257757"/>
                  <a:pt x="63720" y="2821951"/>
                </a:cubicBezTo>
                <a:cubicBezTo>
                  <a:pt x="9264" y="1791299"/>
                  <a:pt x="-143942" y="732214"/>
                  <a:pt x="375605" y="270197"/>
                </a:cubicBezTo>
                <a:cubicBezTo>
                  <a:pt x="567504" y="99606"/>
                  <a:pt x="902045" y="4982"/>
                  <a:pt x="1248118" y="192"/>
                </a:cubicBezTo>
                <a:close/>
              </a:path>
            </a:pathLst>
          </a:cu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051031-E882-DCE6-7C6C-00C94249CD4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31" r="31799" b="-1"/>
          <a:stretch/>
        </p:blipFill>
        <p:spPr>
          <a:xfrm>
            <a:off x="9070646" y="2362200"/>
            <a:ext cx="2533235" cy="3916941"/>
          </a:xfrm>
          <a:custGeom>
            <a:avLst/>
            <a:gdLst/>
            <a:ahLst/>
            <a:cxnLst/>
            <a:rect l="l" t="t" r="r" b="b"/>
            <a:pathLst>
              <a:path w="2533235" h="3916941">
                <a:moveTo>
                  <a:pt x="1264894" y="0"/>
                </a:moveTo>
                <a:cubicBezTo>
                  <a:pt x="1738258" y="0"/>
                  <a:pt x="2134023" y="206155"/>
                  <a:pt x="2234904" y="277243"/>
                </a:cubicBezTo>
                <a:cubicBezTo>
                  <a:pt x="2335785" y="348331"/>
                  <a:pt x="2529787" y="675335"/>
                  <a:pt x="2529787" y="1037883"/>
                </a:cubicBezTo>
                <a:cubicBezTo>
                  <a:pt x="2529787" y="1251146"/>
                  <a:pt x="2537547" y="2438314"/>
                  <a:pt x="2529787" y="2694230"/>
                </a:cubicBezTo>
                <a:cubicBezTo>
                  <a:pt x="2522027" y="2943037"/>
                  <a:pt x="2436666" y="3454870"/>
                  <a:pt x="2281464" y="3604155"/>
                </a:cubicBezTo>
                <a:cubicBezTo>
                  <a:pt x="2040902" y="3817418"/>
                  <a:pt x="1761539" y="3916941"/>
                  <a:pt x="1202813" y="3916941"/>
                </a:cubicBezTo>
                <a:cubicBezTo>
                  <a:pt x="970010" y="3916941"/>
                  <a:pt x="550966" y="3838744"/>
                  <a:pt x="318164" y="3625481"/>
                </a:cubicBezTo>
                <a:cubicBezTo>
                  <a:pt x="77601" y="3405109"/>
                  <a:pt x="0" y="3049669"/>
                  <a:pt x="0" y="2687121"/>
                </a:cubicBezTo>
                <a:cubicBezTo>
                  <a:pt x="0" y="2537837"/>
                  <a:pt x="31040" y="1158732"/>
                  <a:pt x="46560" y="1037883"/>
                </a:cubicBezTo>
                <a:cubicBezTo>
                  <a:pt x="62081" y="917034"/>
                  <a:pt x="178482" y="462071"/>
                  <a:pt x="419044" y="312787"/>
                </a:cubicBezTo>
                <a:cubicBezTo>
                  <a:pt x="574246" y="170611"/>
                  <a:pt x="946730" y="0"/>
                  <a:pt x="126489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27968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2C56A-1241-BFB9-0523-6DFA4156B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968991"/>
            <a:ext cx="4807343" cy="2185025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INTRODUCTION</a:t>
            </a:r>
            <a:endParaRPr lang="ru-RU" sz="4800" dirty="0">
              <a:highlight>
                <a:srgbClr val="008080"/>
              </a:highlight>
              <a:cs typeface="Aharoni" panose="02010803020104030203" pitchFamily="2" charset="-79"/>
            </a:endParaRPr>
          </a:p>
        </p:txBody>
      </p:sp>
      <p:pic>
        <p:nvPicPr>
          <p:cNvPr id="5" name="Объект 4" descr="Изображение выглядит как текст, снимок экрана, книга, цветок&#10;&#10;Автоматически созданное описание">
            <a:extLst>
              <a:ext uri="{FF2B5EF4-FFF2-40B4-BE49-F238E27FC236}">
                <a16:creationId xmlns:a16="http://schemas.microsoft.com/office/drawing/2014/main" id="{5D155714-6939-98C7-2E76-143B729035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7826"/>
            <a:ext cx="6493566" cy="7335078"/>
          </a:xfrm>
          <a:prstGeom prst="rtTriangle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20E3B8-BF31-883B-0653-3603D3B6A9CB}"/>
              </a:ext>
            </a:extLst>
          </p:cNvPr>
          <p:cNvSpPr txBox="1"/>
          <p:nvPr/>
        </p:nvSpPr>
        <p:spPr>
          <a:xfrm>
            <a:off x="2928731" y="2398644"/>
            <a:ext cx="79380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masis MT Pro Medium" panose="02040604050005020304" pitchFamily="18" charset="0"/>
                <a:cs typeface="Aharoni" panose="02010803020104030203" pitchFamily="2" charset="-79"/>
              </a:rPr>
              <a:t>There are many different hotels in the world and we have prepared for you the top of the most unusual hotels.</a:t>
            </a:r>
            <a:endParaRPr lang="ru-RU" sz="3200" dirty="0">
              <a:cs typeface="Aharoni" panose="02010803020104030203" pitchFamily="2" charset="-79"/>
            </a:endParaRPr>
          </a:p>
        </p:txBody>
      </p:sp>
      <p:sp>
        <p:nvSpPr>
          <p:cNvPr id="13" name="Солнце 12">
            <a:extLst>
              <a:ext uri="{FF2B5EF4-FFF2-40B4-BE49-F238E27FC236}">
                <a16:creationId xmlns:a16="http://schemas.microsoft.com/office/drawing/2014/main" id="{DA47CE06-B474-9B7B-9A54-C99DF73122AB}"/>
              </a:ext>
            </a:extLst>
          </p:cNvPr>
          <p:cNvSpPr/>
          <p:nvPr/>
        </p:nvSpPr>
        <p:spPr>
          <a:xfrm>
            <a:off x="9652069" y="430696"/>
            <a:ext cx="2133600" cy="1762539"/>
          </a:xfrm>
          <a:prstGeom prst="su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162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124E7-AD10-D03B-9D5F-0A3642FCD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784" y="449872"/>
            <a:ext cx="10728322" cy="1477328"/>
          </a:xfrm>
        </p:spPr>
        <p:txBody>
          <a:bodyPr>
            <a:normAutofit/>
          </a:bodyPr>
          <a:lstStyle/>
          <a:p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DOG BARK PARK INN</a:t>
            </a:r>
            <a:endParaRPr lang="ru-RU" sz="4800" dirty="0">
              <a:highlight>
                <a:srgbClr val="008080"/>
              </a:highlight>
              <a:latin typeface="Bahnschrift SemiBold" panose="020B0502040204020203" pitchFamily="34" charset="0"/>
              <a:cs typeface="Aharoni" panose="02010803020104030203" pitchFamily="2" charset="-79"/>
            </a:endParaRP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E05ADFF8-56AA-420A-CDE6-478A083A24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2934274"/>
              </p:ext>
            </p:extLst>
          </p:nvPr>
        </p:nvGraphicFramePr>
        <p:xfrm>
          <a:off x="634680" y="1382577"/>
          <a:ext cx="11245988" cy="5475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" name="Рисунок 22" descr="Изображение выглядит как в помещении, стена, мебель, комната">
            <a:extLst>
              <a:ext uri="{FF2B5EF4-FFF2-40B4-BE49-F238E27FC236}">
                <a16:creationId xmlns:a16="http://schemas.microsoft.com/office/drawing/2014/main" id="{2831A94E-6EFA-751B-1FE9-9ABF5BBC5C9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436" y="3630304"/>
            <a:ext cx="3709889" cy="233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62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161729-F558-2AFE-75F6-5C268B7F6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UTTER INN</a:t>
            </a:r>
            <a:endParaRPr lang="ru-RU" sz="4800" dirty="0">
              <a:highlight>
                <a:srgbClr val="008080"/>
              </a:highlight>
              <a:cs typeface="Aharoni" panose="02010803020104030203" pitchFamily="2" charset="-79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89C62A7-EE8E-EAD0-343B-32FCB81DEF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7640827"/>
              </p:ext>
            </p:extLst>
          </p:nvPr>
        </p:nvGraphicFramePr>
        <p:xfrm>
          <a:off x="543304" y="1560784"/>
          <a:ext cx="10728325" cy="467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Изображение выглядит как Организм, золотая рыбка, рыба&#10;&#10;Автоматически созданное описание">
            <a:extLst>
              <a:ext uri="{FF2B5EF4-FFF2-40B4-BE49-F238E27FC236}">
                <a16:creationId xmlns:a16="http://schemas.microsoft.com/office/drawing/2014/main" id="{0B6B1945-98A4-B64B-DB6A-FDD53130A0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35217" y1="34216" x2="35217" y2="34216"/>
                        <a14:foregroundMark x1="42935" y1="38852" x2="42935" y2="38852"/>
                        <a14:foregroundMark x1="47826" y1="21854" x2="47826" y2="21854"/>
                        <a14:backgroundMark x1="68152" y1="55629" x2="68152" y2="55629"/>
                        <a14:backgroundMark x1="66522" y1="59603" x2="73370" y2="52318"/>
                        <a14:backgroundMark x1="73370" y1="52318" x2="60109" y2="62472"/>
                        <a14:backgroundMark x1="60109" y1="62472" x2="64565" y2="58278"/>
                        <a14:backgroundMark x1="64565" y1="58278" x2="57717" y2="67770"/>
                        <a14:backgroundMark x1="57717" y1="67770" x2="73804" y2="50331"/>
                        <a14:backgroundMark x1="73804" y1="50331" x2="73804" y2="50331"/>
                        <a14:backgroundMark x1="88913" y1="78146" x2="79130" y2="86093"/>
                        <a14:backgroundMark x1="79130" y1="86093" x2="90761" y2="73951"/>
                        <a14:backgroundMark x1="90761" y1="73951" x2="76196" y2="95806"/>
                        <a14:backgroundMark x1="76196" y1="95806" x2="76196" y2="95806"/>
                        <a14:backgroundMark x1="22826" y1="68874" x2="22826" y2="68874"/>
                        <a14:backgroundMark x1="22826" y1="68874" x2="12174" y2="929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8158">
            <a:off x="5308933" y="97366"/>
            <a:ext cx="8410952" cy="3281176"/>
          </a:xfrm>
          <a:prstGeom prst="rect">
            <a:avLst/>
          </a:prstGeom>
        </p:spPr>
      </p:pic>
      <p:pic>
        <p:nvPicPr>
          <p:cNvPr id="10" name="Рисунок 9" descr="Изображение выглядит как Организм, золотая рыбка, рыба&#10;&#10;Автоматически созданное описание">
            <a:extLst>
              <a:ext uri="{FF2B5EF4-FFF2-40B4-BE49-F238E27FC236}">
                <a16:creationId xmlns:a16="http://schemas.microsoft.com/office/drawing/2014/main" id="{97DF8520-470F-B50D-42C7-FC46AAD78D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19348" y1="75276" x2="19348" y2="75276"/>
                        <a14:foregroundMark x1="79022" y1="84989" x2="79022" y2="84989"/>
                        <a14:foregroundMark x1="88696" y1="86976" x2="88696" y2="86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387" y="3139616"/>
            <a:ext cx="8105396" cy="399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29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8C916D-9359-01DC-457E-7EF80ACD7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20" y="613879"/>
            <a:ext cx="7615451" cy="950292"/>
          </a:xfrm>
        </p:spPr>
        <p:txBody>
          <a:bodyPr>
            <a:normAutofit/>
          </a:bodyPr>
          <a:lstStyle/>
          <a:p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THE GIRAFFE MANOR</a:t>
            </a:r>
            <a:endParaRPr lang="ru-RU" sz="4800" dirty="0">
              <a:highlight>
                <a:srgbClr val="008080"/>
              </a:highlight>
              <a:latin typeface="Aptos Narrow" panose="020B00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Объект 5" descr="Изображение выглядит как жираф, в помещении, стена, Жирафовые&#10;&#10;Автоматически созданное описание">
            <a:extLst>
              <a:ext uri="{FF2B5EF4-FFF2-40B4-BE49-F238E27FC236}">
                <a16:creationId xmlns:a16="http://schemas.microsoft.com/office/drawing/2014/main" id="{BB9C7CB7-9DCE-955E-F324-5FFC577A4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44" y="1815306"/>
            <a:ext cx="4843281" cy="3227387"/>
          </a:xfrm>
        </p:spPr>
      </p:pic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D4EAE251-5927-1496-2211-0FEE4AD4D372}"/>
              </a:ext>
            </a:extLst>
          </p:cNvPr>
          <p:cNvSpPr/>
          <p:nvPr/>
        </p:nvSpPr>
        <p:spPr>
          <a:xfrm>
            <a:off x="173932" y="4952847"/>
            <a:ext cx="4943075" cy="1995000"/>
          </a:xfrm>
          <a:prstGeom prst="flowChartConnector">
            <a:avLst/>
          </a:prstGeom>
          <a:solidFill>
            <a:srgbClr val="91A99E">
              <a:alpha val="5098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/>
            <a:r>
              <a:rPr kumimoji="0" lang="ru-RU" sz="18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This hotel was built by Sir David Duncan in 1932 and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opened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in 1984. At the hotel window, you can also view the beauty of Mount Kilimanjaro.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8" name="Рисунок 7" descr="Изображение выглядит как растение, трава, на открытом воздухе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FA272BD2-AC6B-8798-F4DA-E1D90F11D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478" y="182603"/>
            <a:ext cx="4843281" cy="3627731"/>
          </a:xfrm>
          <a:prstGeom prst="rect">
            <a:avLst/>
          </a:prstGeom>
        </p:spPr>
      </p:pic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B6651828-E304-6E98-5E9F-91B2C133C950}"/>
              </a:ext>
            </a:extLst>
          </p:cNvPr>
          <p:cNvSpPr/>
          <p:nvPr/>
        </p:nvSpPr>
        <p:spPr>
          <a:xfrm>
            <a:off x="6891131" y="3710647"/>
            <a:ext cx="5126938" cy="2146814"/>
          </a:xfrm>
          <a:prstGeom prst="flowChartConnector">
            <a:avLst/>
          </a:prstGeom>
          <a:solidFill>
            <a:srgbClr val="91A99E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  <a:cs typeface="Arial" pitchFamily="34" charset="0"/>
              </a:rPr>
              <a:t>The Giraffe Manor is a unique hotel that you can find at Nairobi Kenya. Every gues</a:t>
            </a:r>
            <a:r>
              <a:rPr lang="en-US" sz="2000" b="1" dirty="0">
                <a:solidFill>
                  <a:schemeClr val="tx1">
                    <a:lumMod val="85000"/>
                  </a:schemeClr>
                </a:solidFill>
                <a:latin typeface="Aptos Narrow" panose="020B0004020202020204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  <a:cs typeface="Arial" pitchFamily="34" charset="0"/>
              </a:rPr>
              <a:t> is given a room with free access window to look and feed every giraffe around the natural habitat</a:t>
            </a:r>
            <a:r>
              <a:rPr lang="en-US" sz="2000" b="1" dirty="0">
                <a:solidFill>
                  <a:schemeClr val="tx1">
                    <a:lumMod val="85000"/>
                  </a:schemeClr>
                </a:solidFill>
                <a:latin typeface="Aptos Narrow" panose="020B0004020202020204" pitchFamily="34" charset="0"/>
                <a:cs typeface="Arial" pitchFamily="34" charset="0"/>
              </a:rPr>
              <a:t>.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ptos Narrow" panose="020B0004020202020204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11" name="Рисунок 10" descr="Изображение выглядит как млекопитающее, жираф, Жирафовые, Земное животное&#10;&#10;Автоматически созданное описание">
            <a:extLst>
              <a:ext uri="{FF2B5EF4-FFF2-40B4-BE49-F238E27FC236}">
                <a16:creationId xmlns:a16="http://schemas.microsoft.com/office/drawing/2014/main" id="{0ACE2D3F-991B-E631-C9EB-402A05FEA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1" b="96095" l="10000" r="90000">
                        <a14:foregroundMark x1="25778" y1="90533" x2="25778" y2="90533"/>
                        <a14:foregroundMark x1="29111" y1="96095" x2="29111" y2="96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77" y="1395889"/>
            <a:ext cx="5817633" cy="546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3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ED9E2D9-EE69-4775-8CE5-9EAC35AD2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5B673-1FA7-415E-8B2E-7A0550C8B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64114E-EB73-6E7A-EA68-D076EB20A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575" y="220994"/>
            <a:ext cx="5845844" cy="1477328"/>
          </a:xfrm>
        </p:spPr>
        <p:txBody>
          <a:bodyPr wrap="square" anchor="ctr">
            <a:noAutofit/>
          </a:bodyPr>
          <a:lstStyle/>
          <a:p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MAGIC MOUNTAIN HOTEL</a:t>
            </a:r>
            <a:endParaRPr lang="ru-RU" sz="4800" dirty="0">
              <a:highlight>
                <a:srgbClr val="008080"/>
              </a:highlight>
              <a:cs typeface="Aharoni" panose="02010803020104030203" pitchFamily="2" charset="-79"/>
            </a:endParaRPr>
          </a:p>
        </p:txBody>
      </p:sp>
      <p:pic>
        <p:nvPicPr>
          <p:cNvPr id="5" name="Объект 4" descr="Изображение выглядит как на открытом воздухе, небо, дерево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0211976E-D998-C43A-723A-7C8CFCDAC8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6" r="15148"/>
          <a:stretch/>
        </p:blipFill>
        <p:spPr>
          <a:xfrm>
            <a:off x="6288296" y="0"/>
            <a:ext cx="5903704" cy="7462684"/>
          </a:xfrm>
          <a:custGeom>
            <a:avLst/>
            <a:gdLst/>
            <a:ahLst/>
            <a:cxnLst/>
            <a:rect l="l" t="t" r="r" b="b"/>
            <a:pathLst>
              <a:path w="5903724" h="6858000">
                <a:moveTo>
                  <a:pt x="0" y="0"/>
                </a:moveTo>
                <a:lnTo>
                  <a:pt x="5886178" y="0"/>
                </a:lnTo>
                <a:lnTo>
                  <a:pt x="5890522" y="42009"/>
                </a:lnTo>
                <a:cubicBezTo>
                  <a:pt x="5948302" y="788432"/>
                  <a:pt x="5795211" y="5194623"/>
                  <a:pt x="5836720" y="6279216"/>
                </a:cubicBezTo>
                <a:cubicBezTo>
                  <a:pt x="5842686" y="6384211"/>
                  <a:pt x="5845802" y="6526851"/>
                  <a:pt x="5846540" y="6699667"/>
                </a:cubicBezTo>
                <a:lnTo>
                  <a:pt x="58465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растение, дерево, на открытом воздухе, вяз&#10;&#10;Автоматически созданное описание">
            <a:extLst>
              <a:ext uri="{FF2B5EF4-FFF2-40B4-BE49-F238E27FC236}">
                <a16:creationId xmlns:a16="http://schemas.microsoft.com/office/drawing/2014/main" id="{EA31856A-7282-C22B-4B7D-B277C4D9FE0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01" b="93069" l="4222" r="90000">
                        <a14:foregroundMark x1="13337" y1="84488" x2="13222" y2="82178"/>
                        <a14:foregroundMark x1="13386" y1="85479" x2="13337" y2="84488"/>
                        <a14:foregroundMark x1="13427" y1="86304" x2="13386" y2="85479"/>
                        <a14:foregroundMark x1="13778" y1="93399" x2="13427" y2="86304"/>
                        <a14:foregroundMark x1="13222" y1="82178" x2="19222" y2="75578"/>
                        <a14:foregroundMark x1="19222" y1="75578" x2="12222" y2="76073"/>
                        <a14:foregroundMark x1="12222" y1="76073" x2="10222" y2="78713"/>
                        <a14:foregroundMark x1="4889" y1="77558" x2="9778" y2="77558"/>
                        <a14:foregroundMark x1="4222" y1="81188" x2="5444" y2="75743"/>
                        <a14:foregroundMark x1="23667" y1="70297" x2="23667" y2="70297"/>
                        <a14:foregroundMark x1="24222" y1="69967" x2="24222" y2="69967"/>
                        <a14:foregroundMark x1="12111" y1="66502" x2="12111" y2="66502"/>
                        <a14:foregroundMark x1="12333" y1="66337" x2="12333" y2="66337"/>
                        <a14:backgroundMark x1="43556" y1="24092" x2="63556" y2="47855"/>
                        <a14:backgroundMark x1="46556" y1="59241" x2="65444" y2="34983"/>
                        <a14:backgroundMark x1="65444" y1="34983" x2="65444" y2="34818"/>
                        <a14:backgroundMark x1="47667" y1="41419" x2="47667" y2="41419"/>
                        <a14:backgroundMark x1="47667" y1="47855" x2="47667" y2="47855"/>
                        <a14:backgroundMark x1="44000" y1="52970" x2="53444" y2="38119"/>
                        <a14:backgroundMark x1="12444" y1="85479" x2="12444" y2="85479"/>
                        <a14:backgroundMark x1="6889" y1="80693" x2="6889" y2="80693"/>
                        <a14:backgroundMark x1="9667" y1="80363" x2="9667" y2="80363"/>
                        <a14:backgroundMark x1="8000" y1="80033" x2="8000" y2="80033"/>
                        <a14:backgroundMark x1="14222" y1="84488" x2="14222" y2="84488"/>
                        <a14:backgroundMark x1="14111" y1="86304" x2="14111" y2="86304"/>
                        <a14:backgroundMark x1="14111" y1="93729" x2="14111" y2="93729"/>
                        <a14:backgroundMark x1="14111" y1="93234" x2="14111" y2="93234"/>
                        <a14:backgroundMark x1="20889" y1="82838" x2="20889" y2="82838"/>
                        <a14:backgroundMark x1="21222" y1="82178" x2="21222" y2="82178"/>
                        <a14:backgroundMark x1="20000" y1="83333" x2="20000" y2="83333"/>
                        <a14:backgroundMark x1="9444" y1="80858" x2="9444" y2="80858"/>
                        <a14:backgroundMark x1="13111" y1="66502" x2="13111" y2="66502"/>
                        <a14:backgroundMark x1="12667" y1="66337" x2="12667" y2="66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497" y="-3513637"/>
            <a:ext cx="14363932" cy="11273684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C9322FB-0C6D-CA28-547C-C1F999598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490" y="1995686"/>
            <a:ext cx="4991962" cy="321627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     </a:t>
            </a:r>
            <a:r>
              <a:rPr kumimoji="0" lang="en-US" sz="22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Magic Mountain Hotel is located within the Natural Reserve </a:t>
            </a:r>
            <a:r>
              <a:rPr kumimoji="0" lang="en-US" sz="2200" b="1" i="0" u="none" strike="noStrike" cap="none" normalizeH="0" baseline="0" dirty="0" err="1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Uilo</a:t>
            </a:r>
            <a:r>
              <a:rPr kumimoji="0" lang="en-US" sz="22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 </a:t>
            </a:r>
            <a:r>
              <a:rPr kumimoji="0" lang="en-US" sz="2200" b="1" i="0" u="none" strike="noStrike" cap="none" normalizeH="0" baseline="0" dirty="0" err="1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Uilo</a:t>
            </a:r>
            <a:r>
              <a:rPr kumimoji="0" lang="en-US" sz="22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 about 56 km from </a:t>
            </a:r>
            <a:r>
              <a:rPr kumimoji="0" lang="en-US" sz="2200" b="1" i="0" u="none" strike="noStrike" cap="none" normalizeH="0" baseline="0" dirty="0" err="1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Panguipulli</a:t>
            </a:r>
            <a:r>
              <a:rPr kumimoji="0" lang="en-US" sz="22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. The Lodge was built using local wood and has a very unique architectural style similar to a volcano. The cozy 9 superior rooms are decorated in a warm natural and pleasant  mountain style. The general facilities include a cozy restaurant  that prepares local  dishes,  a bar, a sauna, mini-golf courts  and internet access.</a:t>
            </a:r>
            <a:endParaRPr kumimoji="0" lang="ru-RU" sz="2200" b="1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ptos Narrow" panose="020B0004020202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584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2DFC047-7436-47C0-9459-E76E2E19E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0756FC-6B59-02D1-02DB-8708D52EF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277" y="178129"/>
            <a:ext cx="4991961" cy="1477328"/>
          </a:xfrm>
        </p:spPr>
        <p:txBody>
          <a:bodyPr wrap="square" anchor="ctr">
            <a:normAutofit/>
          </a:bodyPr>
          <a:lstStyle/>
          <a:p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ICE HOTEL</a:t>
            </a:r>
            <a:endParaRPr lang="ru-RU" sz="4800" dirty="0">
              <a:highlight>
                <a:srgbClr val="008080"/>
              </a:highlight>
              <a:cs typeface="Aharoni" panose="02010803020104030203" pitchFamily="2" charset="-79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AD33D8F-AF9E-9398-86F9-37BD681A6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015" y="1416184"/>
            <a:ext cx="4991962" cy="32162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</a:rPr>
              <a:t>    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</a:rPr>
              <a:t>Only open three months a year, The Hotel de Glace in Canada is made from 500 tons of ice and 15,000 tons of snow. Every year the hotel is destroyed  and rebuilt, from the ground up. 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ptos Narrow" panose="020B0004020202020204" pitchFamily="34" charset="0"/>
            </a:endParaRPr>
          </a:p>
          <a:p>
            <a:endParaRPr lang="en-US" dirty="0">
              <a:latin typeface="Aptos Narrow" panose="020B0004020202020204" pitchFamily="34" charset="0"/>
            </a:endParaRPr>
          </a:p>
        </p:txBody>
      </p:sp>
      <p:pic>
        <p:nvPicPr>
          <p:cNvPr id="5" name="Объект 4" descr="Изображение выглядит как небо, строительство, на открытом воздухе, иглу&#10;&#10;Автоматически созданное описание">
            <a:extLst>
              <a:ext uri="{FF2B5EF4-FFF2-40B4-BE49-F238E27FC236}">
                <a16:creationId xmlns:a16="http://schemas.microsoft.com/office/drawing/2014/main" id="{4ADEB5A4-3A1E-FE94-6843-0E72FB07AC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2" r="4" b="287"/>
          <a:stretch/>
        </p:blipFill>
        <p:spPr>
          <a:xfrm>
            <a:off x="6282813" y="2"/>
            <a:ext cx="5909188" cy="3249613"/>
          </a:xfrm>
          <a:custGeom>
            <a:avLst/>
            <a:gdLst/>
            <a:ahLst/>
            <a:cxnLst/>
            <a:rect l="l" t="t" r="r" b="b"/>
            <a:pathLst>
              <a:path w="5064604" h="3249613">
                <a:moveTo>
                  <a:pt x="0" y="0"/>
                </a:moveTo>
                <a:lnTo>
                  <a:pt x="5064604" y="0"/>
                </a:lnTo>
                <a:lnTo>
                  <a:pt x="5064604" y="3249613"/>
                </a:lnTo>
                <a:lnTo>
                  <a:pt x="794775" y="3249613"/>
                </a:lnTo>
                <a:lnTo>
                  <a:pt x="801008" y="3061920"/>
                </a:lnTo>
                <a:cubicBezTo>
                  <a:pt x="801008" y="1948934"/>
                  <a:pt x="592246" y="1021445"/>
                  <a:pt x="174722" y="279453"/>
                </a:cubicBezTo>
                <a:close/>
              </a:path>
            </a:pathLst>
          </a:custGeom>
        </p:spPr>
      </p:pic>
      <p:pic>
        <p:nvPicPr>
          <p:cNvPr id="7" name="Рисунок 6" descr="Изображение выглядит как пещера, Ледяной отель, Ледяная пещера, лед&#10;&#10;Автоматически созданное описание">
            <a:extLst>
              <a:ext uri="{FF2B5EF4-FFF2-40B4-BE49-F238E27FC236}">
                <a16:creationId xmlns:a16="http://schemas.microsoft.com/office/drawing/2014/main" id="{90AA42DF-AE2F-67A6-DDB9-7BAF3E3726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1" r="-2" b="355"/>
          <a:stretch/>
        </p:blipFill>
        <p:spPr>
          <a:xfrm>
            <a:off x="4468761" y="3249615"/>
            <a:ext cx="7723240" cy="3608387"/>
          </a:xfrm>
          <a:custGeom>
            <a:avLst/>
            <a:gdLst/>
            <a:ahLst/>
            <a:cxnLst/>
            <a:rect l="l" t="t" r="r" b="b"/>
            <a:pathLst>
              <a:path w="6642100" h="3608387">
                <a:moveTo>
                  <a:pt x="2372273" y="0"/>
                </a:moveTo>
                <a:lnTo>
                  <a:pt x="6642100" y="0"/>
                </a:lnTo>
                <a:lnTo>
                  <a:pt x="6642100" y="3608387"/>
                </a:lnTo>
                <a:lnTo>
                  <a:pt x="0" y="3608387"/>
                </a:lnTo>
                <a:lnTo>
                  <a:pt x="3" y="3608385"/>
                </a:lnTo>
                <a:lnTo>
                  <a:pt x="979164" y="3608385"/>
                </a:lnTo>
                <a:lnTo>
                  <a:pt x="1058121" y="3527823"/>
                </a:lnTo>
                <a:cubicBezTo>
                  <a:pt x="1270788" y="3294650"/>
                  <a:pt x="1469609" y="3026340"/>
                  <a:pt x="1651388" y="2719701"/>
                </a:cubicBezTo>
                <a:cubicBezTo>
                  <a:pt x="1893760" y="2265421"/>
                  <a:pt x="2045243" y="1780855"/>
                  <a:pt x="2196726" y="1266004"/>
                </a:cubicBezTo>
                <a:cubicBezTo>
                  <a:pt x="2287616" y="857152"/>
                  <a:pt x="2344422" y="499407"/>
                  <a:pt x="2367144" y="154437"/>
                </a:cubicBezTo>
                <a:close/>
              </a:path>
            </a:pathLst>
          </a:cu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6E0DA2-16AA-5A85-3179-9AAF135B36DD}"/>
              </a:ext>
            </a:extLst>
          </p:cNvPr>
          <p:cNvSpPr txBox="1"/>
          <p:nvPr/>
        </p:nvSpPr>
        <p:spPr>
          <a:xfrm>
            <a:off x="2217250" y="3344571"/>
            <a:ext cx="406556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    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cs typeface="Arial" pitchFamily="34" charset="0"/>
              </a:rPr>
              <a:t>It takes 5 weeks to build this ice castle and the wall art, the drinking glasses, the furniture.  It's all made from ice.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ptos Narrow" panose="020B0004020202020204" pitchFamily="34" charset="0"/>
            </a:endParaRPr>
          </a:p>
          <a:p>
            <a:endParaRPr lang="ru-RU" dirty="0"/>
          </a:p>
        </p:txBody>
      </p:sp>
      <p:pic>
        <p:nvPicPr>
          <p:cNvPr id="10" name="Рисунок 9" descr="Изображение выглядит как млекопитающее, полярный, мех, медведь&#10;&#10;Автоматически созданное описание">
            <a:extLst>
              <a:ext uri="{FF2B5EF4-FFF2-40B4-BE49-F238E27FC236}">
                <a16:creationId xmlns:a16="http://schemas.microsoft.com/office/drawing/2014/main" id="{DE4CCC62-A191-76B4-366E-2A03D44D3F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246" y="4272567"/>
            <a:ext cx="4818396" cy="263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062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766A56-7F6A-48BF-A55B-5FDC3B075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мебель, в помещении, пол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CC52E8EB-C1D3-A65E-00AD-7BDF1DFD33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2" r="21773" b="-2"/>
          <a:stretch/>
        </p:blipFill>
        <p:spPr>
          <a:xfrm>
            <a:off x="1" y="-1"/>
            <a:ext cx="4817995" cy="6858000"/>
          </a:xfrm>
          <a:custGeom>
            <a:avLst/>
            <a:gdLst/>
            <a:ahLst/>
            <a:cxnLst/>
            <a:rect l="l" t="t" r="r" b="b"/>
            <a:pathLst>
              <a:path w="4817995" h="6858000">
                <a:moveTo>
                  <a:pt x="0" y="0"/>
                </a:moveTo>
                <a:lnTo>
                  <a:pt x="4455466" y="0"/>
                </a:lnTo>
                <a:lnTo>
                  <a:pt x="4203348" y="98577"/>
                </a:lnTo>
                <a:cubicBezTo>
                  <a:pt x="4032147" y="174775"/>
                  <a:pt x="3867541" y="268390"/>
                  <a:pt x="3717157" y="385307"/>
                </a:cubicBezTo>
                <a:cubicBezTo>
                  <a:pt x="3209493" y="685318"/>
                  <a:pt x="2760405" y="1430200"/>
                  <a:pt x="2532107" y="1957426"/>
                </a:cubicBezTo>
                <a:cubicBezTo>
                  <a:pt x="2304559" y="2485388"/>
                  <a:pt x="2313571" y="3019967"/>
                  <a:pt x="2350369" y="3553811"/>
                </a:cubicBezTo>
                <a:cubicBezTo>
                  <a:pt x="2387167" y="4087655"/>
                  <a:pt x="2484044" y="4622970"/>
                  <a:pt x="2752144" y="5158284"/>
                </a:cubicBezTo>
                <a:cubicBezTo>
                  <a:pt x="3019494" y="5626685"/>
                  <a:pt x="3420519" y="6027435"/>
                  <a:pt x="3955218" y="6451716"/>
                </a:cubicBezTo>
                <a:cubicBezTo>
                  <a:pt x="4155730" y="6602274"/>
                  <a:pt x="4393839" y="6715191"/>
                  <a:pt x="4698057" y="6819010"/>
                </a:cubicBezTo>
                <a:lnTo>
                  <a:pt x="481799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книга, в помещении, мебель, книжный шкаф&#10;&#10;Автоматически созданное описание">
            <a:extLst>
              <a:ext uri="{FF2B5EF4-FFF2-40B4-BE49-F238E27FC236}">
                <a16:creationId xmlns:a16="http://schemas.microsoft.com/office/drawing/2014/main" id="{EDE94FAA-80EF-ADB2-3FB1-DD4667329A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4" r="32732" b="1"/>
          <a:stretch/>
        </p:blipFill>
        <p:spPr>
          <a:xfrm>
            <a:off x="7374704" y="-2"/>
            <a:ext cx="4817297" cy="6858000"/>
          </a:xfrm>
          <a:custGeom>
            <a:avLst/>
            <a:gdLst/>
            <a:ahLst/>
            <a:cxnLst/>
            <a:rect l="l" t="t" r="r" b="b"/>
            <a:pathLst>
              <a:path w="4817297" h="6858000">
                <a:moveTo>
                  <a:pt x="347149" y="0"/>
                </a:moveTo>
                <a:lnTo>
                  <a:pt x="4817297" y="0"/>
                </a:lnTo>
                <a:lnTo>
                  <a:pt x="4817297" y="6858000"/>
                </a:lnTo>
                <a:lnTo>
                  <a:pt x="0" y="6858000"/>
                </a:lnTo>
                <a:lnTo>
                  <a:pt x="135795" y="6800191"/>
                </a:lnTo>
                <a:cubicBezTo>
                  <a:pt x="263380" y="6740561"/>
                  <a:pt x="393065" y="6669373"/>
                  <a:pt x="526928" y="6585546"/>
                </a:cubicBezTo>
                <a:cubicBezTo>
                  <a:pt x="1128465" y="6228915"/>
                  <a:pt x="1663915" y="5760514"/>
                  <a:pt x="1931265" y="5158285"/>
                </a:cubicBezTo>
                <a:cubicBezTo>
                  <a:pt x="2265451" y="4556056"/>
                  <a:pt x="2465964" y="3954563"/>
                  <a:pt x="2465964" y="3218505"/>
                </a:cubicBezTo>
                <a:cubicBezTo>
                  <a:pt x="2465964" y="2616276"/>
                  <a:pt x="2331538" y="2014047"/>
                  <a:pt x="2064189" y="1547117"/>
                </a:cubicBezTo>
                <a:cubicBezTo>
                  <a:pt x="1863676" y="1077981"/>
                  <a:pt x="1395814" y="609581"/>
                  <a:pt x="794277" y="208830"/>
                </a:cubicBezTo>
                <a:cubicBezTo>
                  <a:pt x="710543" y="175373"/>
                  <a:pt x="628686" y="136907"/>
                  <a:pt x="546723" y="96981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54331-7E02-803F-FAAC-51EF1B835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451" y="0"/>
            <a:ext cx="4991961" cy="1477328"/>
          </a:xfrm>
        </p:spPr>
        <p:txBody>
          <a:bodyPr wrap="square" anchor="ctr">
            <a:normAutofit/>
          </a:bodyPr>
          <a:lstStyle/>
          <a:p>
            <a:r>
              <a:rPr lang="en-US" sz="4800" b="1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Library Hotel </a:t>
            </a:r>
            <a:endParaRPr lang="ru-RU" sz="4800" b="1" dirty="0">
              <a:highlight>
                <a:srgbClr val="008080"/>
              </a:highlight>
              <a:cs typeface="Aharoni" panose="02010803020104030203" pitchFamily="2" charset="-79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FD2BFCB-7ECD-8065-A6B7-3E27336BD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0269" y="1774237"/>
            <a:ext cx="4991962" cy="32162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If sleeping with thousands of books makes you relax and fun, this place is perfect for you. </a:t>
            </a:r>
            <a:endParaRPr lang="ru-RU" b="1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E4BD8D-2CB0-9E60-B7F4-1EE6FA4FD2AB}"/>
              </a:ext>
            </a:extLst>
          </p:cNvPr>
          <p:cNvSpPr txBox="1"/>
          <p:nvPr/>
        </p:nvSpPr>
        <p:spPr>
          <a:xfrm>
            <a:off x="3213873" y="3056385"/>
            <a:ext cx="39151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sz="20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In this hotel in New York you will own a room that is filled with many books from many disciplines such as art, religion, philosophy, </a:t>
            </a:r>
            <a:r>
              <a:rPr lang="en-US" sz="2000" b="1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Maths</a:t>
            </a:r>
            <a:r>
              <a:rPr lang="en-US" sz="20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and others.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0" name="Рисунок 9" descr="Изображение выглядит как книга, текст, Публикация, стопка&#10;&#10;Автоматически созданное описание">
            <a:extLst>
              <a:ext uri="{FF2B5EF4-FFF2-40B4-BE49-F238E27FC236}">
                <a16:creationId xmlns:a16="http://schemas.microsoft.com/office/drawing/2014/main" id="{F7BEC8AC-10CB-EF05-3553-3D28D635AB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10" b="94898" l="9115" r="95182">
                        <a14:foregroundMark x1="9115" y1="81746" x2="39063" y2="89116"/>
                        <a14:foregroundMark x1="24349" y1="91043" x2="44271" y2="94898"/>
                        <a14:foregroundMark x1="44271" y1="94898" x2="59505" y2="93084"/>
                        <a14:foregroundMark x1="39583" y1="43311" x2="61979" y2="43311"/>
                        <a14:foregroundMark x1="61979" y1="43311" x2="73568" y2="42744"/>
                        <a14:foregroundMark x1="41927" y1="7823" x2="65104" y2="10204"/>
                        <a14:foregroundMark x1="89453" y1="82766" x2="89453" y2="82766"/>
                        <a14:foregroundMark x1="95182" y1="83673" x2="95182" y2="83673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559" y="2417744"/>
            <a:ext cx="2340864" cy="321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59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C38F0AE-660A-47F0-8626-BCA791FC5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0993A2-6628-4B47-A888-19FCE1A19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2933E-3579-FF50-7956-07700B12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91" y="470519"/>
            <a:ext cx="4130296" cy="1477328"/>
          </a:xfrm>
        </p:spPr>
        <p:txBody>
          <a:bodyPr>
            <a:normAutofit/>
          </a:bodyPr>
          <a:lstStyle/>
          <a:p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Capsule</a:t>
            </a:r>
            <a:r>
              <a:rPr lang="en-US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800" dirty="0">
                <a:highlight>
                  <a:srgbClr val="008080"/>
                </a:highlight>
                <a:latin typeface="Aharoni" panose="02010803020104030203" pitchFamily="2" charset="-79"/>
                <a:cs typeface="Aharoni" panose="02010803020104030203" pitchFamily="2" charset="-79"/>
              </a:rPr>
              <a:t>Hotel </a:t>
            </a:r>
            <a:endParaRPr lang="ru-RU" sz="4800" dirty="0">
              <a:highlight>
                <a:srgbClr val="008080"/>
              </a:highlight>
              <a:cs typeface="Aharoni" panose="02010803020104030203" pitchFamily="2" charset="-79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0E90E69-0834-5F88-A13A-3F65B640E6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667" y="1306592"/>
            <a:ext cx="6900137" cy="128251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Aptos Narrow" panose="020B0004020202020204" pitchFamily="34" charset="0"/>
                <a:cs typeface="Arial" pitchFamily="34" charset="0"/>
              </a:rPr>
              <a:t>    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  <a:latin typeface="Aptos Narrow" panose="020B0004020202020204" pitchFamily="34" charset="0"/>
                <a:cs typeface="Arial" pitchFamily="34" charset="0"/>
              </a:rPr>
              <a:t>Capsule Inn Osaka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latin typeface="Aptos Narrow" panose="020B0004020202020204" pitchFamily="34" charset="0"/>
                <a:cs typeface="Arial" pitchFamily="34" charset="0"/>
              </a:rPr>
              <a:t>: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  <a:cs typeface="Arial" pitchFamily="34" charset="0"/>
              </a:rPr>
              <a:t> This was the first hotel with rooms in shape of a small capsule. Each consists of a TV, a bed, and Internet.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ptos Narrow" panose="020B0004020202020204" pitchFamily="34" charset="0"/>
            </a:endParaRPr>
          </a:p>
          <a:p>
            <a:endParaRPr lang="en-US" dirty="0"/>
          </a:p>
        </p:txBody>
      </p:sp>
      <p:sp useBgFill="1">
        <p:nvSpPr>
          <p:cNvPr id="18" name="Freeform: Shape 17">
            <a:extLst>
              <a:ext uri="{FF2B5EF4-FFF2-40B4-BE49-F238E27FC236}">
                <a16:creationId xmlns:a16="http://schemas.microsoft.com/office/drawing/2014/main" id="{C27C1BEB-0B53-40C1-BFC6-73739970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 flipH="1">
            <a:off x="4524373" y="-809624"/>
            <a:ext cx="3143251" cy="12192000"/>
          </a:xfrm>
          <a:custGeom>
            <a:avLst/>
            <a:gdLst>
              <a:gd name="connsiteX0" fmla="*/ 508 w 2932134"/>
              <a:gd name="connsiteY0" fmla="*/ 4431100 h 12192000"/>
              <a:gd name="connsiteX1" fmla="*/ 137030 w 2932134"/>
              <a:gd name="connsiteY1" fmla="*/ 177371 h 12192000"/>
              <a:gd name="connsiteX2" fmla="*/ 145443 w 2932134"/>
              <a:gd name="connsiteY2" fmla="*/ 0 h 12192000"/>
              <a:gd name="connsiteX3" fmla="*/ 2932134 w 2932134"/>
              <a:gd name="connsiteY3" fmla="*/ 0 h 12192000"/>
              <a:gd name="connsiteX4" fmla="*/ 2932133 w 2932134"/>
              <a:gd name="connsiteY4" fmla="*/ 12192000 h 12192000"/>
              <a:gd name="connsiteX5" fmla="*/ 172151 w 2932134"/>
              <a:gd name="connsiteY5" fmla="*/ 12192000 h 12192000"/>
              <a:gd name="connsiteX6" fmla="*/ 169761 w 2932134"/>
              <a:gd name="connsiteY6" fmla="*/ 12180928 h 12192000"/>
              <a:gd name="connsiteX7" fmla="*/ 169761 w 2932134"/>
              <a:gd name="connsiteY7" fmla="*/ 7234593 h 12192000"/>
              <a:gd name="connsiteX8" fmla="*/ 508 w 2932134"/>
              <a:gd name="connsiteY8" fmla="*/ 44311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2134" h="12192000">
                <a:moveTo>
                  <a:pt x="508" y="4431100"/>
                </a:moveTo>
                <a:cubicBezTo>
                  <a:pt x="-7698" y="2846728"/>
                  <a:pt x="85554" y="1238574"/>
                  <a:pt x="137030" y="177371"/>
                </a:cubicBezTo>
                <a:lnTo>
                  <a:pt x="145443" y="0"/>
                </a:lnTo>
                <a:lnTo>
                  <a:pt x="2932134" y="0"/>
                </a:lnTo>
                <a:lnTo>
                  <a:pt x="2932133" y="12192000"/>
                </a:lnTo>
                <a:lnTo>
                  <a:pt x="172151" y="12192000"/>
                </a:lnTo>
                <a:lnTo>
                  <a:pt x="169761" y="12180928"/>
                </a:lnTo>
                <a:cubicBezTo>
                  <a:pt x="169761" y="11800439"/>
                  <a:pt x="169761" y="10278492"/>
                  <a:pt x="169761" y="7234593"/>
                </a:cubicBezTo>
                <a:cubicBezTo>
                  <a:pt x="50398" y="6402277"/>
                  <a:pt x="5637" y="5421334"/>
                  <a:pt x="508" y="4431100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7" name="Рисунок 6" descr="Изображение выглядит как в помещении, зеркало, человек, люди&#10;&#10;Автоматически созданное описание">
            <a:extLst>
              <a:ext uri="{FF2B5EF4-FFF2-40B4-BE49-F238E27FC236}">
                <a16:creationId xmlns:a16="http://schemas.microsoft.com/office/drawing/2014/main" id="{58946C1C-B49C-9B84-0032-3F63CB8A84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5" b="4082"/>
          <a:stretch/>
        </p:blipFill>
        <p:spPr>
          <a:xfrm>
            <a:off x="148409" y="1784766"/>
            <a:ext cx="4399778" cy="4220799"/>
          </a:xfrm>
          <a:prstGeom prst="flowChartConnector">
            <a:avLst/>
          </a:prstGeom>
        </p:spPr>
      </p:pic>
      <p:pic>
        <p:nvPicPr>
          <p:cNvPr id="5" name="Объект 4" descr="Изображение выглядит как в помещении, стена, мебель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C2ABC7ED-F4E9-BF7D-CCE4-169E0BFFDB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6" r="1" b="1"/>
          <a:stretch/>
        </p:blipFill>
        <p:spPr>
          <a:xfrm>
            <a:off x="4482667" y="3288790"/>
            <a:ext cx="3515589" cy="3306196"/>
          </a:xfrm>
          <a:prstGeom prst="ellipse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AE288C-0C6E-A462-AB54-F074D1B52835}"/>
              </a:ext>
            </a:extLst>
          </p:cNvPr>
          <p:cNvSpPr txBox="1"/>
          <p:nvPr/>
        </p:nvSpPr>
        <p:spPr>
          <a:xfrm>
            <a:off x="8337333" y="2639797"/>
            <a:ext cx="351558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</a:rPr>
              <a:t>     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  <a:ea typeface="Times New Roman" pitchFamily="18" charset="0"/>
              </a:rPr>
              <a:t>The Capsule Inn Osaka is extremely popular among local businessmen who need a place to sleep on long business trips.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ptos Narrow" panose="020B0004020202020204" pitchFamily="34" charset="0"/>
              </a:rPr>
              <a:t> </a:t>
            </a:r>
          </a:p>
          <a:p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068566"/>
      </p:ext>
    </p:extLst>
  </p:cSld>
  <p:clrMapOvr>
    <a:masterClrMapping/>
  </p:clrMapOvr>
</p:sld>
</file>

<file path=ppt/theme/theme1.xml><?xml version="1.0" encoding="utf-8"?>
<a:theme xmlns:a="http://schemas.openxmlformats.org/drawingml/2006/main" name="BlobVTI">
  <a:themeElements>
    <a:clrScheme name="Blob V2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B495C2"/>
      </a:accent1>
      <a:accent2>
        <a:srgbClr val="767E37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Blob">
      <a:majorFont>
        <a:latin typeface="Sagona Book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bVTI" id="{06D3AACF-B619-4265-899F-5E2FB3A445D5}" vid="{F5918863-BA1A-4735-81A8-3E7BFBDA84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5CA3EC9E91862499CC6384F1D82577B" ma:contentTypeVersion="6" ma:contentTypeDescription="Создание документа." ma:contentTypeScope="" ma:versionID="3030dd802f44700fecf7cb5e2e6bd4e2">
  <xsd:schema xmlns:xsd="http://www.w3.org/2001/XMLSchema" xmlns:xs="http://www.w3.org/2001/XMLSchema" xmlns:p="http://schemas.microsoft.com/office/2006/metadata/properties" xmlns:ns3="169f4c12-8c28-44c9-bcb5-d2ecac9a48a6" xmlns:ns4="c1d766d3-a217-46ae-9672-dbf6e6e68bc8" targetNamespace="http://schemas.microsoft.com/office/2006/metadata/properties" ma:root="true" ma:fieldsID="9bf9e1ecf0e847b1e6c4a2ab6dbecbde" ns3:_="" ns4:_="">
    <xsd:import namespace="169f4c12-8c28-44c9-bcb5-d2ecac9a48a6"/>
    <xsd:import namespace="c1d766d3-a217-46ae-9672-dbf6e6e68bc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f4c12-8c28-44c9-bcb5-d2ecac9a48a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d766d3-a217-46ae-9672-dbf6e6e68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1d766d3-a217-46ae-9672-dbf6e6e68bc8" xsi:nil="true"/>
  </documentManagement>
</p:properties>
</file>

<file path=customXml/itemProps1.xml><?xml version="1.0" encoding="utf-8"?>
<ds:datastoreItem xmlns:ds="http://schemas.openxmlformats.org/officeDocument/2006/customXml" ds:itemID="{F58A2143-66B0-4CC0-A7CA-137763794C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9f4c12-8c28-44c9-bcb5-d2ecac9a48a6"/>
    <ds:schemaRef ds:uri="c1d766d3-a217-46ae-9672-dbf6e6e68b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769363-CE5B-41EE-93A7-619B829CA4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7F323C-6AA2-44A1-A03D-95872D122DDC}">
  <ds:schemaRefs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c1d766d3-a217-46ae-9672-dbf6e6e68bc8"/>
    <ds:schemaRef ds:uri="169f4c12-8c28-44c9-bcb5-d2ecac9a48a6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1803</TotalTime>
  <Words>561</Words>
  <Application>Microsoft Office PowerPoint</Application>
  <PresentationFormat>Широкоэкранный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Aharoni</vt:lpstr>
      <vt:lpstr>Amasis MT Pro Medium</vt:lpstr>
      <vt:lpstr>Aptos Narrow</vt:lpstr>
      <vt:lpstr>Arial</vt:lpstr>
      <vt:lpstr>Avenir Next LT Pro</vt:lpstr>
      <vt:lpstr>Bahnschrift</vt:lpstr>
      <vt:lpstr>Bahnschrift SemiBold</vt:lpstr>
      <vt:lpstr>Sagona Book</vt:lpstr>
      <vt:lpstr>The Hand Extrablack</vt:lpstr>
      <vt:lpstr>BlobVTI</vt:lpstr>
      <vt:lpstr>Top 7 Unusual hotels in the world</vt:lpstr>
      <vt:lpstr> INTRODUCTION</vt:lpstr>
      <vt:lpstr>DOG BARK PARK INN</vt:lpstr>
      <vt:lpstr>UTTER INN</vt:lpstr>
      <vt:lpstr>THE GIRAFFE MANOR</vt:lpstr>
      <vt:lpstr>MAGIC MOUNTAIN HOTEL</vt:lpstr>
      <vt:lpstr>ICE HOTEL</vt:lpstr>
      <vt:lpstr>Library Hotel </vt:lpstr>
      <vt:lpstr>Capsule Hotel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 7 Unusual hotels in the world</dc:title>
  <dc:creator>Соколовская Анастасия Дмитриевна</dc:creator>
  <cp:lastModifiedBy>Соколовская Анастасия Дмитриевна</cp:lastModifiedBy>
  <cp:revision>6</cp:revision>
  <dcterms:created xsi:type="dcterms:W3CDTF">2023-10-23T06:57:46Z</dcterms:created>
  <dcterms:modified xsi:type="dcterms:W3CDTF">2024-01-07T19:04:16Z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0x01010005CA3EC9E91862499CC6384F1D82577B</vt:lpwstr>
  </property>
</Properties>
</file>