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1"/>
  </p:notesMasterIdLst>
  <p:sldIdLst>
    <p:sldId id="338" r:id="rId2"/>
    <p:sldId id="590" r:id="rId3"/>
    <p:sldId id="575" r:id="rId4"/>
    <p:sldId id="592" r:id="rId5"/>
    <p:sldId id="612" r:id="rId6"/>
    <p:sldId id="635" r:id="rId7"/>
    <p:sldId id="591" r:id="rId8"/>
    <p:sldId id="577" r:id="rId9"/>
    <p:sldId id="586" r:id="rId10"/>
    <p:sldId id="641" r:id="rId11"/>
    <p:sldId id="580" r:id="rId12"/>
    <p:sldId id="581" r:id="rId13"/>
    <p:sldId id="582" r:id="rId14"/>
    <p:sldId id="587" r:id="rId15"/>
    <p:sldId id="610" r:id="rId16"/>
    <p:sldId id="583" r:id="rId17"/>
    <p:sldId id="589" r:id="rId18"/>
    <p:sldId id="585" r:id="rId19"/>
    <p:sldId id="584" r:id="rId20"/>
    <p:sldId id="625" r:id="rId21"/>
    <p:sldId id="682" r:id="rId22"/>
    <p:sldId id="678" r:id="rId23"/>
    <p:sldId id="679" r:id="rId24"/>
    <p:sldId id="683" r:id="rId25"/>
    <p:sldId id="607" r:id="rId26"/>
    <p:sldId id="594" r:id="rId27"/>
    <p:sldId id="597" r:id="rId28"/>
    <p:sldId id="598" r:id="rId29"/>
    <p:sldId id="599" r:id="rId30"/>
    <p:sldId id="684" r:id="rId31"/>
    <p:sldId id="685" r:id="rId32"/>
    <p:sldId id="600" r:id="rId33"/>
    <p:sldId id="691" r:id="rId34"/>
    <p:sldId id="690" r:id="rId35"/>
    <p:sldId id="689" r:id="rId36"/>
    <p:sldId id="687" r:id="rId37"/>
    <p:sldId id="688" r:id="rId38"/>
    <p:sldId id="601" r:id="rId39"/>
    <p:sldId id="614" r:id="rId40"/>
    <p:sldId id="631" r:id="rId41"/>
    <p:sldId id="632" r:id="rId42"/>
    <p:sldId id="633" r:id="rId43"/>
    <p:sldId id="694" r:id="rId44"/>
    <p:sldId id="697" r:id="rId45"/>
    <p:sldId id="695" r:id="rId46"/>
    <p:sldId id="696" r:id="rId47"/>
    <p:sldId id="692" r:id="rId48"/>
    <p:sldId id="693" r:id="rId49"/>
    <p:sldId id="620" r:id="rId50"/>
    <p:sldId id="667" r:id="rId51"/>
    <p:sldId id="665" r:id="rId52"/>
    <p:sldId id="666" r:id="rId53"/>
    <p:sldId id="668" r:id="rId54"/>
    <p:sldId id="673" r:id="rId55"/>
    <p:sldId id="664" r:id="rId56"/>
    <p:sldId id="663" r:id="rId57"/>
    <p:sldId id="602" r:id="rId58"/>
    <p:sldId id="634" r:id="rId59"/>
    <p:sldId id="618" r:id="rId60"/>
    <p:sldId id="698" r:id="rId61"/>
    <p:sldId id="699" r:id="rId62"/>
    <p:sldId id="700" r:id="rId63"/>
    <p:sldId id="603" r:id="rId64"/>
    <p:sldId id="604" r:id="rId65"/>
    <p:sldId id="701" r:id="rId66"/>
    <p:sldId id="672" r:id="rId67"/>
    <p:sldId id="611" r:id="rId68"/>
    <p:sldId id="639" r:id="rId69"/>
    <p:sldId id="643" r:id="rId70"/>
    <p:sldId id="644" r:id="rId71"/>
    <p:sldId id="640" r:id="rId72"/>
    <p:sldId id="702" r:id="rId73"/>
    <p:sldId id="703" r:id="rId74"/>
    <p:sldId id="605" r:id="rId75"/>
    <p:sldId id="606" r:id="rId76"/>
    <p:sldId id="649" r:id="rId77"/>
    <p:sldId id="671" r:id="rId78"/>
    <p:sldId id="650" r:id="rId79"/>
    <p:sldId id="670" r:id="rId80"/>
    <p:sldId id="624" r:id="rId81"/>
    <p:sldId id="704" r:id="rId82"/>
    <p:sldId id="706" r:id="rId83"/>
    <p:sldId id="652" r:id="rId84"/>
    <p:sldId id="660" r:id="rId85"/>
    <p:sldId id="659" r:id="rId86"/>
    <p:sldId id="705" r:id="rId87"/>
    <p:sldId id="653" r:id="rId88"/>
    <p:sldId id="654" r:id="rId89"/>
    <p:sldId id="655" r:id="rId90"/>
    <p:sldId id="656" r:id="rId91"/>
    <p:sldId id="657" r:id="rId92"/>
    <p:sldId id="658" r:id="rId93"/>
    <p:sldId id="645" r:id="rId94"/>
    <p:sldId id="646" r:id="rId95"/>
    <p:sldId id="647" r:id="rId96"/>
    <p:sldId id="642" r:id="rId97"/>
    <p:sldId id="680" r:id="rId98"/>
    <p:sldId id="681" r:id="rId99"/>
    <p:sldId id="622" r:id="rId10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2B"/>
    <a:srgbClr val="A1C886"/>
    <a:srgbClr val="C5D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14" autoAdjust="0"/>
    <p:restoredTop sz="94920" autoAdjust="0"/>
  </p:normalViewPr>
  <p:slideViewPr>
    <p:cSldViewPr>
      <p:cViewPr varScale="1">
        <p:scale>
          <a:sx n="77" d="100"/>
          <a:sy n="77" d="100"/>
        </p:scale>
        <p:origin x="1709" y="62"/>
      </p:cViewPr>
      <p:guideLst>
        <p:guide orient="horz" pos="206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952D91A-48D4-408B-8860-2D33D880FE6D}" type="datetimeFigureOut">
              <a:rPr lang="ru-RU"/>
              <a:pPr>
                <a:defRPr/>
              </a:pPr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6E27AE-ECE2-44ED-AD19-6101C56A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80F1E-17C4-4019-9284-77FC874E4DA9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51450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3F2B0-C649-4D27-AA16-4FFD9B046EE1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21466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F835C3-99FE-47F1-9AF6-A4E8F3410C28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9726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C1F56-D0A0-419B-B837-71B98AE1AFD6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971462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6005D5-44B7-49D2-B413-7AAFC853EAAA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601102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D011B-394D-487E-A0C4-3AB5407CB150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268819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4DF0B-C172-48B7-B03A-3FB0DF8DAC45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55252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9BB270-4E04-45F7-AC24-FA728ED2EA6F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879983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0FF90-DFA2-4D9A-B971-74429FA0B151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927437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C766BC-9C59-47A4-B378-BF90EA443E46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57674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C1E08E-6EF9-4F89-82F3-BE1B3D456A23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27129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4815B8-3E00-414F-812B-65BF87CAF1EE}" type="slidenum">
              <a:rPr lang="es-ES" altLang="ru-RU" smtClean="0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2920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i.pinimg.com/236x/41/22/4b/41224bf2dd5353858fe6c1c8c81ddb33--mini-albums-scrap-paper-bag-album.jp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5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hyperlink" Target="http://vpraktike.ru/wp-content/uploads/2015/10/6Tn4-LmwJ6k.jpg" TargetMode="External"/><Relationship Id="rId7" Type="http://schemas.openxmlformats.org/officeDocument/2006/relationships/image" Target="../media/image20.jpeg"/><Relationship Id="rId2" Type="http://schemas.openxmlformats.org/officeDocument/2006/relationships/hyperlink" Target="http://1.bp.blogspot.com/_UgYAa8dNiVY/S9bN5kkywMI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globus-stdm.wdfiles.com/local--files/raboti-detei/ScannedImage-100.jpg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avatars.mds.yandex.net/get-pdb/25978/d066e2be-c6e7-4f54-8a80-131a08e34a97/s1200?webp=false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22.jpeg"/><Relationship Id="rId4" Type="http://schemas.microsoft.com/office/2007/relationships/hdphoto" Target="../media/hdphoto17.wdp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i.pinimg.com/736x/37/f8/ec/37f8ecad6d65d4bc5005b5ec4e9c41ce--ornament-hooks-wall-ornaments.jpg" TargetMode="External"/><Relationship Id="rId7" Type="http://schemas.microsoft.com/office/2007/relationships/hdphoto" Target="../media/hdphoto20.wdp"/><Relationship Id="rId2" Type="http://schemas.openxmlformats.org/officeDocument/2006/relationships/hyperlink" Target="http://data24.i.gallery.ru/albums/gallery/375157-10e33-73163345-m750x740-u4cb9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hdphoto19.wdp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hyperlink" Target="http://www.siniykit.kiev.ua/wp-content/uploads/2016/01/IMG_0356.jpg" TargetMode="External"/><Relationship Id="rId7" Type="http://schemas.openxmlformats.org/officeDocument/2006/relationships/image" Target="../media/image27.jpeg"/><Relationship Id="rId2" Type="http://schemas.openxmlformats.org/officeDocument/2006/relationships/hyperlink" Target="https://magicbom.ru/uploads/nijcopy-fum.jpg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26.jpeg"/><Relationship Id="rId4" Type="http://schemas.openxmlformats.org/officeDocument/2006/relationships/hyperlink" Target="https://abbigli.ru/thumbs/Yu2j0Dv9sH66Abw6k2xDiVBYeRY=/44cc44b4dbca40c185a2ceff59decfcd" TargetMode="External"/><Relationship Id="rId9" Type="http://schemas.microsoft.com/office/2007/relationships/hdphoto" Target="../media/hdphoto23.wdp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5.wdp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hyperlink" Target="https://i.ytimg.com/vi/HiQ0pPkrcgg/mqdefault.jpg" TargetMode="External"/><Relationship Id="rId7" Type="http://schemas.microsoft.com/office/2007/relationships/hdphoto" Target="../media/hdphoto26.wdp"/><Relationship Id="rId2" Type="http://schemas.openxmlformats.org/officeDocument/2006/relationships/hyperlink" Target="https://sun3-2.userapi.com/c837720/v837720687/18105/6eSyzPtj93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hyperlink" Target="http://madouds3.ru/upload/news/2018/07/orig_9e02bf0398a650bab6534324f47d7d5a.jpg" TargetMode="External"/><Relationship Id="rId9" Type="http://schemas.microsoft.com/office/2007/relationships/hdphoto" Target="../media/hdphoto27.wdp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met.ru/events/filter/?section%5b%5d=7966&amp;offline=yes&amp;TAG_INST=all&amp;TAG_SPEC=all&amp;year=all" TargetMode="External"/><Relationship Id="rId3" Type="http://schemas.openxmlformats.org/officeDocument/2006/relationships/image" Target="../media/image34.png"/><Relationship Id="rId7" Type="http://schemas.openxmlformats.org/officeDocument/2006/relationships/hyperlink" Target="http://www.uchmet.ru/events/7976/?TAG_INST=all&amp;offline=yes&amp;TAG_SPEC=all&amp;hours=all" TargetMode="External"/><Relationship Id="rId2" Type="http://schemas.openxmlformats.org/officeDocument/2006/relationships/hyperlink" Target="http://www.uchitel-izd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uchmet.ru/events/filter/?section%5b%5d=7966&amp;offline=no&amp;TAG_INST=all&amp;TAG_SPEC=all&amp;year=all" TargetMode="External"/><Relationship Id="rId5" Type="http://schemas.openxmlformats.org/officeDocument/2006/relationships/hyperlink" Target="http://www.uchmet.ru/events/7976/?TAG_INST=all&amp;offline=no&amp;TAG_SPEC=all&amp;hours=all" TargetMode="External"/><Relationship Id="rId10" Type="http://schemas.openxmlformats.org/officeDocument/2006/relationships/hyperlink" Target="http://www.uchmet.ru/contests/design_research_work_students/" TargetMode="External"/><Relationship Id="rId4" Type="http://schemas.openxmlformats.org/officeDocument/2006/relationships/hyperlink" Target="http://www.uchmet.ru/events/7976/?TAG_INST=all&amp;offline=all&amp;TAG_SPEC=all&amp;hours=520" TargetMode="External"/><Relationship Id="rId9" Type="http://schemas.openxmlformats.org/officeDocument/2006/relationships/hyperlink" Target="http://www.uchmet.ru/events/filter/?section%5b%5d=8274&amp;offline=yes&amp;TAG_INST=all&amp;TAG_SPEC=all&amp;year=all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met.ru/events/filter/?section%5b%5d=7966&amp;offline=yes&amp;TAG_INST=all&amp;TAG_SPEC=all&amp;year=all" TargetMode="External"/><Relationship Id="rId13" Type="http://schemas.microsoft.com/office/2007/relationships/hdphoto" Target="../media/hdphoto28.wdp"/><Relationship Id="rId3" Type="http://schemas.openxmlformats.org/officeDocument/2006/relationships/image" Target="../media/image34.png"/><Relationship Id="rId7" Type="http://schemas.openxmlformats.org/officeDocument/2006/relationships/hyperlink" Target="http://www.uchmet.ru/events/7976/?TAG_INST=all&amp;offline=yes&amp;TAG_SPEC=all&amp;hours=all" TargetMode="External"/><Relationship Id="rId12" Type="http://schemas.openxmlformats.org/officeDocument/2006/relationships/image" Target="../media/image35.png"/><Relationship Id="rId2" Type="http://schemas.openxmlformats.org/officeDocument/2006/relationships/hyperlink" Target="http://www.uchitel-izd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uchmet.ru/events/filter/?section%5b%5d=7966&amp;offline=no&amp;TAG_INST=all&amp;TAG_SPEC=all&amp;year=all" TargetMode="External"/><Relationship Id="rId11" Type="http://schemas.openxmlformats.org/officeDocument/2006/relationships/hyperlink" Target="https://yandex.ru/images/search?p=3&amp;text=&#1092;&#1086;&#1090;&#1086;&#1090;&#1077;&#1088;&#1072;&#1087;&#1080;&#1103;%20&#1089;%20&#1076;&#1077;&#1090;&#1100;&#1084;&#1080;&amp;pos=103&amp;rpt=simage&amp;img_url=http://filyaeva.com/cat" TargetMode="External"/><Relationship Id="rId5" Type="http://schemas.openxmlformats.org/officeDocument/2006/relationships/hyperlink" Target="http://www.uchmet.ru/events/7976/?TAG_INST=all&amp;offline=no&amp;TAG_SPEC=all&amp;hours=all" TargetMode="External"/><Relationship Id="rId10" Type="http://schemas.openxmlformats.org/officeDocument/2006/relationships/hyperlink" Target="http://www.uchmet.ru/contests/design_research_work_students/" TargetMode="External"/><Relationship Id="rId4" Type="http://schemas.openxmlformats.org/officeDocument/2006/relationships/hyperlink" Target="http://www.uchmet.ru/events/7976/?TAG_INST=all&amp;offline=all&amp;TAG_SPEC=all&amp;hours=520" TargetMode="External"/><Relationship Id="rId9" Type="http://schemas.openxmlformats.org/officeDocument/2006/relationships/hyperlink" Target="http://www.uchmet.ru/events/filter/?section%5b%5d=8274&amp;offline=yes&amp;TAG_INST=all&amp;TAG_SPEC=all&amp;year=all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met.ru/events/filter/?section%5b%5d=7966&amp;offline=yes&amp;TAG_INST=all&amp;TAG_SPEC=all&amp;year=all" TargetMode="External"/><Relationship Id="rId13" Type="http://schemas.openxmlformats.org/officeDocument/2006/relationships/hyperlink" Target="https://yandex.ru/images/search?pos=31&amp;img_url=https://i.pinimg.com/736x/82/88/66/8288666451" TargetMode="External"/><Relationship Id="rId3" Type="http://schemas.openxmlformats.org/officeDocument/2006/relationships/image" Target="../media/image34.png"/><Relationship Id="rId7" Type="http://schemas.openxmlformats.org/officeDocument/2006/relationships/hyperlink" Target="http://www.uchmet.ru/events/7976/?TAG_INST=all&amp;offline=yes&amp;TAG_SPEC=all&amp;hours=all" TargetMode="External"/><Relationship Id="rId12" Type="http://schemas.openxmlformats.org/officeDocument/2006/relationships/hyperlink" Target="https://yandex.ru/images/search?p=4&amp;text=%D0%B0%D1%251" TargetMode="External"/><Relationship Id="rId2" Type="http://schemas.openxmlformats.org/officeDocument/2006/relationships/hyperlink" Target="http://www.uchitel-izd.ru/" TargetMode="External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uchmet.ru/events/filter/?section%5b%5d=7966&amp;offline=no&amp;TAG_INST=all&amp;TAG_SPEC=all&amp;year=all" TargetMode="External"/><Relationship Id="rId11" Type="http://schemas.openxmlformats.org/officeDocument/2006/relationships/hyperlink" Target="https://yandex.ru/images/search?pos=1&amp;img_url=http://3.bp.blogspot.com/-ZAqdl5oAJ2M/UpCzpycRbdI%252" TargetMode="External"/><Relationship Id="rId5" Type="http://schemas.openxmlformats.org/officeDocument/2006/relationships/hyperlink" Target="http://www.uchmet.ru/events/7976/?TAG_INST=all&amp;offline=no&amp;TAG_SPEC=all&amp;hours=all" TargetMode="External"/><Relationship Id="rId15" Type="http://schemas.openxmlformats.org/officeDocument/2006/relationships/image" Target="../media/image37.jpeg"/><Relationship Id="rId10" Type="http://schemas.openxmlformats.org/officeDocument/2006/relationships/hyperlink" Target="http://www.uchmet.ru/contests/design_research_work_students/" TargetMode="External"/><Relationship Id="rId4" Type="http://schemas.openxmlformats.org/officeDocument/2006/relationships/hyperlink" Target="http://www.uchmet.ru/events/7976/?TAG_INST=all&amp;offline=all&amp;TAG_SPEC=all&amp;hours=520" TargetMode="External"/><Relationship Id="rId9" Type="http://schemas.openxmlformats.org/officeDocument/2006/relationships/hyperlink" Target="http://www.uchmet.ru/events/filter/?section%5b%5d=8274&amp;offline=yes&amp;TAG_INST=all&amp;TAG_SPEC=all&amp;year=all" TargetMode="External"/><Relationship Id="rId14" Type="http://schemas.openxmlformats.org/officeDocument/2006/relationships/image" Target="../media/image36.jpe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hdphoto" Target="../media/hdphoto31.wdp"/><Relationship Id="rId3" Type="http://schemas.openxmlformats.org/officeDocument/2006/relationships/image" Target="../media/image39.png"/><Relationship Id="rId7" Type="http://schemas.openxmlformats.org/officeDocument/2006/relationships/image" Target="../media/image41.jpeg"/><Relationship Id="rId2" Type="http://schemas.openxmlformats.org/officeDocument/2006/relationships/hyperlink" Target="https://yandex.ru/images/search?p=1&amp;text=&#1092;&#1086;&#1090;&#1086;&#1090;&#1077;&#1088;&#1072;&#1087;&#1080;&#1103;%20&#1074;%25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30.wdp"/><Relationship Id="rId5" Type="http://schemas.openxmlformats.org/officeDocument/2006/relationships/image" Target="../media/image40.jpeg"/><Relationship Id="rId10" Type="http://schemas.microsoft.com/office/2007/relationships/hdphoto" Target="../media/hdphoto32.wdp"/><Relationship Id="rId4" Type="http://schemas.microsoft.com/office/2007/relationships/hdphoto" Target="../media/hdphoto29.wdp"/><Relationship Id="rId9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4.wdp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34.png"/><Relationship Id="rId7" Type="http://schemas.microsoft.com/office/2007/relationships/hdphoto" Target="../media/hdphoto37.wdp"/><Relationship Id="rId2" Type="http://schemas.openxmlformats.org/officeDocument/2006/relationships/hyperlink" Target="http://www.uchitel-izd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11" Type="http://schemas.microsoft.com/office/2007/relationships/hdphoto" Target="../media/hdphoto39.wdp"/><Relationship Id="rId5" Type="http://schemas.microsoft.com/office/2007/relationships/hdphoto" Target="../media/hdphoto36.wdp"/><Relationship Id="rId10" Type="http://schemas.openxmlformats.org/officeDocument/2006/relationships/image" Target="../media/image49.jpeg"/><Relationship Id="rId4" Type="http://schemas.openxmlformats.org/officeDocument/2006/relationships/image" Target="../media/image46.png"/><Relationship Id="rId9" Type="http://schemas.microsoft.com/office/2007/relationships/hdphoto" Target="../media/hdphoto38.wdp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microsoft.com/office/2007/relationships/hdphoto" Target="../media/hdphoto44.wdp"/><Relationship Id="rId3" Type="http://schemas.openxmlformats.org/officeDocument/2006/relationships/image" Target="../media/image34.png"/><Relationship Id="rId7" Type="http://schemas.microsoft.com/office/2007/relationships/hdphoto" Target="../media/hdphoto41.wdp"/><Relationship Id="rId12" Type="http://schemas.openxmlformats.org/officeDocument/2006/relationships/image" Target="../media/image54.jpeg"/><Relationship Id="rId2" Type="http://schemas.openxmlformats.org/officeDocument/2006/relationships/hyperlink" Target="http://www.uchitel-izd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11" Type="http://schemas.microsoft.com/office/2007/relationships/hdphoto" Target="../media/hdphoto43.wdp"/><Relationship Id="rId5" Type="http://schemas.microsoft.com/office/2007/relationships/hdphoto" Target="../media/hdphoto40.wdp"/><Relationship Id="rId10" Type="http://schemas.openxmlformats.org/officeDocument/2006/relationships/image" Target="../media/image53.jpeg"/><Relationship Id="rId4" Type="http://schemas.openxmlformats.org/officeDocument/2006/relationships/image" Target="../media/image50.jpeg"/><Relationship Id="rId9" Type="http://schemas.microsoft.com/office/2007/relationships/hdphoto" Target="../media/hdphoto42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uchitel-izd.ru/" TargetMode="Externa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reyegidilir.com/Events/gallery/image/Kolaj-Atolyesi_avenuebodrum_bodrumlife.jpg" TargetMode="External"/><Relationship Id="rId7" Type="http://schemas.microsoft.com/office/2007/relationships/hdphoto" Target="../media/hdphoto46.wdp"/><Relationship Id="rId2" Type="http://schemas.openxmlformats.org/officeDocument/2006/relationships/hyperlink" Target="https://ds04.infourok.ru/uploads/ex/10ab/00057b62-15ecd07d/hello_html_3b26e49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microsoft.com/office/2007/relationships/hdphoto" Target="../media/hdphoto45.wdp"/><Relationship Id="rId4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s://i.pinimg.com/736x/a8/a1/37/a8a13778b5bb74e68937ccb2f31602f3--search-card-making.jpg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47.wdp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48.wdp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cf.pptonline.org/files/slide/b/b4FUjpJyPlBgukiKhVNW69DxRYTt53cSLEvfQXGa0/slide-15.jpg" TargetMode="External"/><Relationship Id="rId2" Type="http://schemas.openxmlformats.org/officeDocument/2006/relationships/hyperlink" Target="https://naturopiya.com/art-terapiya/vidy-i-metody/cvetoterapiya-rascvetajte-na-zdorove.html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49.wdp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766879/slide30-n.jpg" TargetMode="External"/><Relationship Id="rId7" Type="http://schemas.openxmlformats.org/officeDocument/2006/relationships/image" Target="../media/image63.jpeg"/><Relationship Id="rId2" Type="http://schemas.openxmlformats.org/officeDocument/2006/relationships/hyperlink" Target="http://hanspeterslights.com/img/2180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microsoft.com/office/2007/relationships/hdphoto" Target="../media/hdphoto50.wdp"/><Relationship Id="rId4" Type="http://schemas.openxmlformats.org/officeDocument/2006/relationships/image" Target="../media/image6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baragozik.ru/wp-content/uploads/2016/04/pesochnaya-terapiya3.jpg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51.wdp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microsoft.com/office/2007/relationships/hdphoto" Target="../media/hdphoto53.wdp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52.wdp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9.jpeg"/><Relationship Id="rId7" Type="http://schemas.openxmlformats.org/officeDocument/2006/relationships/image" Target="../media/image71.jpeg"/><Relationship Id="rId2" Type="http://schemas.openxmlformats.org/officeDocument/2006/relationships/hyperlink" Target="https://play-plan.ru/images/games/pesok/sand-animation-turtle_mid.jpg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55.wdp"/><Relationship Id="rId5" Type="http://schemas.openxmlformats.org/officeDocument/2006/relationships/image" Target="../media/image70.jpeg"/><Relationship Id="rId4" Type="http://schemas.microsoft.com/office/2007/relationships/hdphoto" Target="../media/hdphoto54.wdp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i.mycdn.me/image?id=857585187651&amp;t=3&amp;plc=WEB&amp;tkn=*tnM09cwHt8_Z4kE5Vq35nokugIk" TargetMode="External"/><Relationship Id="rId7" Type="http://schemas.openxmlformats.org/officeDocument/2006/relationships/image" Target="../media/image75.jpeg"/><Relationship Id="rId2" Type="http://schemas.openxmlformats.org/officeDocument/2006/relationships/hyperlink" Target="https://assets.entrepreneur.com/content/3x2/2000/plastilina_talle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hyperlink" Target="https://sozdavaisam.ru/wp-content/uploads/2018/10/plastilinovaya-zhivopis-iz-shpritsa20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itd3.mycdn.me/image?id=859452606458&amp;t=20&amp;plc=WEB&amp;tkn=*m8V08yPa5VQxaagxtL70olu-86" TargetMode="External"/><Relationship Id="rId7" Type="http://schemas.openxmlformats.org/officeDocument/2006/relationships/image" Target="../media/image78.jpeg"/><Relationship Id="rId2" Type="http://schemas.openxmlformats.org/officeDocument/2006/relationships/hyperlink" Target="http://ya-uchitel.ru/_ph/18/73932341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hyperlink" Target="https://avatars.mds.yandex.net/get-pdb/776003/7043d16f-0ec9-43ca-99a9-" TargetMode="Externa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s://vk.com/photo-111400363_395248857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57.wdp"/><Relationship Id="rId5" Type="http://schemas.openxmlformats.org/officeDocument/2006/relationships/image" Target="../media/image80.jpeg"/><Relationship Id="rId4" Type="http://schemas.microsoft.com/office/2007/relationships/hdphoto" Target="../media/hdphoto56.wdp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razvivash-ka.ru/wp-content/uploads/2012/12/DSCN5995.jpg" TargetMode="Externa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hyperlink" Target="https://anrotech.ru/blog/risovanie-na-vode-dlya-detej-vodnaya-animaciya-ehbru/" TargetMode="Externa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met.ru/events/filter/?section%5b%5d=7966&amp;offline=yes&amp;TAG_INST=all&amp;TAG_SPEC=all&amp;year=all" TargetMode="External"/><Relationship Id="rId13" Type="http://schemas.openxmlformats.org/officeDocument/2006/relationships/image" Target="../media/image83.jpeg"/><Relationship Id="rId3" Type="http://schemas.openxmlformats.org/officeDocument/2006/relationships/image" Target="../media/image34.png"/><Relationship Id="rId7" Type="http://schemas.openxmlformats.org/officeDocument/2006/relationships/hyperlink" Target="http://www.uchmet.ru/events/7976/?TAG_INST=all&amp;offline=yes&amp;TAG_SPEC=all&amp;hours=all" TargetMode="External"/><Relationship Id="rId12" Type="http://schemas.microsoft.com/office/2007/relationships/hdphoto" Target="../media/hdphoto58.wdp"/><Relationship Id="rId2" Type="http://schemas.openxmlformats.org/officeDocument/2006/relationships/hyperlink" Target="http://www.uchitel-izd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uchmet.ru/events/filter/?section%5b%5d=7966&amp;offline=no&amp;TAG_INST=all&amp;TAG_SPEC=all&amp;year=all" TargetMode="External"/><Relationship Id="rId11" Type="http://schemas.openxmlformats.org/officeDocument/2006/relationships/image" Target="../media/image82.jpeg"/><Relationship Id="rId5" Type="http://schemas.openxmlformats.org/officeDocument/2006/relationships/hyperlink" Target="http://www.uchmet.ru/events/7976/?TAG_INST=all&amp;offline=no&amp;TAG_SPEC=all&amp;hours=all" TargetMode="External"/><Relationship Id="rId10" Type="http://schemas.openxmlformats.org/officeDocument/2006/relationships/hyperlink" Target="http://www.uchmet.ru/contests/design_research_work_students/" TargetMode="External"/><Relationship Id="rId4" Type="http://schemas.openxmlformats.org/officeDocument/2006/relationships/hyperlink" Target="http://www.uchmet.ru/events/7976/?TAG_INST=all&amp;offline=all&amp;TAG_SPEC=all&amp;hours=520" TargetMode="External"/><Relationship Id="rId9" Type="http://schemas.openxmlformats.org/officeDocument/2006/relationships/hyperlink" Target="http://www.uchmet.ru/events/filter/?section%5b%5d=8274&amp;offline=yes&amp;TAG_INST=all&amp;TAG_SPEC=all&amp;year=all" TargetMode="External"/><Relationship Id="rId14" Type="http://schemas.openxmlformats.org/officeDocument/2006/relationships/image" Target="../media/image8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hyperlink" Target="https://thumbs.dreamstime.com/z/%D1%80%D0%B0%D1%81%D0%BE%D0%B2%D1%8B%D0%B5--37611557.jpg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59.wdp"/></Relationships>
</file>

<file path=ppt/slides/_rels/slide85.xml.rels><?xml version="1.0" encoding="UTF-8" standalone="yes"?>
<Relationships xmlns="http://schemas.openxmlformats.org/package/2006/relationships"><Relationship Id="rId8" Type="http://schemas.microsoft.com/office/2007/relationships/hdphoto" Target="../media/hdphoto60.wdp"/><Relationship Id="rId3" Type="http://schemas.openxmlformats.org/officeDocument/2006/relationships/hyperlink" Target="http://dooc.ouvlad.ru/files/2014/12/%D0%9A%D1%83%D0%BA%D0%BB%D0%BE%D1%82%D0%B5%D1%80%D0%B0%D0%BF%D0%B8%D1%8F5-1024x768.jpg" TargetMode="External"/><Relationship Id="rId7" Type="http://schemas.openxmlformats.org/officeDocument/2006/relationships/image" Target="../media/image88.jpeg"/><Relationship Id="rId2" Type="http://schemas.openxmlformats.org/officeDocument/2006/relationships/hyperlink" Target="http://900igr.net/up/datai/240929/0016-007-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10" Type="http://schemas.microsoft.com/office/2007/relationships/hdphoto" Target="../media/hdphoto61.wdp"/><Relationship Id="rId4" Type="http://schemas.openxmlformats.org/officeDocument/2006/relationships/hyperlink" Target="https://static.elitsy.ru/media/cache/ed/39/ed39645e6792612c7cdf48d5f79c73e5.jpg" TargetMode="External"/><Relationship Id="rId9" Type="http://schemas.openxmlformats.org/officeDocument/2006/relationships/image" Target="../media/image89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hyperlink" Target="https://www.maam.ru/upload/blogs/detsad-380367-1463306158.jpg" TargetMode="External"/><Relationship Id="rId7" Type="http://schemas.openxmlformats.org/officeDocument/2006/relationships/image" Target="../media/image92.jpeg"/><Relationship Id="rId2" Type="http://schemas.openxmlformats.org/officeDocument/2006/relationships/hyperlink" Target="http://mdou-85.narod.ru/new/87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hyperlink" Target="http://udcpo.com.ua/wp-content/uploads/2018/03/art_kids.jpg" TargetMode="Externa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hyperlink" Target="https://melkie.net/detskoe-tvorchestvo/maski-dlya-teatra-v-detskom-sadu-shablonyi.html" TargetMode="External"/><Relationship Id="rId7" Type="http://schemas.openxmlformats.org/officeDocument/2006/relationships/image" Target="../media/image96.jpeg"/><Relationship Id="rId2" Type="http://schemas.openxmlformats.org/officeDocument/2006/relationships/hyperlink" Target="https://melkie.net/author/asuna-yuuki-san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62.wdp"/><Relationship Id="rId5" Type="http://schemas.openxmlformats.org/officeDocument/2006/relationships/image" Target="../media/image95.jpeg"/><Relationship Id="rId10" Type="http://schemas.openxmlformats.org/officeDocument/2006/relationships/image" Target="../media/image98.jpeg"/><Relationship Id="rId4" Type="http://schemas.openxmlformats.org/officeDocument/2006/relationships/image" Target="../media/image94.jpeg"/><Relationship Id="rId9" Type="http://schemas.microsoft.com/office/2007/relationships/hdphoto" Target="../media/hdphoto63.wdp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12"/>
          <p:cNvSpPr>
            <a:spLocks noChangeArrowheads="1"/>
          </p:cNvSpPr>
          <p:nvPr/>
        </p:nvSpPr>
        <p:spPr bwMode="auto">
          <a:xfrm>
            <a:off x="451967" y="1526870"/>
            <a:ext cx="8890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C00000"/>
                </a:solidFill>
              </a:rPr>
              <a:t> </a:t>
            </a:r>
          </a:p>
          <a:p>
            <a:pPr algn="ctr" eaLnBrk="1" hangingPunct="1"/>
            <a:endParaRPr lang="ru-RU" altLang="ru-RU" sz="3200" b="1">
              <a:solidFill>
                <a:srgbClr val="C00000"/>
              </a:solidFill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-684584" y="4365104"/>
            <a:ext cx="9144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ru-RU" altLang="ru-RU" sz="1400" b="1" dirty="0">
                <a:solidFill>
                  <a:srgbClr val="000000"/>
                </a:solidFill>
              </a:rPr>
              <a:t>Подготовила: С.А. Коровина </a:t>
            </a:r>
          </a:p>
          <a:p>
            <a:pPr algn="r"/>
            <a:r>
              <a:rPr lang="ru-RU" sz="1400" b="1" dirty="0">
                <a:solidFill>
                  <a:srgbClr val="000000"/>
                </a:solidFill>
              </a:rPr>
              <a:t>Педагог-психолог</a:t>
            </a:r>
          </a:p>
          <a:p>
            <a:pPr algn="r"/>
            <a:r>
              <a:rPr lang="ru-RU" sz="1400" b="1" dirty="0">
                <a:solidFill>
                  <a:srgbClr val="000000"/>
                </a:solidFill>
              </a:rPr>
              <a:t>МБОУ «Шиловская СОШ №1»</a:t>
            </a:r>
            <a:endParaRPr lang="ru-RU" sz="1400" dirty="0"/>
          </a:p>
        </p:txBody>
      </p:sp>
      <p:sp>
        <p:nvSpPr>
          <p:cNvPr id="3078" name="Прямоугольник 1"/>
          <p:cNvSpPr>
            <a:spLocks noChangeArrowheads="1"/>
          </p:cNvSpPr>
          <p:nvPr/>
        </p:nvSpPr>
        <p:spPr bwMode="auto">
          <a:xfrm>
            <a:off x="471611" y="503237"/>
            <a:ext cx="8137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 b="1">
              <a:solidFill>
                <a:srgbClr val="FF0000"/>
              </a:solidFill>
            </a:endParaRPr>
          </a:p>
        </p:txBody>
      </p:sp>
      <p:sp>
        <p:nvSpPr>
          <p:cNvPr id="3079" name="Прямоугольник 3"/>
          <p:cNvSpPr>
            <a:spLocks noChangeArrowheads="1"/>
          </p:cNvSpPr>
          <p:nvPr/>
        </p:nvSpPr>
        <p:spPr bwMode="auto">
          <a:xfrm>
            <a:off x="439985" y="1412776"/>
            <a:ext cx="82007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</a:rPr>
              <a:t>Арт-терапия в системе коррекционно-развивающей работы педагога-психолога</a:t>
            </a:r>
          </a:p>
        </p:txBody>
      </p:sp>
    </p:spTree>
    <p:extLst>
      <p:ext uri="{BB962C8B-B14F-4D97-AF65-F5344CB8AC3E}">
        <p14:creationId xmlns:p14="http://schemas.microsoft.com/office/powerpoint/2010/main" val="1062988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Принципы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ол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2290" name="Picture 2" descr="F:\МАЙ 2019\АРТ-ТЕРАПИЯ\slide-13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7" t="23124" r="4362" b="17636"/>
          <a:stretch/>
        </p:blipFill>
        <p:spPr bwMode="auto">
          <a:xfrm>
            <a:off x="539552" y="836712"/>
            <a:ext cx="79373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321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263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Функции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Катарсическая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— очищающая, освобождающая от негативных состояний.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Регулятивная </a:t>
            </a:r>
            <a:r>
              <a:rPr lang="ru-RU" sz="1800" b="1" dirty="0">
                <a:latin typeface="Book Antiqua" pitchFamily="18" charset="0"/>
              </a:rPr>
              <a:t>— снятие нервно-психического напряжения, регуляция психосоматических процессов, моделирование положительного психоэмоционального состояния.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Коммуникативно-рефлексивная</a:t>
            </a:r>
            <a:r>
              <a:rPr lang="ru-RU" sz="1800" b="1" dirty="0">
                <a:latin typeface="Book Antiqua" pitchFamily="18" charset="0"/>
              </a:rPr>
              <a:t> — обеспечивающая коррекцию нарушений общения, формирование адекватного межличностного поведения, самооценки.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5122" name="Picture 2" descr="F:\МАЙ 2019\АРТ-ТЕРАПИЯ\img3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70" t="20384" r="3701" b="9038"/>
          <a:stretch/>
        </p:blipFill>
        <p:spPr bwMode="auto">
          <a:xfrm>
            <a:off x="2555776" y="2924944"/>
            <a:ext cx="6336704" cy="360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838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29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Например,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  к функциям </a:t>
            </a: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куклотерапии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можно отнести: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6146" name="Picture 2" descr="F:\МАЙ 2019\АРТ-ТЕРАПИЯ\img7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2" t="23974" r="13846" b="9102"/>
          <a:stretch/>
        </p:blipFill>
        <p:spPr bwMode="auto">
          <a:xfrm>
            <a:off x="467544" y="836712"/>
            <a:ext cx="824671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37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Цель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ол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7170" name="Picture 2" descr="F:\МАЙ 2019\АРТ-ТЕРАПИЯ\slide-4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3" t="23124" r="5630" b="13686"/>
          <a:stretch/>
        </p:blipFill>
        <p:spPr bwMode="auto">
          <a:xfrm>
            <a:off x="179511" y="430594"/>
            <a:ext cx="5291497" cy="278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МАЙ 2019\АРТ-ТЕРАПИЯ\slide8-n.jpg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9" t="24872" r="52308" b="11368"/>
          <a:stretch/>
        </p:blipFill>
        <p:spPr bwMode="auto">
          <a:xfrm>
            <a:off x="5292080" y="2459623"/>
            <a:ext cx="3589212" cy="396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53558" y="1706415"/>
            <a:ext cx="2088232" cy="6256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Цель и задачи арт-терапии</a:t>
            </a:r>
          </a:p>
        </p:txBody>
      </p:sp>
    </p:spTree>
    <p:extLst>
      <p:ext uri="{BB962C8B-B14F-4D97-AF65-F5344CB8AC3E}">
        <p14:creationId xmlns:p14="http://schemas.microsoft.com/office/powerpoint/2010/main" val="136859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Задачи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ол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098" name="Picture 2" descr="F:\МАЙ 2019\АРТ-ТЕРАПИЯ\hello_html_m187e2078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6" t="10384" b="7308"/>
          <a:stretch/>
        </p:blipFill>
        <p:spPr bwMode="auto">
          <a:xfrm>
            <a:off x="273274" y="476672"/>
            <a:ext cx="8619206" cy="54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0415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Вариант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  Задачи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способствовать самопознанию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ребенка, осознанию своих характерных особенностей и предпочтений;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обучать ребенка положительному восприятию себя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  других людей;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развивать у ребенка социальную и коммуникативную компетентность;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учить ребенка выражать свою любовь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вырабатывать у ребенка положительные черты характера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способствующие лучшему взаимопониманию в процессе общения;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корректировать нежелательные черты характера и поведения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обучать ребенка рефлексивным умениям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;</a:t>
            </a:r>
          </a:p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формировать у ребенка потребность в саморазвитии.</a:t>
            </a:r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947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580" y="447663"/>
            <a:ext cx="9012419" cy="6149689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atin typeface="Book Antiqua" pitchFamily="18" charset="0"/>
              </a:rPr>
              <a:t>возрастными и индивидуальными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особенностями и возможностями детей;</a:t>
            </a:r>
            <a:endParaRPr lang="ru-RU" sz="19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atin typeface="Book Antiqua" pitchFamily="18" charset="0"/>
              </a:rPr>
              <a:t>их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интересами и склонностями</a:t>
            </a:r>
            <a:r>
              <a:rPr lang="ru-RU" sz="1900" b="1" dirty="0">
                <a:latin typeface="Book Antiqua" pitchFamily="18" charset="0"/>
              </a:rPr>
              <a:t>; 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особенностями и степенью отклонений </a:t>
            </a:r>
            <a:r>
              <a:rPr lang="ru-RU" sz="1900" b="1" dirty="0">
                <a:latin typeface="Book Antiqua" pitchFamily="18" charset="0"/>
              </a:rPr>
              <a:t>в их развитии; 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целями и задачами коррекции</a:t>
            </a:r>
            <a:r>
              <a:rPr lang="ru-RU" sz="1900" b="1" dirty="0">
                <a:latin typeface="Book Antiqua" pitchFamily="18" charset="0"/>
              </a:rPr>
              <a:t>; 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спецификой воздействия каждого из видов искусства</a:t>
            </a:r>
            <a:r>
              <a:rPr lang="ru-RU" sz="1900" b="1" dirty="0">
                <a:latin typeface="Book Antiqua" pitchFamily="18" charset="0"/>
              </a:rPr>
              <a:t>; 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формами организации художественной деятельности</a:t>
            </a:r>
            <a:r>
              <a:rPr lang="ru-RU" sz="1900" b="1" dirty="0">
                <a:latin typeface="Book Antiqua" pitchFamily="18" charset="0"/>
              </a:rPr>
              <a:t>; 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объемом и качеством художественной информации</a:t>
            </a:r>
            <a:r>
              <a:rPr lang="ru-RU" sz="1900" b="1" dirty="0">
                <a:latin typeface="Book Antiqua" pitchFamily="18" charset="0"/>
              </a:rPr>
              <a:t>; 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мастерством арт-терапевта или педагога</a:t>
            </a:r>
            <a:r>
              <a:rPr lang="ru-RU" sz="1900" b="1" dirty="0">
                <a:latin typeface="Book Antiqua" pitchFamily="18" charset="0"/>
              </a:rPr>
              <a:t>, уровнем владения специальными педагогическими технологиями и технологиями художественного развития. </a:t>
            </a:r>
          </a:p>
        </p:txBody>
      </p:sp>
      <p:pic>
        <p:nvPicPr>
          <p:cNvPr id="8194" name="Picture 2" descr="F:\МАЙ 2019\АРТ-ТЕРАПИЯ\slide-9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26" t="23500" r="9715" b="25159"/>
          <a:stretch/>
        </p:blipFill>
        <p:spPr bwMode="auto">
          <a:xfrm>
            <a:off x="4067944" y="4307233"/>
            <a:ext cx="4848613" cy="21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09" y="4723468"/>
            <a:ext cx="3934835" cy="648072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Специфическая особенность  арт-терапии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101613"/>
            <a:ext cx="8229600" cy="346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Выбор методов и приемов в арт-терапии определяется: </a:t>
            </a:r>
          </a:p>
        </p:txBody>
      </p:sp>
    </p:spTree>
    <p:extLst>
      <p:ext uri="{BB962C8B-B14F-4D97-AF65-F5344CB8AC3E}">
        <p14:creationId xmlns:p14="http://schemas.microsoft.com/office/powerpoint/2010/main" val="25348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Условия арт-терапевтического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3315" name="Picture 3" descr="F:\МАЙ 2019\АРТ-ТЕРАПИЯ\slide-20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5" t="14097" b="8421"/>
          <a:stretch/>
        </p:blipFill>
        <p:spPr bwMode="auto">
          <a:xfrm>
            <a:off x="755576" y="864314"/>
            <a:ext cx="7704856" cy="486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437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Преимущества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0242" name="Picture 2" descr="F:\МАЙ 2019\АРТ-ТЕРАПИЯ\slide-11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7" t="24253" b="21584"/>
          <a:stretch/>
        </p:blipFill>
        <p:spPr bwMode="auto">
          <a:xfrm>
            <a:off x="433155" y="980728"/>
            <a:ext cx="827557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-конечная звезда 5"/>
          <p:cNvSpPr/>
          <p:nvPr/>
        </p:nvSpPr>
        <p:spPr>
          <a:xfrm>
            <a:off x="361356" y="4581128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7-конечная звезда 6"/>
          <p:cNvSpPr/>
          <p:nvPr/>
        </p:nvSpPr>
        <p:spPr>
          <a:xfrm>
            <a:off x="330007" y="2636912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331912" y="3789040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331912" y="1844824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>
            <a:off x="331912" y="986145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21396" y="1340768"/>
            <a:ext cx="17623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819028" y="2132856"/>
            <a:ext cx="6201244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73796" y="2951262"/>
            <a:ext cx="70825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19028" y="4101505"/>
            <a:ext cx="476108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19028" y="4957911"/>
            <a:ext cx="62012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0988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Вариант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Преимущества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ол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9218" name="Picture 2" descr="F:\МАЙ 2019\АРТ-ТЕРАПИЯ\slide-10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" t="22560" r="6335" b="8609"/>
          <a:stretch/>
        </p:blipFill>
        <p:spPr bwMode="auto">
          <a:xfrm>
            <a:off x="323528" y="836712"/>
            <a:ext cx="817192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7-конечная звезда 3"/>
          <p:cNvSpPr/>
          <p:nvPr/>
        </p:nvSpPr>
        <p:spPr>
          <a:xfrm>
            <a:off x="359532" y="836712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7-конечная звезда 6"/>
          <p:cNvSpPr/>
          <p:nvPr/>
        </p:nvSpPr>
        <p:spPr>
          <a:xfrm>
            <a:off x="314228" y="2208312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314228" y="1772816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331912" y="3030488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>
            <a:off x="320155" y="5085184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7-конечная звезда 10"/>
          <p:cNvSpPr/>
          <p:nvPr/>
        </p:nvSpPr>
        <p:spPr>
          <a:xfrm>
            <a:off x="347453" y="3853805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707904" y="1484784"/>
            <a:ext cx="38884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27584" y="2208312"/>
            <a:ext cx="3816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95736" y="2504381"/>
            <a:ext cx="3816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070584" y="2924944"/>
            <a:ext cx="3816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27584" y="3356992"/>
            <a:ext cx="5059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46845" y="4141837"/>
            <a:ext cx="5059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46845" y="5405983"/>
            <a:ext cx="50594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623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Определение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026" name="Picture 2" descr="F:\МАЙ 2019\АРТ-ТЕРАПИЯ\002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12" t="22052" r="3750" b="16665"/>
          <a:stretch/>
        </p:blipFill>
        <p:spPr bwMode="auto">
          <a:xfrm>
            <a:off x="659423" y="1512277"/>
            <a:ext cx="8141678" cy="420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282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Преимущества по </a:t>
            </a: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И.А.Копытину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Практически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каждый человек </a:t>
            </a:r>
            <a:r>
              <a:rPr lang="ru-RU" sz="1800" b="1" dirty="0">
                <a:latin typeface="Book Antiqua" pitchFamily="18" charset="0"/>
              </a:rPr>
              <a:t>(независимо от своего возраста, культурного опыта и социального положения)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может участвовать </a:t>
            </a:r>
            <a:r>
              <a:rPr lang="ru-RU" sz="1800" b="1" dirty="0">
                <a:latin typeface="Book Antiqua" pitchFamily="18" charset="0"/>
              </a:rPr>
              <a:t>в арт-терапевтической работе, которая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требует от него больших способностей к изобразительной деятельности или художественных навыков</a:t>
            </a:r>
            <a:r>
              <a:rPr lang="ru-RU" sz="1800" b="1" dirty="0">
                <a:latin typeface="Book Antiqua" pitchFamily="18" charset="0"/>
              </a:rPr>
              <a:t>. Каждый человек, будучи ребенком, рисовал, лепил, играл. Поэтому метод Арт-терапии практически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имеет возрастных ограничений в использовании</a:t>
            </a:r>
            <a:r>
              <a:rPr lang="ru-RU" sz="1800" b="1" dirty="0">
                <a:latin typeface="Book Antiqua" pitchFamily="18" charset="0"/>
              </a:rPr>
              <a:t>. Нет оснований говорить и о наличии каких-либо противопоказаний к участию тех или иных людей в арт-терапевтическом процессе.</a:t>
            </a:r>
          </a:p>
          <a:p>
            <a:r>
              <a:rPr lang="ru-RU" sz="1800" b="1" dirty="0">
                <a:latin typeface="Book Antiqua" pitchFamily="18" charset="0"/>
              </a:rPr>
              <a:t>Арт-терапия является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средством преимущественно невербального общения</a:t>
            </a:r>
            <a:r>
              <a:rPr lang="ru-RU" sz="1800" b="1" dirty="0">
                <a:latin typeface="Book Antiqua" pitchFamily="18" charset="0"/>
              </a:rPr>
              <a:t>. Это делает ее особенно ценной для тех, кто недостаточно хорошо владеет речью, затрудняется в словесном описании своих переживаний, либо, напротив, чрезмерно связан с речевым общением.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Символическая речь является одной из основ изобразительного искусства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позволяет человеку зачастую более точно выразить свои переживания</a:t>
            </a:r>
            <a:r>
              <a:rPr lang="ru-RU" sz="1800" b="1" dirty="0">
                <a:latin typeface="Book Antiqua" pitchFamily="18" charset="0"/>
              </a:rPr>
              <a:t>, по-новому взглянуть на ситуацию и житейские проблемы и найти, благодаря этому, путь к их решению.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Изобразительная деятельность является мощным средством сближения людей,</a:t>
            </a:r>
            <a:r>
              <a:rPr lang="ru-RU" sz="1800" b="1" dirty="0">
                <a:latin typeface="Book Antiqua" pitchFamily="18" charset="0"/>
              </a:rPr>
              <a:t> своеобразным мостом между психологом и клиентом. Это особенно ценно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ситуациях взаимного отчуждения, при затруднениях в налаживании контактов</a:t>
            </a:r>
            <a:r>
              <a:rPr lang="ru-RU" sz="1800" b="1" dirty="0">
                <a:latin typeface="Book Antiqua" pitchFamily="18" charset="0"/>
              </a:rPr>
              <a:t>, в общении по поводу слишком сложного и деликатного предмета.</a:t>
            </a:r>
          </a:p>
        </p:txBody>
      </p:sp>
    </p:spTree>
    <p:extLst>
      <p:ext uri="{BB962C8B-B14F-4D97-AF65-F5344CB8AC3E}">
        <p14:creationId xmlns:p14="http://schemas.microsoft.com/office/powerpoint/2010/main" val="597069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Преимущества по </a:t>
            </a: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И.А.Копытину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Изобразительная деятельность во многих случаях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позволяет обходить «цензуру сознания», поэтому представляет уникальную возможность для исследования бессознательных процессов</a:t>
            </a:r>
            <a:r>
              <a:rPr lang="ru-RU" sz="1800" b="1" dirty="0">
                <a:latin typeface="Book Antiqua" pitchFamily="18" charset="0"/>
              </a:rPr>
              <a:t>, выражения и актуализации латентных идей и состояний, тех социальных ролей и форм поведения, которые находятся в «вытесненном» виде, либо слабо проявлены в повседневной жизни.</a:t>
            </a:r>
          </a:p>
          <a:p>
            <a:r>
              <a:rPr lang="ru-RU" sz="1800" b="1" dirty="0">
                <a:latin typeface="Book Antiqua" pitchFamily="18" charset="0"/>
              </a:rPr>
              <a:t>Арт-терапия является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средством свободного самовыражения и самопознания.</a:t>
            </a:r>
            <a:r>
              <a:rPr lang="ru-RU" sz="1800" b="1" dirty="0">
                <a:latin typeface="Book Antiqua" pitchFamily="18" charset="0"/>
              </a:rPr>
              <a:t> Она имеет «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инсайт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(внезапное озарение, осознание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)-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ориентированный» характер</a:t>
            </a:r>
            <a:r>
              <a:rPr lang="ru-RU" sz="1800" b="1" dirty="0">
                <a:latin typeface="Book Antiqua" pitchFamily="18" charset="0"/>
              </a:rPr>
              <a:t>, предполагает атмосферу доверия, высокой терпимости и внимания к внутреннему миру человека.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Продукты изобразительного творчества являются объективным свидетельством настроений и мыслей человека</a:t>
            </a:r>
            <a:r>
              <a:rPr lang="ru-RU" sz="1800" b="1" dirty="0">
                <a:latin typeface="Book Antiqua" pitchFamily="18" charset="0"/>
              </a:rPr>
              <a:t>, что позволяет использовать их для ретроспективной, динамической оценки состояния, проведения соответствующих исследований и сопоставлений.</a:t>
            </a:r>
          </a:p>
          <a:p>
            <a:r>
              <a:rPr lang="ru-RU" sz="1800" b="1" dirty="0">
                <a:latin typeface="Book Antiqua" pitchFamily="18" charset="0"/>
              </a:rPr>
              <a:t>Арт-терапевтическая работа в большинстве случаев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вызывает у людей положительные эмоции, помогает преодолеть апатию </a:t>
            </a:r>
            <a:r>
              <a:rPr lang="ru-RU" sz="1800" b="1" dirty="0">
                <a:latin typeface="Book Antiqua" pitchFamily="18" charset="0"/>
              </a:rPr>
              <a:t>и безынициативность, сформировать более активную жизненную позицию.</a:t>
            </a:r>
          </a:p>
          <a:p>
            <a:r>
              <a:rPr lang="ru-RU" sz="1800" b="1" dirty="0">
                <a:latin typeface="Book Antiqua" pitchFamily="18" charset="0"/>
              </a:rPr>
              <a:t>Арт-терапия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основана на мобилизации творческого потенциала человека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внутренних механизмов </a:t>
            </a:r>
            <a:r>
              <a:rPr lang="ru-RU" sz="1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саморегуляции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 исцеления</a:t>
            </a:r>
            <a:r>
              <a:rPr lang="ru-RU" sz="1800" b="1" dirty="0">
                <a:latin typeface="Book Antiqua" pitchFamily="18" charset="0"/>
              </a:rPr>
              <a:t>. Она отвечает фундаментальной потребности в </a:t>
            </a:r>
            <a:r>
              <a:rPr lang="ru-RU" sz="1800" b="1" dirty="0" err="1">
                <a:latin typeface="Book Antiqua" pitchFamily="18" charset="0"/>
              </a:rPr>
              <a:t>самоактуализации</a:t>
            </a:r>
            <a:r>
              <a:rPr lang="ru-RU" sz="1800" b="1" dirty="0">
                <a:latin typeface="Book Antiqua" pitchFamily="18" charset="0"/>
              </a:rPr>
              <a:t>: раскрытие широкого спектра возможностей человека и утверждение им своего индивидуального и неповторимого способа бытия в мире.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421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857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Методика проведения занятий по арт-терапии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33670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Проведение занятий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предполагает максимальную концентрацию на чувствах, эмоциях и телесных ощущениях</a:t>
            </a:r>
            <a:r>
              <a:rPr lang="ru-RU" sz="1800" b="1" dirty="0">
                <a:latin typeface="Book Antiqua" pitchFamily="18" charset="0"/>
              </a:rPr>
              <a:t>. При этом, художественные или другие навыки  абсолютно неважны для проведения арт-упражнений.</a:t>
            </a:r>
          </a:p>
          <a:p>
            <a:r>
              <a:rPr lang="ru-RU" sz="1800" b="1" dirty="0">
                <a:latin typeface="Book Antiqua" pitchFamily="18" charset="0"/>
              </a:rPr>
              <a:t>Изначально, психологу важно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создать в аудитории особую доверительную обстановку, особенно при работе в группе</a:t>
            </a:r>
            <a:r>
              <a:rPr lang="ru-RU" sz="1800" b="1" dirty="0">
                <a:latin typeface="Book Antiqua" pitchFamily="18" charset="0"/>
              </a:rPr>
              <a:t>. Следует мягко и тактично исключить «лишние» разговоры или комментарии участников, дабы не нарушать благоприятного психологического микроклимата и дать возможность каждому сосредоточиться на своих мыслях и переживаниях.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Структура любого арт-занятия включает в себя, как правило, </a:t>
            </a: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две составляющие</a:t>
            </a:r>
            <a:r>
              <a:rPr lang="ru-RU" sz="1800" b="1" dirty="0">
                <a:latin typeface="Book Antiqua" pitchFamily="18" charset="0"/>
              </a:rPr>
              <a:t>: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невербальную</a:t>
            </a:r>
            <a:r>
              <a:rPr lang="ru-RU" sz="1800" b="1" dirty="0">
                <a:latin typeface="Book Antiqua" pitchFamily="18" charset="0"/>
              </a:rPr>
              <a:t> (творческую) 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вербальную</a:t>
            </a:r>
            <a:r>
              <a:rPr lang="ru-RU" sz="1800" b="1" dirty="0">
                <a:latin typeface="Book Antiqua" pitchFamily="18" charset="0"/>
              </a:rPr>
              <a:t> (обсуждение). Соотношение этих этапов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условно занимает 3:1</a:t>
            </a:r>
            <a:r>
              <a:rPr lang="ru-RU" sz="1800" b="1" dirty="0">
                <a:latin typeface="Book Antiqua" pitchFamily="18" charset="0"/>
              </a:rPr>
              <a:t>, соответственно.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Вербальная часть </a:t>
            </a:r>
            <a:r>
              <a:rPr lang="ru-RU" sz="1800" b="1" dirty="0">
                <a:latin typeface="Book Antiqua" pitchFamily="18" charset="0"/>
              </a:rPr>
              <a:t>является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важнейшей и обязательной частью </a:t>
            </a:r>
            <a:r>
              <a:rPr lang="ru-RU" sz="1800" b="1" dirty="0">
                <a:latin typeface="Book Antiqua" pitchFamily="18" charset="0"/>
              </a:rPr>
              <a:t>арт-терапевтического занятия. Это, так называемая,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обратная связь с участником</a:t>
            </a:r>
            <a:r>
              <a:rPr lang="ru-RU" sz="1800" b="1" dirty="0">
                <a:latin typeface="Book Antiqua" pitchFamily="18" charset="0"/>
              </a:rPr>
              <a:t>, обсуждение проведенной работы,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проговаривание результатов и впечатлений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Условно процесс творческого «излечения» можно разделить на этапы</a:t>
            </a:r>
            <a:r>
              <a:rPr lang="ru-RU" sz="1800" b="1" dirty="0">
                <a:latin typeface="Book Antiqua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Вводная часть: </a:t>
            </a:r>
            <a:r>
              <a:rPr lang="ru-RU" sz="1800" b="1" dirty="0">
                <a:latin typeface="Book Antiqua" pitchFamily="18" charset="0"/>
              </a:rPr>
              <a:t>настрой, установка контакта, вовлечение в творческий процесс.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Актуализация ощущений, формирование темы</a:t>
            </a:r>
            <a:r>
              <a:rPr lang="ru-RU" sz="1800" b="1" dirty="0">
                <a:latin typeface="Book Antiqua" pitchFamily="18" charset="0"/>
              </a:rPr>
              <a:t> для работы.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Невербальная, творческая деятельность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Обсуждение процесса и результатов работы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Коррекция и доработка результатов арт-деятельности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Рефлексия, диагностика, выводы.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817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Средства арт-терапии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192688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Согласно видам увлекательного терапевтического процесса, используются соответствующие средства.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Простые карандаши, ручки, бумага, ластик.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Самые распространенные и излюбленные средства проведения терапии, особенно у детей. Используются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рисования и записей</a:t>
            </a:r>
            <a:r>
              <a:rPr lang="ru-RU" sz="1800" b="1" dirty="0">
                <a:latin typeface="Book Antiqua" pitchFamily="18" charset="0"/>
              </a:rPr>
              <a:t>. Ластик поможет исправить или подкорректировать некоторые моменты на рисунке, но опытный психолог обязательно обратит внимание на подобные правки.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Цветные карандаши, фломастеры, краски, мелки, маркеры.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Выбор цвета очень важен для диагностики эмоционального состояния рисующего и его отношения к предмету рисования. Как известно, слишком мрачные, черные рисунки характеризуют подавленность, негативизм или тяжелые переживания.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Пластилин, тесто для лепки, глина.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Через мелкую моторику, работая с лепящимися материалами, человеку удается лучше сосредоточиться, успокоиться и поразмышлять. Подобное средство арт-терапии позволяет рвать, мять и растягивать пластичный материал и, вместе с этим, выпускать напряжение и подавленные чувства. Преимущество работы  с пластилином заключается в возможности проведения эксперимента: изменения фигурок, их перестановка и игра с ними.</a:t>
            </a:r>
          </a:p>
        </p:txBody>
      </p:sp>
    </p:spTree>
    <p:extLst>
      <p:ext uri="{BB962C8B-B14F-4D97-AF65-F5344CB8AC3E}">
        <p14:creationId xmlns:p14="http://schemas.microsoft.com/office/powerpoint/2010/main" val="711243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Средства арт-терапии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496944" cy="6048672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Музыкальные инструменты, аудио и видеотехника.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Данные средства являются неотъемлемой частью большинства арт-терапевтических занятий. Спокойная, расслабляющая музыка настраивает человека на нужный «лад», успокаивает и способствует лучшему раскрытию творческого потенциала.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Костюмы, элементы одежды, маски.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Незаменимые средства для театрализованных занятий, </a:t>
            </a:r>
            <a:r>
              <a:rPr lang="ru-RU" sz="1800" b="1" dirty="0" err="1">
                <a:latin typeface="Book Antiqua" pitchFamily="18" charset="0"/>
              </a:rPr>
              <a:t>маскотерапии</a:t>
            </a:r>
            <a:r>
              <a:rPr lang="ru-RU" sz="1800" b="1" dirty="0">
                <a:latin typeface="Book Antiqua" pitchFamily="18" charset="0"/>
              </a:rPr>
              <a:t> и т.д., позволяющие максимально «вжиться в роль» или «примерять маску».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Журналы, газеты, фотографии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Используются при создании тематических коллажей, </a:t>
            </a:r>
            <a:r>
              <a:rPr lang="ru-RU" sz="1800" b="1" dirty="0" err="1">
                <a:latin typeface="Book Antiqua" pitchFamily="18" charset="0"/>
              </a:rPr>
              <a:t>скрапбукинга</a:t>
            </a:r>
            <a:r>
              <a:rPr lang="ru-RU" sz="1800" b="1" dirty="0">
                <a:latin typeface="Book Antiqua" pitchFamily="18" charset="0"/>
              </a:rPr>
              <a:t>, для занятий фототерапии.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2"/>
              </a:rPr>
              <a:t>https://i.pinimg.com/236x/41/22/4b/41224bf2dd5353858fe6c1c8c81ddb33--mini-albums-scrap-paper-bag-album.jp</a:t>
            </a:r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</p:txBody>
      </p:sp>
      <p:pic>
        <p:nvPicPr>
          <p:cNvPr id="1026" name="Picture 2" descr="C:\Users\Психолог\Desktop\41224bf2dd5353858fe6c1c8c81ddb33--mini-albums-scrap-paper-bag-album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987977"/>
            <a:ext cx="2823964" cy="220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581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Музыкотерапия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Музыкотерапия 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вид арт-терапии, где музыка используется в лечебных или коррекционных целях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atin typeface="Book Antiqua" pitchFamily="18" charset="0"/>
              </a:rPr>
              <a:t>В настоящее время музыкотерапия является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целым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психокоррекционным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направлением</a:t>
            </a:r>
            <a:r>
              <a:rPr lang="ru-RU" sz="1800" b="1" dirty="0">
                <a:latin typeface="Book Antiqua" pitchFamily="18" charset="0"/>
              </a:rPr>
              <a:t> (в медицине и психологии), имеющим в своей основе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два аспекта воздействия</a:t>
            </a:r>
            <a:r>
              <a:rPr lang="ru-RU" sz="1800" b="1" dirty="0">
                <a:latin typeface="Book Antiqua" pitchFamily="18" charset="0"/>
              </a:rPr>
              <a:t>: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психосоматическое</a:t>
            </a:r>
            <a:r>
              <a:rPr lang="ru-RU" sz="1800" b="1" dirty="0">
                <a:latin typeface="Book Antiqua" pitchFamily="18" charset="0"/>
              </a:rPr>
              <a:t> (в процессе которого осуществляется лечебное воздействие на функции организма) 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психотерапевтическое </a:t>
            </a:r>
            <a:r>
              <a:rPr lang="ru-RU" sz="1800" b="1" dirty="0">
                <a:latin typeface="Book Antiqua" pitchFamily="18" charset="0"/>
              </a:rPr>
              <a:t>(в процессе которого с помощью музыки осуществляется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коррекция отклонений </a:t>
            </a:r>
            <a:r>
              <a:rPr lang="ru-RU" sz="1800" b="1" dirty="0">
                <a:latin typeface="Book Antiqua" pitchFamily="18" charset="0"/>
              </a:rPr>
              <a:t>в личностном развитии, психоэмоциональном состоянии). </a:t>
            </a:r>
          </a:p>
          <a:p>
            <a:r>
              <a:rPr lang="ru-RU" sz="1800" b="1" dirty="0">
                <a:latin typeface="Book Antiqua" pitchFamily="18" charset="0"/>
              </a:rPr>
              <a:t>Именно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катарсистическое</a:t>
            </a:r>
            <a:r>
              <a:rPr lang="ru-RU" sz="1800" b="1" dirty="0">
                <a:latin typeface="Book Antiqua" pitchFamily="18" charset="0"/>
              </a:rPr>
              <a:t> (очищающее)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воздействие музыки </a:t>
            </a:r>
            <a:r>
              <a:rPr lang="ru-RU" sz="1800" b="1" dirty="0">
                <a:latin typeface="Book Antiqua" pitchFamily="18" charset="0"/>
              </a:rPr>
              <a:t>позволяет использовать ее в таком качестве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коррекционной работе с детьми</a:t>
            </a:r>
            <a:r>
              <a:rPr lang="ru-RU" sz="1800" b="1" dirty="0">
                <a:latin typeface="Book Antiqua" pitchFamily="18" charset="0"/>
              </a:rPr>
              <a:t>, имеющими проблемы в развитии.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Достоинствами</a:t>
            </a:r>
            <a:r>
              <a:rPr lang="ru-RU" sz="1800" b="1" dirty="0">
                <a:latin typeface="Book Antiqua" pitchFamily="18" charset="0"/>
              </a:rPr>
              <a:t> музыкотерапии являются: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Абсолютная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безвредность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Легкость 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простота </a:t>
            </a:r>
            <a:r>
              <a:rPr lang="ru-RU" sz="1800" b="1" dirty="0">
                <a:latin typeface="Book Antiqua" pitchFamily="18" charset="0"/>
              </a:rPr>
              <a:t>применения;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Возможность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контроля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Уменьшение необходимости применения других лечебных методик</a:t>
            </a:r>
            <a:r>
              <a:rPr lang="ru-RU" sz="1800" b="1" dirty="0">
                <a:latin typeface="Book Antiqua" pitchFamily="18" charset="0"/>
              </a:rPr>
              <a:t>, более нагрузочных и отнимающих больше времени</a:t>
            </a:r>
          </a:p>
          <a:p>
            <a:pPr>
              <a:buFont typeface="+mj-lt"/>
              <a:buAutoNum type="arabicPeriod"/>
            </a:pPr>
            <a:endParaRPr lang="ru-RU" sz="1800" b="1" dirty="0">
              <a:latin typeface="Book Antiqua" pitchFamily="18" charset="0"/>
            </a:endParaRPr>
          </a:p>
          <a:p>
            <a:pPr>
              <a:buFont typeface="+mj-lt"/>
              <a:buAutoNum type="arabicPeriod"/>
            </a:pPr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982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Список произведений классической музыки для регуляции психоэмоционального состояния : 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904656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85000" lnSpcReduction="10000"/>
          </a:bodyPr>
          <a:lstStyle/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уменьшения чувства тревоги и неуверенности </a:t>
            </a:r>
            <a:r>
              <a:rPr lang="ru-RU" sz="1800" b="1" dirty="0">
                <a:latin typeface="Book Antiqua" pitchFamily="18" charset="0"/>
              </a:rPr>
              <a:t>— "Мазурка" Шопен, "Вальсы" Штрауса, "Мелодии" Рубинштейна. </a:t>
            </a: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уменьшения раздражительности, разочарования, повышение чувства принадлежности к прекрасному миру природы </a:t>
            </a:r>
            <a:r>
              <a:rPr lang="ru-RU" sz="1800" b="1" dirty="0">
                <a:latin typeface="Book Antiqua" pitchFamily="18" charset="0"/>
              </a:rPr>
              <a:t>— "Кантата № 2" Баха, "Лунная соната" Бетховена.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	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общего успокоения </a:t>
            </a:r>
            <a:r>
              <a:rPr lang="ru-RU" sz="1800" b="1" dirty="0">
                <a:latin typeface="Book Antiqua" pitchFamily="18" charset="0"/>
              </a:rPr>
              <a:t>— "Симфония №6" Бетховена, часть 2, "Колыбельная" Брамса, "Аве Мария" Шуберта.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	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снятия симптомов гипертонии и напряженности в отношениях с другими людьми </a:t>
            </a:r>
            <a:r>
              <a:rPr lang="ru-RU" sz="1800" b="1" dirty="0">
                <a:latin typeface="Book Antiqua" pitchFamily="18" charset="0"/>
              </a:rPr>
              <a:t>— "Концерт ре-минор" для скрипки Баха.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	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уменьшения головной боли, связанной с эмоциональным напряжением</a:t>
            </a:r>
            <a:r>
              <a:rPr lang="ru-RU" sz="1800" b="1" dirty="0">
                <a:latin typeface="Book Antiqua" pitchFamily="18" charset="0"/>
              </a:rPr>
              <a:t>, — "Дон Жуан" Моцарт, "Венгерская рапсодия №1" Листа, "Сюита Маскарад" Хачатуряна.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	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Для поднятия общего жизненного тонуса, улучшение самочувствия, активности, настроения — "Шестая симфония", Чайковского, 3 часть, "Увертюра Эдмонд" Бетховена.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	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уменьшения злобности, зависти к успехам других людей </a:t>
            </a:r>
            <a:r>
              <a:rPr lang="ru-RU" sz="1800" b="1" dirty="0">
                <a:latin typeface="Book Antiqua" pitchFamily="18" charset="0"/>
              </a:rPr>
              <a:t>— "Итальянский концерт" Баха, "Симфония" Гайдна.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	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повышения концентрации внимания </a:t>
            </a:r>
            <a:r>
              <a:rPr lang="ru-RU" sz="1800" b="1" dirty="0">
                <a:latin typeface="Book Antiqua" pitchFamily="18" charset="0"/>
              </a:rPr>
              <a:t>— "Времена года" Чайковского, "Лунный свет" Дебюсси, "Симфония № 5" Мендельсона. 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613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19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ru-RU" sz="1800" b="1" dirty="0" err="1">
                <a:latin typeface="Book Antiqua" pitchFamily="18" charset="0"/>
              </a:rPr>
              <a:t>Изотерапия</a:t>
            </a:r>
            <a:r>
              <a:rPr lang="ru-RU" sz="1800" b="1" dirty="0">
                <a:latin typeface="Book Antiqua" pitchFamily="18" charset="0"/>
              </a:rPr>
              <a:t> —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терапия изобразительным творчеством</a:t>
            </a:r>
            <a:r>
              <a:rPr lang="ru-RU" sz="1800" b="1" dirty="0">
                <a:latin typeface="Book Antiqua" pitchFamily="18" charset="0"/>
              </a:rPr>
              <a:t>, в первую очередь рисованием.</a:t>
            </a:r>
          </a:p>
          <a:p>
            <a:r>
              <a:rPr lang="ru-RU" sz="1800" b="1" dirty="0">
                <a:latin typeface="Book Antiqua" pitchFamily="18" charset="0"/>
              </a:rPr>
              <a:t>Она используется в настоящее время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психологической коррекции невротических, психосоматических нарушений</a:t>
            </a:r>
            <a:r>
              <a:rPr lang="ru-RU" sz="1800" b="1" dirty="0">
                <a:latin typeface="Book Antiqua" pitchFamily="18" charset="0"/>
              </a:rPr>
              <a:t>,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решения проблем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обучения и социальной адаптации</a:t>
            </a:r>
            <a:r>
              <a:rPr lang="ru-RU" sz="1800" b="1" dirty="0">
                <a:latin typeface="Book Antiqua" pitchFamily="18" charset="0"/>
              </a:rPr>
              <a:t>,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при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внутрисемейных конфликтах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atin typeface="Book Antiqua" pitchFamily="18" charset="0"/>
              </a:rPr>
              <a:t>Изобразительное творчество позволяет клиенту 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По мнению специалистов, рисование участвует в согласовании межполушарных взаимоотношений, поскольку в процессе рисования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активизируется конкретно-образное мышление</a:t>
            </a:r>
            <a:r>
              <a:rPr lang="ru-RU" sz="1800" b="1" dirty="0">
                <a:latin typeface="Book Antiqua" pitchFamily="18" charset="0"/>
              </a:rPr>
              <a:t>, связанное, в основном, с работой правого полушария,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 абстрактно-логическое</a:t>
            </a:r>
            <a:r>
              <a:rPr lang="ru-RU" sz="1800" b="1" dirty="0">
                <a:latin typeface="Book Antiqua" pitchFamily="18" charset="0"/>
              </a:rPr>
              <a:t>, за которое ответственно левое полушарие.</a:t>
            </a:r>
          </a:p>
          <a:p>
            <a:r>
              <a:rPr lang="ru-RU" sz="1800" b="1" dirty="0" err="1">
                <a:latin typeface="Book Antiqua" pitchFamily="18" charset="0"/>
              </a:rPr>
              <a:t>Психокоррекционные</a:t>
            </a:r>
            <a:r>
              <a:rPr lang="ru-RU" sz="1800" b="1" dirty="0">
                <a:latin typeface="Book Antiqua" pitchFamily="18" charset="0"/>
              </a:rPr>
              <a:t> занятия с использованием </a:t>
            </a:r>
            <a:r>
              <a:rPr lang="ru-RU" sz="1800" b="1" dirty="0" err="1">
                <a:latin typeface="Book Antiqua" pitchFamily="18" charset="0"/>
              </a:rPr>
              <a:t>изотерапии</a:t>
            </a:r>
            <a:r>
              <a:rPr lang="ru-RU" sz="1800" b="1" dirty="0">
                <a:latin typeface="Book Antiqua" pitchFamily="18" charset="0"/>
              </a:rPr>
              <a:t> служат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инструментом: </a:t>
            </a:r>
          </a:p>
          <a:p>
            <a:pPr>
              <a:buFont typeface="+mj-lt"/>
              <a:buAutoNum type="alphaL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изучения чувств, идей и событий</a:t>
            </a:r>
            <a:r>
              <a:rPr lang="ru-RU" sz="1800" b="1" dirty="0">
                <a:latin typeface="Book Antiqua" pitchFamily="18" charset="0"/>
              </a:rPr>
              <a:t>, </a:t>
            </a:r>
          </a:p>
          <a:p>
            <a:pPr>
              <a:buFont typeface="+mj-lt"/>
              <a:buAutoNum type="alphaLcPeriod"/>
            </a:pPr>
            <a:r>
              <a:rPr lang="ru-RU" sz="1800" b="1" dirty="0">
                <a:latin typeface="Book Antiqua" pitchFamily="18" charset="0"/>
              </a:rPr>
              <a:t>для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развития межличностных навыков </a:t>
            </a:r>
            <a:r>
              <a:rPr lang="ru-RU" sz="1800" b="1" dirty="0">
                <a:latin typeface="Book Antiqua" pitchFamily="18" charset="0"/>
              </a:rPr>
              <a:t>и отношений, </a:t>
            </a:r>
          </a:p>
          <a:p>
            <a:pPr>
              <a:buFont typeface="+mj-lt"/>
              <a:buAutoNum type="alphaL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укрепления самооценки и уверенности в себе.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6596"/>
              </p:ext>
            </p:extLst>
          </p:nvPr>
        </p:nvGraphicFramePr>
        <p:xfrm>
          <a:off x="179512" y="2492896"/>
          <a:ext cx="8712968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ощутить и понять самого себя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выразить свободно свои мысли и чувства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быть самим собой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свободно выражать мечты и надежды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освободиться от негативных переживаний прошлого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563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8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Выбор материалов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Существует ряд серьезных моментов, касающихся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выбора материалов в соответствии с целями занятий: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Выбор материалов влияет на то, как проходит занятие</a:t>
            </a:r>
            <a:r>
              <a:rPr lang="ru-RU" sz="1800" b="1" dirty="0">
                <a:latin typeface="Book Antiqua" pitchFamily="18" charset="0"/>
              </a:rPr>
              <a:t>. Некоторые материалы, такие как карандаши, мелки и фломастеры, позволяют «усилить» контроль, в то время как другие — пастель, краска и глина — способствуют более свободному выражению.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Если клиент не уверен в себе или просто устал, он будет чувствовать себя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увереннее и спокойнее при работе с материалами, которые легче контролировать.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При индивидуальной работе с детьми или группами, чье поведение трудно контролировать, стоит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начать с «контролируемых» материалов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Многие чувствуют себя неуверенно в отношении своих художественных способностей.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Вырезание картинок из журнала для создания коллажа «уравнивает» участников </a:t>
            </a:r>
            <a:r>
              <a:rPr lang="ru-RU" sz="1800" b="1" dirty="0">
                <a:latin typeface="Book Antiqua" pitchFamily="18" charset="0"/>
              </a:rPr>
              <a:t>и позволяет даже очень неуверенным клиентам присоединиться к работе.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Как только все клиенты с удовольствием начнут участвовать в упражнении, такие материалы как краска или глина </a:t>
            </a:r>
            <a:r>
              <a:rPr lang="ru-RU" sz="1800" b="1" dirty="0">
                <a:latin typeface="Book Antiqua" pitchFamily="18" charset="0"/>
              </a:rPr>
              <a:t>могут дать возможность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более глубокого самовыражения</a:t>
            </a:r>
            <a:r>
              <a:rPr lang="ru-RU" sz="1800" b="1" dirty="0">
                <a:latin typeface="Book Antiqua" pitchFamily="18" charset="0"/>
              </a:rPr>
              <a:t>, особенно при изучении чувств или реакций.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974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Приемы  </a:t>
            </a: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изотерапии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Наиболее распространенные приемы </a:t>
            </a:r>
            <a:r>
              <a:rPr lang="ru-RU" sz="1800" b="1" dirty="0" err="1">
                <a:latin typeface="Book Antiqua" pitchFamily="18" charset="0"/>
              </a:rPr>
              <a:t>изотерапии</a:t>
            </a:r>
            <a:r>
              <a:rPr lang="ru-RU" sz="1800" b="1" dirty="0">
                <a:latin typeface="Book Antiqua" pitchFamily="18" charset="0"/>
              </a:rPr>
              <a:t> (работа с красками, карандашами и природным материалом).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Марания</a:t>
            </a:r>
          </a:p>
          <a:p>
            <a:r>
              <a:rPr lang="ru-RU" sz="1800" b="1" dirty="0">
                <a:latin typeface="Book Antiqua" pitchFamily="18" charset="0"/>
              </a:rPr>
              <a:t>В буквальном понимании «марать» — значит «пачкать, грязнить». В нашем случае, в условиях арт-терапии, речь идет 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спонтанных рисунках дошкольников и младших школьников, выполненных в абстрактной манере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Кроме внешнего подобия изображений, есть сходство в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способе их создания:</a:t>
            </a:r>
            <a:r>
              <a:rPr lang="ru-RU" sz="1800" b="1" dirty="0">
                <a:latin typeface="Book Antiqua" pitchFamily="18" charset="0"/>
              </a:rPr>
              <a:t>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ритмичности движения руки</a:t>
            </a:r>
            <a:r>
              <a:rPr lang="ru-RU" sz="1800" b="1" dirty="0">
                <a:latin typeface="Book Antiqua" pitchFamily="18" charset="0"/>
              </a:rPr>
              <a:t>,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композиционной случайности мазков </a:t>
            </a:r>
            <a:r>
              <a:rPr lang="ru-RU" sz="1800" b="1" dirty="0">
                <a:latin typeface="Book Antiqua" pitchFamily="18" charset="0"/>
              </a:rPr>
              <a:t>и штрихов,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размазывании и разбрызгивании краски</a:t>
            </a:r>
            <a:r>
              <a:rPr lang="ru-RU" sz="1800" b="1" dirty="0">
                <a:latin typeface="Book Antiqua" pitchFamily="18" charset="0"/>
              </a:rPr>
              <a:t>,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нанесении множества слоев </a:t>
            </a:r>
            <a:r>
              <a:rPr lang="ru-RU" sz="1800" b="1" dirty="0">
                <a:latin typeface="Book Antiqua" pitchFamily="18" charset="0"/>
              </a:rPr>
              <a:t>и смешивании цветов.</a:t>
            </a:r>
          </a:p>
          <a:p>
            <a:r>
              <a:rPr lang="ru-RU" sz="1800" b="1" dirty="0">
                <a:latin typeface="Book Antiqua" pitchFamily="18" charset="0"/>
              </a:rPr>
              <a:t>При помощи мараний можно рисовать такие вещи, как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страхи, гнев, в дальнейшем преобразовывать их во что-то позитивно</a:t>
            </a:r>
            <a:r>
              <a:rPr lang="ru-RU" sz="1800" b="1" dirty="0">
                <a:latin typeface="Book Antiqua" pitchFamily="18" charset="0"/>
              </a:rPr>
              <a:t>е. Их можно облечь в привлекательную для детей форму: они могут замазывать краской вход в пещеру; брызгами, пятнами, разнообразными линиями создавать города, явления природы, сказочных существ; закрашивать цветными мелками собственный силуэт, нарисованный на полу.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116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Определение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33670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sz="1800" b="1" dirty="0">
                <a:latin typeface="Book Antiqua" pitchFamily="18" charset="0"/>
              </a:rPr>
              <a:t>Арт-терапия в образовательных организациях—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это метод коррекции и развития посредством художественного творчества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отличие от основных коррекционно-развивающих направлений</a:t>
            </a:r>
            <a:r>
              <a:rPr lang="ru-RU" sz="1800" b="1" dirty="0">
                <a:latin typeface="Book Antiqua" pitchFamily="18" charset="0"/>
              </a:rPr>
              <a:t>, в которых используются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основном вербальные каналы </a:t>
            </a:r>
            <a:r>
              <a:rPr lang="ru-RU" sz="1800" b="1" dirty="0">
                <a:latin typeface="Book Antiqua" pitchFamily="18" charset="0"/>
              </a:rPr>
              <a:t>коммуникации,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арт-терапия использует «язык» визуальной и пластической экспрессии</a:t>
            </a:r>
            <a:r>
              <a:rPr lang="ru-RU" sz="1800" b="1" dirty="0">
                <a:latin typeface="Book Antiqua" pitchFamily="18" charset="0"/>
              </a:rPr>
              <a:t>. Это особенно актуально при работе с детьми и делает ее незаменимым инструментом для исследования, развития и гармонизации в тех случаях, когда ребенок не может выразить словами свое эмоциональное состояние (</a:t>
            </a:r>
            <a:r>
              <a:rPr lang="ru-RU" sz="1800" b="1" dirty="0" err="1">
                <a:latin typeface="Book Antiqua" pitchFamily="18" charset="0"/>
              </a:rPr>
              <a:t>алекситимия</a:t>
            </a:r>
            <a:r>
              <a:rPr lang="ru-RU" sz="1800" b="1" dirty="0">
                <a:latin typeface="Book Antiqua" pitchFamily="18" charset="0"/>
              </a:rPr>
              <a:t>).</a:t>
            </a:r>
          </a:p>
          <a:p>
            <a:pPr>
              <a:lnSpc>
                <a:spcPct val="110000"/>
              </a:lnSpc>
            </a:pPr>
            <a:r>
              <a:rPr lang="ru-RU" sz="1800" b="1" dirty="0">
                <a:latin typeface="Book Antiqua" pitchFamily="18" charset="0"/>
              </a:rPr>
              <a:t>Применительно 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образованию</a:t>
            </a:r>
            <a:r>
              <a:rPr lang="ru-RU" sz="1800" b="1" dirty="0">
                <a:latin typeface="Book Antiqua" pitchFamily="18" charset="0"/>
              </a:rPr>
              <a:t> арт-терапия  -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синтез нескольких областей научного знания </a:t>
            </a:r>
            <a:r>
              <a:rPr lang="ru-RU" sz="1800" b="1" dirty="0">
                <a:latin typeface="Book Antiqua" pitchFamily="18" charset="0"/>
              </a:rPr>
              <a:t>(искусства, медицины и психологии), а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лечебной и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психокоррекционной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практике </a:t>
            </a:r>
            <a:r>
              <a:rPr lang="ru-RU" sz="1800" b="1" dirty="0">
                <a:latin typeface="Book Antiqua" pitchFamily="18" charset="0"/>
              </a:rPr>
              <a:t> -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совокупность методик, построенных на применении разных видов искусства </a:t>
            </a:r>
            <a:r>
              <a:rPr lang="ru-RU" sz="1800" b="1" dirty="0">
                <a:latin typeface="Book Antiqua" pitchFamily="18" charset="0"/>
              </a:rPr>
              <a:t>в своеобразной символической форме и позволяющих с помощью стимулирования художественно-творческих (креативных) проявлений ребенка с проблемами осуществить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коррекцию </a:t>
            </a:r>
          </a:p>
          <a:p>
            <a:pPr>
              <a:lnSpc>
                <a:spcPct val="110000"/>
              </a:lnSpc>
            </a:pP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>
              <a:lnSpc>
                <a:spcPct val="110000"/>
              </a:lnSpc>
            </a:pP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1800" b="1" dirty="0">
                <a:latin typeface="Book Antiqua" pitchFamily="18" charset="0"/>
              </a:rPr>
              <a:t>Во многих случаях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«арт-терапевтическими» называют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оздоровительные занятия с использованием физических упражнений, танцев, вдыханием благовоний, чтением сказок </a:t>
            </a:r>
            <a:r>
              <a:rPr lang="ru-RU" sz="1800" b="1" dirty="0">
                <a:latin typeface="Book Antiqua" pitchFamily="18" charset="0"/>
              </a:rPr>
              <a:t>и т. д., поскольку считают, что такое определение охватывает все многообразие форм творческой деятельности и может использоваться для описания воздействия тех или иных видов искусства на человека.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468189"/>
              </p:ext>
            </p:extLst>
          </p:nvPr>
        </p:nvGraphicFramePr>
        <p:xfrm>
          <a:off x="262261" y="4221088"/>
          <a:ext cx="8856984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12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нарушений психосоматических, психоэмоциональных процессов 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и отклонений в личностном развитии.</a:t>
                      </a:r>
                      <a:endParaRPr lang="ru-RU" sz="1800" b="1" dirty="0">
                        <a:ln w="12700">
                          <a:solidFill>
                            <a:sysClr val="windowText" lastClr="000000"/>
                          </a:solidFill>
                          <a:prstDash val="solid"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latin typeface="Book Antiqua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7269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-1"/>
            <a:ext cx="9009036" cy="6841207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Марания могут проходить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только в виде непосредственных раскрашиваний,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размазываний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atin typeface="Book Antiqua" pitchFamily="18" charset="0"/>
              </a:rPr>
              <a:t>Марания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эффективны для помощи ребенку или родителям выразить свои эмоции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Наиболее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насыщенными по воплощению и эмоционально яркими являются </a:t>
            </a:r>
            <a:r>
              <a:rPr lang="ru-RU" sz="1800" b="1" i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гуашевые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или а</a:t>
            </a:r>
            <a:r>
              <a:rPr lang="ru-RU" sz="1800" b="1" i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кварельные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изображения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Марания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 внешнему виду порой выглядят как деструктивные действия с красками, мелками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Однако игровая оболочка оттягивает внимание от не принимаемых в обычной жизни поступков, позволяет ребенку без опасений удовлетворить деструктивные влечения. </a:t>
            </a:r>
          </a:p>
          <a:p>
            <a:r>
              <a:rPr lang="ru-RU" sz="1800" b="1" dirty="0">
                <a:latin typeface="Book Antiqua" pitchFamily="18" charset="0"/>
              </a:rPr>
              <a:t>У мараний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нет категорий «правильно-неправильно», «хорошо-плохо</a:t>
            </a:r>
            <a:r>
              <a:rPr lang="ru-RU" sz="1800" b="1" dirty="0">
                <a:latin typeface="Book Antiqua" pitchFamily="18" charset="0"/>
              </a:rPr>
              <a:t>», нет эталонов.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Отсутствие критериев оценки мараний исключает и саму оценку</a:t>
            </a:r>
            <a:r>
              <a:rPr lang="ru-RU" sz="1800" b="1" dirty="0">
                <a:latin typeface="Book Antiqua" pitchFamily="18" charset="0"/>
              </a:rPr>
              <a:t>. Т.е. это снимает тревожность и помогает выплеснуть агрессию, страх и пр.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2"/>
              </a:rPr>
              <a:t>http://1.bp.blogspot.com/_UgYAa8dNiVY/S9bN5kkywMI/</a:t>
            </a:r>
            <a:endParaRPr lang="ru-RU" sz="12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3"/>
              </a:rPr>
              <a:t>http://vpraktike.ru/wp-content/uploads/2015/10/6Tn4-LmwJ6k.jpg</a:t>
            </a:r>
            <a:endParaRPr lang="ru-RU" sz="12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4"/>
              </a:rPr>
              <a:t>http://globus-stdm.wdfiles.com/local--files/raboti-detei/ScannedImage-100.jpg</a:t>
            </a:r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3074" name="Picture 2" descr="C:\Users\Психолог\Desktop\Puigmarti en Escaan School, Sitges 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6" t="25345" r="3509" b="8747"/>
          <a:stretch/>
        </p:blipFill>
        <p:spPr bwMode="auto">
          <a:xfrm>
            <a:off x="6302896" y="4983789"/>
            <a:ext cx="2813645" cy="185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сихолог\Desktop\6Tn4-LmwJ6k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" r="5348"/>
          <a:stretch/>
        </p:blipFill>
        <p:spPr bwMode="auto">
          <a:xfrm>
            <a:off x="209550" y="3740108"/>
            <a:ext cx="2857500" cy="215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сихолог\Desktop\ScannedImage-1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14749"/>
            <a:ext cx="2955032" cy="219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735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998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Штриховка, каракули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992" cy="6336704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Штриховка, каракули</a:t>
            </a:r>
          </a:p>
          <a:p>
            <a:r>
              <a:rPr lang="ru-RU" sz="1800" b="1" dirty="0">
                <a:latin typeface="Book Antiqua" pitchFamily="18" charset="0"/>
              </a:rPr>
              <a:t>Штриховка – это графика. И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зображение создается без красок, с помощью карандашей и мелков</a:t>
            </a:r>
            <a:r>
              <a:rPr lang="ru-RU" sz="1800" b="1" dirty="0">
                <a:latin typeface="Book Antiqua" pitchFamily="18" charset="0"/>
              </a:rPr>
              <a:t>. Под штриховкой и каракулями в нашем случае понимается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хаотичное или ритмичное нанесение тонких линий на поверхность бумаги, пола, стены, мольберта </a:t>
            </a:r>
            <a:r>
              <a:rPr lang="ru-RU" sz="1800" b="1" dirty="0">
                <a:latin typeface="Book Antiqua" pitchFamily="18" charset="0"/>
              </a:rPr>
              <a:t>и пр. Из отдельных каракулей может сложиться образ, либо сочетание предстанет в абстрактной манере.</a:t>
            </a:r>
          </a:p>
          <a:p>
            <a:r>
              <a:rPr lang="ru-RU" sz="1800" b="1" dirty="0">
                <a:latin typeface="Book Antiqua" pitchFamily="18" charset="0"/>
              </a:rPr>
              <a:t>Линии могут выглядеть неразборчивыми, небрежными, неумелыми, либо, наоборот, выверенными и точными. Из отдельных каракулей может сложиться образ, либо сочетание предстанет в абстрактной манере.</a:t>
            </a: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Штриховки и каракули могут иметь различное воплощение: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заполнение пространства </a:t>
            </a:r>
            <a:r>
              <a:rPr lang="ru-RU" sz="1800" b="1" dirty="0">
                <a:latin typeface="Book Antiqua" pitchFamily="18" charset="0"/>
              </a:rPr>
              <a:t>(</a:t>
            </a:r>
            <a:r>
              <a:rPr lang="ru-RU" sz="1800" b="1" dirty="0" err="1">
                <a:latin typeface="Book Antiqua" pitchFamily="18" charset="0"/>
              </a:rPr>
              <a:t>тонирование</a:t>
            </a:r>
            <a:r>
              <a:rPr lang="ru-RU" sz="1800" b="1" dirty="0">
                <a:latin typeface="Book Antiqua" pitchFamily="18" charset="0"/>
              </a:rPr>
              <a:t>, создание фона, закрашивание штрихами выделенной поверхности);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рисование отдельных линий или их сочетаний </a:t>
            </a:r>
            <a:r>
              <a:rPr lang="ru-RU" sz="1800" b="1" dirty="0">
                <a:latin typeface="Book Antiqua" pitchFamily="18" charset="0"/>
              </a:rPr>
              <a:t>(передача «характера» и взаимоотношений линий, например, грустной, испугавшейся линии, ссоры; так же появляются волны, лучи солнца, ветер, языки огня, взрывы, препятствия);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изображение объектов и символов в ритмической манере</a:t>
            </a:r>
            <a:r>
              <a:rPr lang="ru-RU" sz="1800" b="1" dirty="0">
                <a:latin typeface="Book Antiqua" pitchFamily="18" charset="0"/>
              </a:rPr>
              <a:t>, например, рисование под музыку.</a:t>
            </a:r>
          </a:p>
          <a:p>
            <a:r>
              <a:rPr lang="ru-RU" sz="1800" b="1" dirty="0">
                <a:latin typeface="Book Antiqua" pitchFamily="18" charset="0"/>
              </a:rPr>
              <a:t>Штриховки и каракули помогают расшевелить ребенка,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дают почувствовать нажим карандаша или мелка, снимают напряжение перед рисованием</a:t>
            </a:r>
            <a:r>
              <a:rPr lang="ru-RU" sz="1800" b="1" dirty="0">
                <a:latin typeface="Book Antiqua" pitchFamily="18" charset="0"/>
              </a:rPr>
              <a:t>. Штриховки просты в исполнении, занимают непродолжительное время, потому уместны в качестве зачина арт-занятия.</a:t>
            </a:r>
          </a:p>
          <a:p>
            <a:r>
              <a:rPr lang="ru-RU" sz="1800" b="1" dirty="0">
                <a:latin typeface="Book Antiqua" pitchFamily="18" charset="0"/>
              </a:rPr>
              <a:t>Штриховки и марания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происходят в определенном ритме, который оказывает благотворное влияние на эмоциональную сферу </a:t>
            </a:r>
            <a:r>
              <a:rPr lang="ru-RU" sz="1800" b="1" dirty="0">
                <a:latin typeface="Book Antiqua" pitchFamily="18" charset="0"/>
              </a:rPr>
              <a:t>ребенка. У каждого ребенка он свой, диктуемый психофизиологическими ритмами организма. Ритм присутствует во всех жизненных циклах, в том числе в режиме дня, чередовании напряжения и расслабления, труда и отдыха и т.д.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Ритм создает настрой на активность, тонизирует ребенка.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193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669360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Рисование пальцами</a:t>
            </a:r>
          </a:p>
          <a:p>
            <a:r>
              <a:rPr lang="ru-RU" sz="1800" b="1" dirty="0">
                <a:latin typeface="Book Antiqua" pitchFamily="18" charset="0"/>
              </a:rPr>
              <a:t>Рисование пальцами и ладонями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подвержено влиянию стандартных шаблонов. </a:t>
            </a:r>
            <a:r>
              <a:rPr lang="ru-RU" sz="1800" b="1" dirty="0">
                <a:latin typeface="Book Antiqua" pitchFamily="18" charset="0"/>
              </a:rPr>
              <a:t>Рисование пальцами – это разрешенная игра с грязью, в ходе которой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деструктивные импульсы и действия выражаются в социально принимаемой форме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Ребенок, незаметно для себя,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может осмелиться на действия, которые обычно не делает, так как опасается</a:t>
            </a:r>
            <a:r>
              <a:rPr lang="ru-RU" sz="1800" b="1" dirty="0">
                <a:latin typeface="Book Antiqua" pitchFamily="18" charset="0"/>
              </a:rPr>
              <a:t>, не желает или не считает возможным нарушать правила.</a:t>
            </a:r>
          </a:p>
          <a:p>
            <a:r>
              <a:rPr lang="ru-RU" sz="1800" b="1" dirty="0">
                <a:latin typeface="Book Antiqua" pitchFamily="18" charset="0"/>
              </a:rPr>
              <a:t>Рисование В связи с нестандартностью ситуации,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особыми тактильными ощущениями, экспрессией и нетипичным результатом </a:t>
            </a:r>
            <a:r>
              <a:rPr lang="ru-RU" sz="1800" b="1" dirty="0">
                <a:latin typeface="Book Antiqua" pitchFamily="18" charset="0"/>
              </a:rPr>
              <a:t>изображения, оно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сопровождается эмоциональным откликом</a:t>
            </a:r>
            <a:r>
              <a:rPr lang="ru-RU" sz="1800" b="1" dirty="0">
                <a:latin typeface="Book Antiqua" pitchFamily="18" charset="0"/>
              </a:rPr>
              <a:t>, который может иметь широкий диапазон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 ярко отрицательной до ярко положительной реакции.</a:t>
            </a: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r>
              <a:rPr lang="en-US" sz="1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 Antiqua" pitchFamily="18" charset="0"/>
                <a:hlinkClick r:id="rId2"/>
              </a:rPr>
              <a:t>https://avatars.mds.yandex.net/get-pdb/25978/d066e2be-c6e7-4f54-8a80-131a08e34a97/s1200?webp=false</a:t>
            </a:r>
            <a:endParaRPr lang="ru-RU" sz="1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en-US" sz="1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http://www.detsad179.ru/images/IMG_2657.JPG</a:t>
            </a:r>
            <a:endParaRPr lang="ru-RU" sz="1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2050" name="Picture 2" descr="C:\Users\Психолог\Desktop\s12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28" t="10274" b="18759"/>
          <a:stretch/>
        </p:blipFill>
        <p:spPr bwMode="auto">
          <a:xfrm>
            <a:off x="539551" y="3771850"/>
            <a:ext cx="4193153" cy="232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сихолог\Desktop\IMG_26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45954"/>
            <a:ext cx="3445431" cy="229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4512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Рисование пальцами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408712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Даже никогда не рисовав пальцами, можно представить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особенные тактильные ощущения, которые испытываешь, когда опускаешь палец в гуашь или в пальчиковую краску — плотную, но мягкую</a:t>
            </a:r>
            <a:r>
              <a:rPr lang="ru-RU" sz="1800" b="1" dirty="0">
                <a:latin typeface="Book Antiqua" pitchFamily="18" charset="0"/>
              </a:rPr>
              <a:t>, размешиваешь краску в баночке, подцепляешь некоторое количество, переносишь на бумагу и оставляешь первый мазок. Это целый ритуал!</a:t>
            </a:r>
          </a:p>
          <a:p>
            <a:r>
              <a:rPr lang="ru-RU" sz="1800" b="1" dirty="0">
                <a:latin typeface="Book Antiqua" pitchFamily="18" charset="0"/>
              </a:rPr>
              <a:t>Ради достижения изобразительных эффектов нанесением краски непосредственно ладонями и пальцами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 ребенка не требуется развитой мелкой моторной координации. </a:t>
            </a:r>
            <a:r>
              <a:rPr lang="ru-RU" sz="1800" b="1" dirty="0">
                <a:latin typeface="Book Antiqua" pitchFamily="18" charset="0"/>
              </a:rPr>
              <a:t>Движения могут быть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размашистыми, крупными, экспрессивными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или наоборот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, точечными, локальными, отрывистыми.</a:t>
            </a:r>
            <a:r>
              <a:rPr lang="ru-RU" sz="1800" b="1" dirty="0">
                <a:latin typeface="Book Antiqua" pitchFamily="18" charset="0"/>
              </a:rPr>
              <a:t> Толщина пальцев уже сама по себе не предполагает создание тонких мазков, линий.</a:t>
            </a:r>
          </a:p>
          <a:p>
            <a:r>
              <a:rPr lang="ru-RU" sz="1800" b="1" dirty="0">
                <a:latin typeface="Book Antiqua" pitchFamily="18" charset="0"/>
              </a:rPr>
              <a:t>Рисование пальцами и ладонями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подвержено влиянию стандартных шаблонов.</a:t>
            </a:r>
            <a:r>
              <a:rPr lang="ru-RU" sz="1800" b="1" dirty="0">
                <a:latin typeface="Book Antiqua" pitchFamily="18" charset="0"/>
              </a:rPr>
              <a:t> Так рисовать детей не учат ни в детском саду, ни в школе. Поэтому такой способ создания изображений проективно представляет индивидуальность ребенка.</a:t>
            </a:r>
          </a:p>
          <a:p>
            <a:r>
              <a:rPr lang="ru-RU" sz="1800" b="1" dirty="0">
                <a:latin typeface="Book Antiqua" pitchFamily="18" charset="0"/>
              </a:rPr>
              <a:t>пальцами не бывает безразлично ребенку. В связи с нестандартностью ситуации, особыми тактильными ощущениями, экспрессией и нетипичным результатом изображения, оно сопровождается эмоциональным откликом, который может иметь широкий диапазон от ярко отрицательной до ярко положительной. Новый опыт эмоционального принятия себя в процессе рисования, пробы несвойственных ребенку характеристик поведения, расширяют и обогащают образ Я.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121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Рисунок на стекле</a:t>
            </a:r>
          </a:p>
          <a:p>
            <a:r>
              <a:rPr lang="ru-RU" sz="1800" b="1" dirty="0">
                <a:latin typeface="Book Antiqua" pitchFamily="18" charset="0"/>
              </a:rPr>
              <a:t>В отличие от рисования по бумаге,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стекло дарит новые визуальные впечатления и тактильные ощущения</a:t>
            </a:r>
            <a:r>
              <a:rPr lang="ru-RU" sz="1800" b="1" dirty="0">
                <a:latin typeface="Book Antiqua" pitchFamily="18" charset="0"/>
              </a:rPr>
              <a:t>. Ребят захватывает сам процесс рисования: гуашь скользит мягко, ее можно размазывать и кистью, и пальцами, так как она не впитывается в материал поверхности и долго не высыхает. </a:t>
            </a:r>
          </a:p>
          <a:p>
            <a:r>
              <a:rPr lang="ru-RU" sz="1800" b="1" dirty="0">
                <a:latin typeface="Book Antiqua" pitchFamily="18" charset="0"/>
              </a:rPr>
              <a:t>Прямо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процессе рисования стекло можно промыть мокрой губкой, нанести новый рисунок, снова смыть</a:t>
            </a:r>
            <a:r>
              <a:rPr lang="ru-RU" sz="1800" b="1" dirty="0">
                <a:latin typeface="Book Antiqua" pitchFamily="18" charset="0"/>
              </a:rPr>
              <a:t>. Описанный прием используется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профилактики и коррекции тревожности, социальных страхов и страхов, связанных с результатом деятельности </a:t>
            </a:r>
            <a:r>
              <a:rPr lang="ru-RU" sz="1800" b="1" dirty="0">
                <a:latin typeface="Book Antiqua" pitchFamily="18" charset="0"/>
              </a:rPr>
              <a:t>(«боюсь ошибиться»). Подходит зажатым детям, так как провоцирует активность. Раскрывает детей, «задавленных и затюканных» замечаниями учителей и родителей, учебными неуспехами, нагрузкой, непомерными требованиями.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Совместное рисование на одном стекле как проблемная ситуация провоцирует детей устанавливать и поддерживать контакты, формировать умение действовать в конфликте,</a:t>
            </a:r>
            <a:r>
              <a:rPr lang="ru-RU" sz="1800" b="1" dirty="0">
                <a:latin typeface="Book Antiqua" pitchFamily="18" charset="0"/>
              </a:rPr>
              <a:t> уступать или отстаивать позиции, договариваться.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2854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256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Рисунок на стекле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408712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r>
              <a:rPr lang="ru-RU" sz="1800" b="1" dirty="0">
                <a:latin typeface="Book Antiqua" pitchFamily="18" charset="0"/>
              </a:rPr>
              <a:t>Перед тем как предложить ребенку стекло,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надо обязательно обработать его кромку в мастерской</a:t>
            </a:r>
            <a:r>
              <a:rPr lang="ru-RU" sz="1800" b="1" dirty="0">
                <a:latin typeface="Book Antiqua" pitchFamily="18" charset="0"/>
              </a:rPr>
              <a:t> (техника безопасности). 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лучше взять прозрачный пластик или пластиковую доску для лепки.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В отличие от рисования по бумаге,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стекло дарит новые визуальные впечатления и тактильные ощущения</a:t>
            </a:r>
            <a:r>
              <a:rPr lang="ru-RU" sz="1800" b="1" dirty="0">
                <a:latin typeface="Book Antiqua" pitchFamily="18" charset="0"/>
              </a:rPr>
              <a:t>. Ребят захватывает сам процесс рисования: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гуашь скользит мягко, ее можно размазывать и кистью, и пальцами, так как она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впитывается в материал поверхности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долго не высыхает.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atin typeface="Book Antiqua" pitchFamily="18" charset="0"/>
              </a:rPr>
              <a:t>Детям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нравится рисовать на стеклах больших размеров</a:t>
            </a:r>
            <a:r>
              <a:rPr lang="ru-RU" sz="1800" b="1" dirty="0">
                <a:latin typeface="Book Antiqua" pitchFamily="18" charset="0"/>
              </a:rPr>
              <a:t>, на них есть где развернуться. Прямо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процессе рисования стекло можно промыть мокрой губкой, нанести новый рисунок, снова смыть</a:t>
            </a:r>
            <a:r>
              <a:rPr lang="ru-RU" sz="1800" b="1" dirty="0">
                <a:latin typeface="Book Antiqua" pitchFamily="18" charset="0"/>
              </a:rPr>
              <a:t>. Так 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поступают реактивные и тревожные дети.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602B"/>
              </a:solidFill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atin typeface="Book Antiqua" pitchFamily="18" charset="0"/>
              </a:rPr>
              <a:t>Часто случается, что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кто-нибудь выливает на стекло много воды, перегоняет ее из стороны в сторону, собирает губкой, смешивает с краской </a:t>
            </a:r>
            <a:r>
              <a:rPr lang="ru-RU" sz="1800" b="1" dirty="0">
                <a:latin typeface="Book Antiqua" pitchFamily="18" charset="0"/>
              </a:rPr>
              <a:t>и т.д. Такая манера характерна для детей дошкольного и младшего школьного возраста, имеющих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проблемы аффективно-личностного плана</a:t>
            </a:r>
            <a:r>
              <a:rPr lang="ru-RU" sz="1800" b="1" dirty="0">
                <a:latin typeface="Book Antiqua" pitchFamily="18" charset="0"/>
              </a:rPr>
              <a:t>. П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ространство активности ребенка расширяется за счет вытекания воды за пределы стекла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atin typeface="Book Antiqua" pitchFamily="18" charset="0"/>
              </a:rPr>
              <a:t>К тому же консистенция воды значительно отличается от краски.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Меньшая плотность и текучесть увеличивают скорость манипуляций, убирают статику и конкретику изображений.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За счет того, что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краска не впитывается</a:t>
            </a:r>
            <a:r>
              <a:rPr lang="ru-RU" sz="1800" b="1" dirty="0">
                <a:latin typeface="Book Antiqua" pitchFamily="18" charset="0"/>
              </a:rPr>
              <a:t>, сколько бы разноцветных слоев ни наносилось, под ними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всегда будет просвечивать прозрачная основа</a:t>
            </a:r>
            <a:r>
              <a:rPr lang="ru-RU" sz="1800" b="1" dirty="0">
                <a:latin typeface="Book Antiqua" pitchFamily="18" charset="0"/>
              </a:rPr>
              <a:t>. Благодаря этим свойствам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изображение на стекле воспринимается как сиюминутное, временное, лишенное монументальности и постоянства. </a:t>
            </a:r>
            <a:r>
              <a:rPr lang="ru-RU" sz="1800" b="1" dirty="0">
                <a:latin typeface="Book Antiqua" pitchFamily="18" charset="0"/>
              </a:rPr>
              <a:t>Только наметки, игра, можно не нести ответственности за результат, так как результата и нет. </a:t>
            </a:r>
          </a:p>
          <a:p>
            <a:r>
              <a:rPr lang="ru-RU" sz="1800" b="1" dirty="0">
                <a:latin typeface="Book Antiqua" pitchFamily="18" charset="0"/>
              </a:rPr>
              <a:t>Ребенок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словно не рисует, а тренируется рисовать</a:t>
            </a:r>
            <a:r>
              <a:rPr lang="ru-RU" sz="1800" b="1" dirty="0">
                <a:latin typeface="Book Antiqua" pitchFamily="18" charset="0"/>
              </a:rPr>
              <a:t>, и соответственно, имеет право на ошибки и исправления, без болезненных переживаний о свершившемся, которое уже не изменить.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6356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400" b="1" dirty="0">
                <a:latin typeface="Book Antiqua" pitchFamily="18" charset="0"/>
                <a:hlinkClick r:id="rId2"/>
              </a:rPr>
              <a:t>http://data24.i.gallery.ru/albums/gallery/375157-10e33-73163345-m750x740-u4cb97.jpg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3"/>
              </a:rPr>
              <a:t>https://i.pinimg.com/736x/37/f8/ec/37f8ecad6d65d4bc5005b5ec4e9c41ce--ornament-hooks-wall-ornaments.jpg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1026" name="Picture 2" descr="C:\Users\Андрей\Desktop\375157-10e33-73163345-m750x740-u4cb9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28" r="6297"/>
          <a:stretch/>
        </p:blipFill>
        <p:spPr bwMode="auto">
          <a:xfrm>
            <a:off x="467544" y="1124744"/>
            <a:ext cx="3621742" cy="451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37f8ecad6d65d4bc5005b5ec4e9c41ce--ornament-hooks-wall-ornaments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953" y="1098593"/>
            <a:ext cx="4537825" cy="453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256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Рисунок на стекле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205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фьюзинг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256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Рисунок на стекле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72" t="3025" r="16038" b="2034"/>
          <a:stretch/>
        </p:blipFill>
        <p:spPr bwMode="auto">
          <a:xfrm>
            <a:off x="1406012" y="647701"/>
            <a:ext cx="6695769" cy="5605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222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525344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Рисование сухими листьями </a:t>
            </a:r>
            <a:r>
              <a:rPr lang="ru-RU" sz="1900" b="1" dirty="0">
                <a:latin typeface="Book Antiqua" pitchFamily="18" charset="0"/>
              </a:rPr>
              <a:t>(сыпучими материалами и продуктами)</a:t>
            </a:r>
          </a:p>
          <a:p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 помощью листьев и клея ПВА </a:t>
            </a:r>
            <a:r>
              <a:rPr lang="ru-RU" sz="1900" b="1" dirty="0">
                <a:latin typeface="Book Antiqua" pitchFamily="18" charset="0"/>
              </a:rPr>
              <a:t>можно создавать изображения.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лист бумаги клеем, который выдавливается из тюбика, наносится рисунок</a:t>
            </a:r>
            <a:r>
              <a:rPr lang="ru-RU" sz="1900" b="1" dirty="0">
                <a:latin typeface="Book Antiqua" pitchFamily="18" charset="0"/>
              </a:rPr>
              <a:t>. </a:t>
            </a:r>
          </a:p>
          <a:p>
            <a:r>
              <a:rPr lang="ru-RU" sz="1900" b="1" dirty="0">
                <a:latin typeface="Book Antiqua" pitchFamily="18" charset="0"/>
              </a:rPr>
              <a:t>Затем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сухие листья растираются между ладонями на мелкие частички и рассыпаются над клеевым рисунком</a:t>
            </a:r>
            <a:r>
              <a:rPr lang="ru-RU" sz="1900" b="1" dirty="0">
                <a:latin typeface="Book Antiqua" pitchFamily="18" charset="0"/>
              </a:rPr>
              <a:t>. Лишние, не приклеившиеся частички стряхиваются. </a:t>
            </a:r>
          </a:p>
          <a:p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Изображение получается «лохматым», пушистым</a:t>
            </a:r>
            <a:r>
              <a:rPr lang="ru-RU" sz="1900" b="1" dirty="0">
                <a:latin typeface="Book Antiqua" pitchFamily="18" charset="0"/>
              </a:rPr>
              <a:t>, </a:t>
            </a:r>
            <a:r>
              <a:rPr lang="ru-RU" sz="1900" b="1" dirty="0" err="1">
                <a:latin typeface="Book Antiqua" pitchFamily="18" charset="0"/>
              </a:rPr>
              <a:t>малоразборчивым</a:t>
            </a:r>
            <a:r>
              <a:rPr lang="ru-RU" sz="1900" b="1" dirty="0">
                <a:latin typeface="Book Antiqua" pitchFamily="18" charset="0"/>
              </a:rPr>
              <a:t>, но при этом эффектным и привлекательным. </a:t>
            </a:r>
          </a:p>
          <a:p>
            <a:r>
              <a:rPr lang="ru-RU" sz="1900" b="1" dirty="0">
                <a:latin typeface="Book Antiqua" pitchFamily="18" charset="0"/>
              </a:rPr>
              <a:t>Так же можно создавать изображения с помощью мелких сыпучих материалов и продуктов: круп (</a:t>
            </a:r>
            <a:r>
              <a:rPr lang="ru-RU" sz="19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манки, овсяных и других хлопьев, гречи, пшена</a:t>
            </a:r>
            <a:r>
              <a:rPr lang="ru-RU" sz="1900" b="1" dirty="0">
                <a:latin typeface="Book Antiqua" pitchFamily="18" charset="0"/>
              </a:rPr>
              <a:t>), </a:t>
            </a:r>
            <a:r>
              <a:rPr lang="ru-RU" sz="19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сахарного песка, вермишели </a:t>
            </a:r>
            <a:r>
              <a:rPr lang="ru-RU" sz="1900" b="1" dirty="0">
                <a:latin typeface="Book Antiqua" pitchFamily="18" charset="0"/>
              </a:rPr>
              <a:t>и т.д. Описанная техника создания изображений подходит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детям с выраженной моторной неловкостью, негативизмом, зажатостью</a:t>
            </a:r>
            <a:r>
              <a:rPr lang="ru-RU" sz="1900" b="1" dirty="0">
                <a:latin typeface="Book Antiqua" pitchFamily="18" charset="0"/>
              </a:rPr>
              <a:t>, способствует процессу адаптации в новом пространстве, дарит чувство успешности.</a:t>
            </a: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2"/>
              </a:rPr>
              <a:t>https://magicbom.ru/uploads/nijcopy-fum.jpg</a:t>
            </a:r>
            <a:endParaRPr lang="ru-RU" sz="12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3"/>
              </a:rPr>
              <a:t>http://www.siniykit.kiev.ua/wp-content/uploads/2016/01/IMG_0356.jpg</a:t>
            </a:r>
            <a:endParaRPr lang="ru-RU" sz="1200" b="1" dirty="0">
              <a:latin typeface="Book Antiqua" pitchFamily="18" charset="0"/>
            </a:endParaRPr>
          </a:p>
          <a:p>
            <a:r>
              <a:rPr lang="en-US" sz="1200" b="1" dirty="0">
                <a:latin typeface="Book Antiqua" pitchFamily="18" charset="0"/>
                <a:hlinkClick r:id="rId4"/>
              </a:rPr>
              <a:t>https://abbigli.ru/thumbs/Yu2j0Dv9sH66Abw6k2xDiVBYeRY=/44cc44b4dbca40c185a2ceff59decfcd</a:t>
            </a:r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026" name="Picture 2" descr="C:\Users\Психолог\Desktop\nijcopy-fu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2731707" cy="209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сихолог\Desktop\IMG_035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443" y="3789040"/>
            <a:ext cx="3141875" cy="20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сихолог\Desktop\44cc44b4dbca40c185a2ceff59decfcd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33" b="3542"/>
          <a:stretch/>
        </p:blipFill>
        <p:spPr bwMode="auto">
          <a:xfrm>
            <a:off x="6128073" y="3781028"/>
            <a:ext cx="2865004" cy="20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9352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604174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Рисование на мокрой бумаге.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предварительно смоченном листке бумаги </a:t>
            </a:r>
            <a:r>
              <a:rPr lang="ru-RU" sz="1800" b="1" dirty="0">
                <a:latin typeface="Book Antiqua" pitchFamily="18" charset="0"/>
              </a:rPr>
              <a:t>при помощи акварели наносится рисунок. Желательно использование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максимально возможной палитры цветов.</a:t>
            </a:r>
            <a:r>
              <a:rPr lang="ru-RU" sz="1800" b="1" dirty="0">
                <a:latin typeface="Book Antiqua" pitchFamily="18" charset="0"/>
              </a:rPr>
              <a:t> Нужно наблюдать за тем, как цвета смешиваются друг с другом, ощущать свои чувства, возникающие в процессе наблюдения. Далее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образованным на листе бумаги узорам дается название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Монотипии.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стекле при помощи густых красок создается изображение</a:t>
            </a:r>
            <a:r>
              <a:rPr lang="ru-RU" sz="1800" b="1" dirty="0">
                <a:latin typeface="Book Antiqua" pitchFamily="18" charset="0"/>
              </a:rPr>
              <a:t>, после чего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отпечатывается на лист бумаги</a:t>
            </a:r>
            <a:r>
              <a:rPr lang="ru-RU" sz="1800" b="1" dirty="0">
                <a:latin typeface="Book Antiqua" pitchFamily="18" charset="0"/>
              </a:rPr>
              <a:t>. В конце производится обсуждение полученных результатов.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Техника раздувания краски </a:t>
            </a:r>
            <a:r>
              <a:rPr lang="ru-RU" sz="1800" b="1" dirty="0">
                <a:latin typeface="Book Antiqua" pitchFamily="18" charset="0"/>
              </a:rPr>
              <a:t>(</a:t>
            </a:r>
            <a:r>
              <a:rPr lang="ru-RU" sz="1800" b="1" dirty="0" err="1">
                <a:latin typeface="Book Antiqua" pitchFamily="18" charset="0"/>
              </a:rPr>
              <a:t>кляксография</a:t>
            </a:r>
            <a:r>
              <a:rPr lang="ru-RU" sz="1800" b="1" dirty="0">
                <a:latin typeface="Book Antiqua" pitchFamily="18" charset="0"/>
              </a:rPr>
              <a:t>). </a:t>
            </a:r>
          </a:p>
          <a:p>
            <a:r>
              <a:rPr lang="ru-RU" sz="1800" b="1" dirty="0">
                <a:latin typeface="Book Antiqua" pitchFamily="18" charset="0"/>
              </a:rPr>
              <a:t>Наносится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водорастворимая краска с большим процентом содержания воды на лист бумаги при помощи трубочки и раздувается </a:t>
            </a:r>
            <a:r>
              <a:rPr lang="ru-RU" sz="1800" b="1" dirty="0">
                <a:latin typeface="Book Antiqua" pitchFamily="18" charset="0"/>
              </a:rPr>
              <a:t>получившийся рисунок. Важно при выполнении упражнения использовать максимально возможную палитру цветов. В конце задания клиент делает попытку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распознать</a:t>
            </a:r>
          </a:p>
          <a:p>
            <a:pPr marL="0" indent="0">
              <a:buNone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     получившийся образ, </a:t>
            </a:r>
          </a:p>
          <a:p>
            <a:pPr marL="0" indent="0">
              <a:buNone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     пофантазировать.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2050" name="Picture 2" descr="D:\МАТЕРИАЛЫ ПСИХОЛОГА\ДОДЕЛАТЬ\Р И П\СДЕЛАТЬ ПРОЕКТ\ГОТОВЫЕ ПРОЕКТЫ\2018-2019\КЛЯКСОГРАФИЯ\ДЕТСКИЕ РАБОТЫ\Рисунок (1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1" t="4009" r="9041" b="3900"/>
          <a:stretch/>
        </p:blipFill>
        <p:spPr bwMode="auto">
          <a:xfrm rot="5400000">
            <a:off x="6843870" y="4492684"/>
            <a:ext cx="1888685" cy="271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АТЕРИАЛЫ ПСИХОЛОГА\ДОДЕЛАТЬ\Р И П\СДЕЛАТЬ ПРОЕКТ\ГОТОВЫЕ ПРОЕКТЫ\2018-2019\КЛЯКСОГРАФИЯ\ФОТО\20190408_1048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13" t="7218" r="7832"/>
          <a:stretch/>
        </p:blipFill>
        <p:spPr bwMode="auto">
          <a:xfrm>
            <a:off x="4603625" y="5024810"/>
            <a:ext cx="1828800" cy="176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066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Определение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Существует несколько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моделей арт-терапии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Наибольший интерес представляет интегративная модель </a:t>
            </a:r>
            <a:r>
              <a:rPr lang="ru-RU" sz="1800" b="1" dirty="0">
                <a:latin typeface="Book Antiqua" pitchFamily="18" charset="0"/>
              </a:rPr>
              <a:t>арт-терапии, в которой присутствует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большая степень взаимосвязи представленных выше направлений. </a:t>
            </a: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Сущность </a:t>
            </a:r>
            <a:r>
              <a:rPr lang="ru-RU" sz="1800" b="1" dirty="0">
                <a:latin typeface="Book Antiqua" pitchFamily="18" charset="0"/>
              </a:rPr>
              <a:t>арт-терапии состоит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терапевтическом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коррекционном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воздействии искусства на субъекта</a:t>
            </a:r>
            <a:r>
              <a:rPr lang="ru-RU" sz="1800" b="1" dirty="0">
                <a:latin typeface="Book Antiqua" pitchFamily="18" charset="0"/>
              </a:rPr>
              <a:t>, которое проявляется в следующих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направлениях: 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реконструировании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психотравмирующей ситуации </a:t>
            </a:r>
            <a:r>
              <a:rPr lang="ru-RU" sz="1800" b="1" dirty="0">
                <a:latin typeface="Book Antiqua" pitchFamily="18" charset="0"/>
              </a:rPr>
              <a:t>с помощью художественно - творческой деятельности; 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актуализации переживаний и выведении их во внешнюю форму </a:t>
            </a:r>
            <a:r>
              <a:rPr lang="ru-RU" sz="1800" b="1" dirty="0">
                <a:latin typeface="Book Antiqua" pitchFamily="18" charset="0"/>
              </a:rPr>
              <a:t>через продукт художественной деятельности; 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создании новых, эмоционально позитивных переживаний</a:t>
            </a:r>
            <a:r>
              <a:rPr lang="ru-RU" sz="1800" b="1" dirty="0">
                <a:latin typeface="Book Antiqua" pitchFamily="18" charset="0"/>
              </a:rPr>
              <a:t>, их накоплении; 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актуализации креативных потребностей </a:t>
            </a:r>
            <a:r>
              <a:rPr lang="ru-RU" sz="1800" b="1" dirty="0">
                <a:latin typeface="Book Antiqua" pitchFamily="18" charset="0"/>
              </a:rPr>
              <a:t>и их творческом самовыражении. 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Арт-терапевтические методики в </a:t>
            </a:r>
            <a:r>
              <a:rPr lang="ru-RU" sz="1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психокоррекции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способствуют гармонизации личности </a:t>
            </a:r>
            <a:r>
              <a:rPr lang="ru-RU" sz="1800" b="1" dirty="0">
                <a:latin typeface="Book Antiqua" pitchFamily="18" charset="0"/>
              </a:rPr>
              <a:t>детей с проблемами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через развитие способностей самовыражения и самопознания</a:t>
            </a:r>
            <a:r>
              <a:rPr lang="ru-RU" sz="1800" b="1" dirty="0">
                <a:latin typeface="Book Antiqua" pitchFamily="18" charset="0"/>
              </a:rPr>
              <a:t>, обеспечивают коррекцию психоэмоционального состояния ребенка, психофизиологических процессов посредством соприкосновения с искусством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309815"/>
              </p:ext>
            </p:extLst>
          </p:nvPr>
        </p:nvGraphicFramePr>
        <p:xfrm>
          <a:off x="128886" y="908720"/>
          <a:ext cx="9001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эклектическая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интегративная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гуманистическая 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медицинская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педагогическая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2334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Мандала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264696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 err="1">
                <a:latin typeface="Book Antiqua" pitchFamily="18" charset="0"/>
              </a:rPr>
              <a:t>Мандалотерапия</a:t>
            </a:r>
            <a:r>
              <a:rPr lang="ru-RU" sz="1800" b="1" dirty="0">
                <a:latin typeface="Book Antiqua" pitchFamily="18" charset="0"/>
              </a:rPr>
              <a:t>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это диагностика и психотерапевтическое использование циркулярных круглых изображений</a:t>
            </a:r>
            <a:r>
              <a:rPr lang="ru-RU" sz="1800" b="1" dirty="0">
                <a:latin typeface="Book Antiqua" pitchFamily="18" charset="0"/>
              </a:rPr>
              <a:t>, создаваемых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в произвольном творческом процессе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или по определённой инструкции терапевта.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atin typeface="Book Antiqua" pitchFamily="18" charset="0"/>
              </a:rPr>
              <a:t>Существует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три формата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мандалотерапии</a:t>
            </a:r>
            <a:r>
              <a:rPr lang="ru-RU" sz="1800" b="1" dirty="0">
                <a:latin typeface="Book Antiqua" pitchFamily="18" charset="0"/>
              </a:rPr>
              <a:t>: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активная</a:t>
            </a:r>
            <a:r>
              <a:rPr lang="ru-RU" sz="1800" b="1" dirty="0">
                <a:latin typeface="Book Antiqua" pitchFamily="18" charset="0"/>
              </a:rPr>
              <a:t> – пациент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самостоятельно создаёт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мандалу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из имеющихся материалов или заполняет изображением </a:t>
            </a:r>
            <a:r>
              <a:rPr lang="ru-RU" sz="1800" b="1" dirty="0">
                <a:latin typeface="Book Antiqua" pitchFamily="18" charset="0"/>
              </a:rPr>
              <a:t>(цветом) пустой круг на бумаге;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пассивная</a:t>
            </a:r>
            <a:r>
              <a:rPr lang="ru-RU" sz="1800" b="1" dirty="0">
                <a:latin typeface="Book Antiqua" pitchFamily="18" charset="0"/>
              </a:rPr>
              <a:t> – клиент получает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готовое центрическое изображение или конструкцию для терапии</a:t>
            </a:r>
            <a:r>
              <a:rPr lang="ru-RU" sz="1800" b="1" dirty="0">
                <a:latin typeface="Book Antiqua" pitchFamily="18" charset="0"/>
              </a:rPr>
              <a:t>;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смешанного типа </a:t>
            </a:r>
            <a:r>
              <a:rPr lang="ru-RU" sz="1800" b="1" dirty="0">
                <a:latin typeface="Book Antiqua" pitchFamily="18" charset="0"/>
              </a:rPr>
              <a:t>– человек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выбирает готовый шаблон и раскрашивает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мандалу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.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Техники работы Свободное творчество: в лист формата А3 вписывается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круг Ø 28 см</a:t>
            </a:r>
            <a:r>
              <a:rPr lang="ru-RU" sz="1800" b="1" dirty="0">
                <a:latin typeface="Book Antiqua" pitchFamily="18" charset="0"/>
              </a:rPr>
              <a:t>. Полученная окружность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вписывается в квадрат, чётко прилегающий к сторонам будущей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мандалы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. 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центре окружности ставится точка</a:t>
            </a:r>
            <a:r>
              <a:rPr lang="ru-RU" sz="1800" b="1" dirty="0">
                <a:latin typeface="Book Antiqua" pitchFamily="18" charset="0"/>
              </a:rPr>
              <a:t>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Квадрат вырезается ножницами</a:t>
            </a:r>
            <a:r>
              <a:rPr lang="ru-RU" sz="1800" b="1" dirty="0">
                <a:latin typeface="Book Antiqua" pitchFamily="18" charset="0"/>
              </a:rPr>
              <a:t>. Полученная заготовка используется для </a:t>
            </a:r>
            <a:r>
              <a:rPr lang="ru-RU" sz="1800" b="1" dirty="0" err="1">
                <a:latin typeface="Book Antiqua" pitchFamily="18" charset="0"/>
              </a:rPr>
              <a:t>мандалотерапии</a:t>
            </a:r>
            <a:r>
              <a:rPr lang="ru-RU" sz="1800" b="1" dirty="0">
                <a:latin typeface="Book Antiqua" pitchFamily="18" charset="0"/>
              </a:rPr>
              <a:t>. Круг </a:t>
            </a:r>
            <a:r>
              <a:rPr lang="ru-RU" sz="1800" b="1" dirty="0" err="1">
                <a:latin typeface="Book Antiqua" pitchFamily="18" charset="0"/>
              </a:rPr>
              <a:t>мандал</a:t>
            </a:r>
            <a:r>
              <a:rPr lang="ru-RU" sz="1800" b="1" dirty="0">
                <a:latin typeface="Book Antiqua" pitchFamily="18" charset="0"/>
              </a:rPr>
              <a:t> (по Джоан Келлог):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особая авторская методика, которая позволяет отследить 13 состояний и стадий развития/деятельности человека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заключенных в круг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Для использования техники понадобится руководство и карточки с описанием состояний и ступеней развития. Тематическая работа: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перед созданием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мандалы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клиент получает конкретную установку – о чём будет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мандала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, какой теме или проблеме посвятить </a:t>
            </a:r>
            <a:r>
              <a:rPr lang="ru-RU" sz="1800" b="1" dirty="0">
                <a:latin typeface="Book Antiqua" pitchFamily="18" charset="0"/>
              </a:rPr>
              <a:t>созидательный процесс.</a:t>
            </a:r>
          </a:p>
        </p:txBody>
      </p:sp>
    </p:spTree>
    <p:extLst>
      <p:ext uri="{BB962C8B-B14F-4D97-AF65-F5344CB8AC3E}">
        <p14:creationId xmlns:p14="http://schemas.microsoft.com/office/powerpoint/2010/main" val="17053421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8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Мандала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408712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r>
              <a:rPr lang="ru-RU" sz="1800" b="1" dirty="0">
                <a:latin typeface="Book Antiqua" pitchFamily="18" charset="0"/>
              </a:rPr>
              <a:t>Метод действенен благодаря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следующим эффектам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Book Antiqua" pitchFamily="18" charset="0"/>
              </a:rPr>
              <a:t>эффект зеркала </a:t>
            </a:r>
            <a:r>
              <a:rPr lang="ru-RU" sz="1800" b="1" dirty="0">
                <a:latin typeface="Book Antiqua" pitchFamily="18" charset="0"/>
              </a:rPr>
              <a:t>– </a:t>
            </a:r>
            <a:r>
              <a:rPr lang="ru-RU" sz="1800" b="1" dirty="0" err="1">
                <a:latin typeface="Book Antiqua" pitchFamily="18" charset="0"/>
              </a:rPr>
              <a:t>мандала</a:t>
            </a:r>
            <a:r>
              <a:rPr lang="ru-RU" sz="1800" b="1" dirty="0">
                <a:latin typeface="Book Antiqua" pitchFamily="18" charset="0"/>
              </a:rPr>
              <a:t> отражает внутреннее состояние клиента;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эффект структурных компонентов</a:t>
            </a:r>
            <a:r>
              <a:rPr lang="ru-RU" sz="1800" b="1" dirty="0">
                <a:latin typeface="Book Antiqua" pitchFamily="18" charset="0"/>
              </a:rPr>
              <a:t> –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круг </a:t>
            </a:r>
            <a:r>
              <a:rPr lang="ru-RU" sz="1800" b="1" dirty="0">
                <a:latin typeface="Book Antiqua" pitchFamily="18" charset="0"/>
              </a:rPr>
              <a:t>символизирует духовное проявление,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квадрат</a:t>
            </a:r>
            <a:r>
              <a:rPr lang="ru-RU" sz="1800" b="1" dirty="0">
                <a:latin typeface="Book Antiqua" pitchFamily="18" charset="0"/>
              </a:rPr>
              <a:t> – материальную реальность, 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точка в центре </a:t>
            </a:r>
            <a:r>
              <a:rPr lang="ru-RU" sz="1800" b="1" dirty="0">
                <a:latin typeface="Book Antiqua" pitchFamily="18" charset="0"/>
              </a:rPr>
              <a:t>– это «точка сборки», эго, квинтэссенция смысла и важности;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эффект смысла </a:t>
            </a:r>
            <a:r>
              <a:rPr lang="ru-RU" sz="1800" b="1" dirty="0">
                <a:latin typeface="Book Antiqua" pitchFamily="18" charset="0"/>
              </a:rPr>
              <a:t>– с помощью </a:t>
            </a:r>
            <a:r>
              <a:rPr lang="ru-RU" sz="1800" b="1" dirty="0" err="1">
                <a:latin typeface="Book Antiqua" pitchFamily="18" charset="0"/>
              </a:rPr>
              <a:t>мандалы</a:t>
            </a:r>
            <a:r>
              <a:rPr lang="ru-RU" sz="1800" b="1" dirty="0">
                <a:latin typeface="Book Antiqua" pitchFamily="18" charset="0"/>
              </a:rPr>
              <a:t> можно обратиться к любой теме по запросу;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эффект взаимодействия с творческими инструментами </a:t>
            </a:r>
            <a:r>
              <a:rPr lang="ru-RU" sz="1800" b="1" dirty="0">
                <a:latin typeface="Book Antiqua" pitchFamily="18" charset="0"/>
              </a:rPr>
              <a:t>– особое свойство арт-терапевтических методов.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Направления </a:t>
            </a:r>
            <a:r>
              <a:rPr lang="ru-RU" sz="1800" b="1" dirty="0">
                <a:latin typeface="Book Antiqua" pitchFamily="18" charset="0"/>
              </a:rPr>
              <a:t>для использования метода </a:t>
            </a:r>
            <a:r>
              <a:rPr lang="ru-RU" sz="1800" b="1" dirty="0" err="1">
                <a:latin typeface="Book Antiqua" pitchFamily="18" charset="0"/>
              </a:rPr>
              <a:t>мандалотерапии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терапия нарушений самооценки;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депрессивные состояния;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приведение человека к внутреннему балансу;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проработка страхов;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работа с агрессией и гневом;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 устранение раздражительности;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возвращение радостного отношения к жизни, светлого взгляда на мир.</a:t>
            </a:r>
          </a:p>
          <a:p>
            <a:r>
              <a:rPr lang="ru-RU" sz="1800" b="1" dirty="0">
                <a:latin typeface="Book Antiqua" pitchFamily="18" charset="0"/>
              </a:rPr>
              <a:t>Детская психотерапия с помощью </a:t>
            </a:r>
            <a:r>
              <a:rPr lang="ru-RU" sz="1800" b="1" dirty="0" err="1">
                <a:latin typeface="Book Antiqua" pitchFamily="18" charset="0"/>
              </a:rPr>
              <a:t>мандал</a:t>
            </a:r>
            <a:r>
              <a:rPr lang="ru-RU" sz="1800" b="1" dirty="0">
                <a:latin typeface="Book Antiqua" pitchFamily="18" charset="0"/>
              </a:rPr>
              <a:t> помогает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решить следующие проблемы:</a:t>
            </a:r>
            <a:r>
              <a:rPr lang="ru-RU" sz="1800" b="1" dirty="0">
                <a:latin typeface="Book Antiqua" pitchFamily="18" charset="0"/>
              </a:rPr>
              <a:t> 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ru-RU" sz="1200" b="1" dirty="0">
                <a:latin typeface="Book Antiqua" pitchFamily="18" charset="0"/>
              </a:rPr>
              <a:t>Источник: https://naturopiya.com/art-terapiya/vidy-i-metody/uvlekatelnaya-mandaloterapiya-metod-art-terapiya.html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388905"/>
              </p:ext>
            </p:extLst>
          </p:nvPr>
        </p:nvGraphicFramePr>
        <p:xfrm>
          <a:off x="107504" y="5085184"/>
          <a:ext cx="8856984" cy="106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8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8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помощь в выражении чувств и эмоций; выравнивание эмоционального состояния; развитие навыков </a:t>
                      </a:r>
                      <a:r>
                        <a:rPr lang="ru-RU" sz="1600" b="1" dirty="0" err="1">
                          <a:latin typeface="Book Antiqua" pitchFamily="18" charset="0"/>
                        </a:rPr>
                        <a:t>саморегуляции</a:t>
                      </a:r>
                      <a:r>
                        <a:rPr lang="ru-RU" sz="1600" b="1" dirty="0">
                          <a:latin typeface="Book Antiqua" pitchFamily="18" charset="0"/>
                        </a:rPr>
                        <a:t>; 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Book Antiqua" pitchFamily="18" charset="0"/>
                        </a:rPr>
                        <a:t>снятие напряжения; повышение концентрации внимания; развитие творческих способностей; развитие умения </a:t>
                      </a:r>
                      <a:r>
                        <a:rPr lang="ru-RU" sz="1600" b="1" dirty="0" err="1">
                          <a:latin typeface="Book Antiqua" pitchFamily="18" charset="0"/>
                        </a:rPr>
                        <a:t>самовыражаться</a:t>
                      </a:r>
                      <a:r>
                        <a:rPr lang="ru-RU" sz="1600" b="1" dirty="0">
                          <a:latin typeface="Book Antiqua" pitchFamily="18" charset="0"/>
                        </a:rPr>
                        <a:t>.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3319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r>
              <a:rPr lang="en-US" sz="1800" b="1" dirty="0">
                <a:latin typeface="Book Antiqua" pitchFamily="18" charset="0"/>
                <a:hlinkClick r:id="rId2"/>
              </a:rPr>
              <a:t>https://sun3-2.userapi.com/c837720/v837720687/18105/6eSyzPtj93c.jpg</a:t>
            </a: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en-US" sz="1800" b="1" dirty="0">
                <a:latin typeface="Book Antiqua" pitchFamily="18" charset="0"/>
                <a:hlinkClick r:id="rId3"/>
              </a:rPr>
              <a:t>https://i.ytimg.com/vi/HiQ0pPkrcgg/mqdefault.jpg</a:t>
            </a: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en-US" sz="1800" b="1" dirty="0">
                <a:latin typeface="Book Antiqua" pitchFamily="18" charset="0"/>
                <a:hlinkClick r:id="rId4"/>
              </a:rPr>
              <a:t>http://madouds3.ru/upload/news/2018/07/orig_9e02bf0398a650bab6534324f47d7d5a.jpg</a:t>
            </a: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4338" name="Picture 2" descr="C:\Users\Андрей\Desktop\6eSyzPtj93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136904" cy="204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Андрей\Desktop\mqdefaul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02" r="7323"/>
          <a:stretch/>
        </p:blipFill>
        <p:spPr bwMode="auto">
          <a:xfrm>
            <a:off x="395536" y="2924944"/>
            <a:ext cx="3710353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Андрей\Desktop\orig_9e02bf0398a650bab6534324f47d7d5a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04800"/>
            <a:ext cx="4156478" cy="277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4984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6" y="5863222"/>
            <a:ext cx="3493623" cy="734129"/>
            <a:chOff x="412278" y="5867801"/>
            <a:chExt cx="4591770" cy="944744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61774" cy="462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50374596"/>
              </p:ext>
            </p:extLst>
          </p:nvPr>
        </p:nvGraphicFramePr>
        <p:xfrm>
          <a:off x="3635897" y="5877272"/>
          <a:ext cx="5508104" cy="92094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44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4"/>
                        </a:rPr>
                        <a:t>Профессиональная переподготовка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5"/>
                        </a:rPr>
                        <a:t>Курсы повышения квалификации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err="1">
                          <a:effectLst/>
                          <a:hlinkClick r:id="rId6"/>
                        </a:rPr>
                        <a:t>Вебинары</a:t>
                      </a:r>
                      <a:r>
                        <a:rPr lang="ru-RU" sz="1000" u="sng" dirty="0">
                          <a:effectLst/>
                          <a:hlinkClick r:id="rId6"/>
                        </a:rPr>
                        <a:t>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7"/>
                        </a:rPr>
                        <a:t>Курсы повышения квалификации в режиме офлайн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8"/>
                        </a:rPr>
                        <a:t>Вебинары в режиме офлайн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9"/>
                        </a:rPr>
                        <a:t>Международные научно-практические конференции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10"/>
                        </a:rPr>
                        <a:t>Международный конкурс проектных и исследовательских работ обучающихся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404664"/>
            <a:ext cx="9144000" cy="6453336"/>
          </a:xfr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Фототерапия –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создание </a:t>
            </a:r>
            <a:r>
              <a:rPr lang="ru-RU" sz="20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или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восприятие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фотографических образов, </a:t>
            </a:r>
            <a: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дополняемое их обсуждение разными видами творческой деятельности.</a:t>
            </a:r>
          </a:p>
          <a:p>
            <a:pPr>
              <a:buFont typeface="Wingdings" pitchFamily="2" charset="2"/>
              <a:buChar char="q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Это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лечебно-коррекционное применение фотографии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ее использование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решения всевозможных психологических проблем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а также </a:t>
            </a:r>
            <a: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развития и гармонизации личности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</a:t>
            </a:r>
          </a:p>
          <a:p>
            <a:pPr>
              <a:buFont typeface="Wingdings" pitchFamily="2" charset="2"/>
              <a:buChar char="q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Фототерапия -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одно из направлений арт-терапии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Арт-терапия – это направление психологической коррекции,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основе которого лежит искусство и творчество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</a:t>
            </a:r>
          </a:p>
          <a:p>
            <a:pPr>
              <a:buFont typeface="Wingdings" pitchFamily="2" charset="2"/>
              <a:buChar char="q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Фототерапия может быть основана</a:t>
            </a:r>
          </a:p>
          <a:p>
            <a:pPr>
              <a:buFont typeface="Wingdings" pitchFamily="2" charset="2"/>
              <a:buChar char="q"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Фотография</a:t>
            </a:r>
          </a:p>
          <a:p>
            <a:pPr>
              <a:buFont typeface="Wingdings" pitchFamily="2" charset="2"/>
              <a:buChar char="Ø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уникальным образом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объединяет в себе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</a:t>
            </a:r>
            <a:r>
              <a:rPr lang="ru-RU" sz="1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последние достижения технического прогресса,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и </a:t>
            </a:r>
            <a:r>
              <a:rPr lang="ru-RU" sz="1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психологические возможности высокого искусства.</a:t>
            </a:r>
          </a:p>
          <a:p>
            <a:pPr>
              <a:buFont typeface="Wingdings" pitchFamily="2" charset="2"/>
              <a:buChar char="Ø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Фотография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доступна, относительно дешева, она создается быстро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Для ее создания не требуется специальное образование.</a:t>
            </a:r>
          </a:p>
          <a:p>
            <a:pPr>
              <a:buFont typeface="Wingdings" pitchFamily="2" charset="2"/>
              <a:buChar char="Ø"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то же время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воздействие фотографии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ее создателя и зрителей </a:t>
            </a:r>
            <a:r>
              <a:rPr lang="ru-RU" sz="19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может быть достаточно сильным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20873"/>
            <a:ext cx="8964487" cy="383791"/>
          </a:xfr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Фототерапия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327301"/>
              </p:ext>
            </p:extLst>
          </p:nvPr>
        </p:nvGraphicFramePr>
        <p:xfrm>
          <a:off x="107504" y="3573016"/>
          <a:ext cx="8928992" cy="67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на работе с уже готовыми фотографиями, слайдами 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rgbClr val="3333FF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или</a:t>
                      </a: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 на создании оригинальных авторских снимков.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336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Фототерапия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набор психотехник, связанных с лечебно-коррекционным применением фотографии, её использования для решения психологических проблем</a:t>
            </a:r>
            <a:r>
              <a:rPr lang="ru-RU" sz="1800" b="1" dirty="0">
                <a:latin typeface="Book Antiqua" pitchFamily="18" charset="0"/>
              </a:rPr>
              <a:t>, а также развития и гармонизации личности.</a:t>
            </a:r>
          </a:p>
          <a:p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Техники фототерапии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фотографии, созданные самим человеком;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фотографии клиента, сделанные другими людьми, где клиент специально позирует, или снимки, сделанные спонтанно;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 автопортреты — любые фотографии самого себя;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семейные альбомы.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Фототерапия может предполагать как </a:t>
            </a:r>
          </a:p>
          <a:p>
            <a:r>
              <a:rPr lang="ru-RU" sz="1800" b="1" dirty="0">
                <a:latin typeface="Book Antiqua" pitchFamily="18" charset="0"/>
              </a:rPr>
              <a:t>работу с готовыми фотографиями, </a:t>
            </a:r>
          </a:p>
          <a:p>
            <a:r>
              <a:rPr lang="ru-RU" sz="1800" b="1" dirty="0">
                <a:latin typeface="Book Antiqua" pitchFamily="18" charset="0"/>
              </a:rPr>
              <a:t>так и создание оригинальных авторских снимков. </a:t>
            </a:r>
          </a:p>
          <a:p>
            <a:r>
              <a:rPr lang="ru-RU" sz="1800" b="1" dirty="0">
                <a:latin typeface="Book Antiqua" pitchFamily="18" charset="0"/>
              </a:rPr>
              <a:t>Основным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содержанием фототерапии </a:t>
            </a:r>
            <a:r>
              <a:rPr lang="ru-RU" sz="1800" b="1" dirty="0">
                <a:latin typeface="Book Antiqua" pitchFamily="18" charset="0"/>
              </a:rPr>
              <a:t>является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создание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и/или восприятие клиентом фотографических образов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дополняемое их обсуждением и разными видами творческой деятельности </a:t>
            </a:r>
            <a:r>
              <a:rPr lang="ru-RU" sz="1800" b="1" dirty="0">
                <a:latin typeface="Book Antiqua" pitchFamily="18" charset="0"/>
              </a:rPr>
              <a:t>(рисование, </a:t>
            </a:r>
            <a:r>
              <a:rPr lang="ru-RU" sz="1800" b="1" dirty="0" err="1">
                <a:latin typeface="Book Antiqua" pitchFamily="18" charset="0"/>
              </a:rPr>
              <a:t>коллажирование</a:t>
            </a:r>
            <a:r>
              <a:rPr lang="ru-RU" sz="1800" b="1" dirty="0">
                <a:latin typeface="Book Antiqua" pitchFamily="18" charset="0"/>
              </a:rPr>
              <a:t>, инсталлирование готовых снимков в пространство, изготовление из фотографий фигур и последующая игра с ними, и т. д. )</a:t>
            </a:r>
          </a:p>
        </p:txBody>
      </p:sp>
    </p:spTree>
    <p:extLst>
      <p:ext uri="{BB962C8B-B14F-4D97-AF65-F5344CB8AC3E}">
        <p14:creationId xmlns:p14="http://schemas.microsoft.com/office/powerpoint/2010/main" val="31127922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6" y="5863222"/>
            <a:ext cx="3493623" cy="734129"/>
            <a:chOff x="412278" y="5867801"/>
            <a:chExt cx="4591770" cy="944744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61774" cy="462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60960310"/>
              </p:ext>
            </p:extLst>
          </p:nvPr>
        </p:nvGraphicFramePr>
        <p:xfrm>
          <a:off x="3635897" y="5877272"/>
          <a:ext cx="5508104" cy="92094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44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4"/>
                        </a:rPr>
                        <a:t>Профессиональная переподготовка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5"/>
                        </a:rPr>
                        <a:t>Курсы повышения квалификации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err="1">
                          <a:effectLst/>
                          <a:hlinkClick r:id="rId6"/>
                        </a:rPr>
                        <a:t>Вебинары</a:t>
                      </a:r>
                      <a:r>
                        <a:rPr lang="ru-RU" sz="1000" u="sng" dirty="0">
                          <a:effectLst/>
                          <a:hlinkClick r:id="rId6"/>
                        </a:rPr>
                        <a:t>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7"/>
                        </a:rPr>
                        <a:t>Курсы повышения квалификации в режиме офлайн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8"/>
                        </a:rPr>
                        <a:t>Вебинары в режиме офлайн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9"/>
                        </a:rPr>
                        <a:t>Международные научно-практические конференции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10"/>
                        </a:rPr>
                        <a:t>Международный конкурс проектных и исследовательских работ обучающихся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/>
              <a:buChar char="v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Упражнение </a:t>
            </a:r>
            <a:r>
              <a:rPr lang="ru-RU" sz="2200" b="1" i="1" u="sng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«Тематическая фотосессия».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Форма работы: групповая, индивидуальная. Цель: изучение личности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участника,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саморефлексия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Материалы: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фото, сделанные участниками по заданию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Участники делают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фотографии, происходит их обсуждение. Темы для съемок: «Прекрасное и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безобразное», «Мир детей и мир взрослых», «Любимые уголки города».</a:t>
            </a:r>
          </a:p>
          <a:p>
            <a:pPr>
              <a:buFont typeface="Wingdings"/>
              <a:buChar char="v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Упражнение </a:t>
            </a:r>
            <a:r>
              <a:rPr lang="ru-RU" sz="2200" b="1" i="1" u="sng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«Фотоколлаж».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Форма работы: групповая,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индивидуальная.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Цель: самопознание </a:t>
            </a:r>
          </a:p>
          <a:p>
            <a:pPr marL="0" indent="0">
              <a:buNone/>
            </a:pP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Создание коллажей </a:t>
            </a:r>
          </a:p>
          <a:p>
            <a:pPr marL="0" indent="0">
              <a:buNone/>
            </a:pP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Сочинение  рассказа по коллажу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далее обсуждение.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Материалы: фото </a:t>
            </a: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https://yandex.ru/images/search?p=3&amp;text=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фототерапия%20с%20детьми&amp;</a:t>
            </a: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pos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=103&amp;rpt=</a:t>
            </a: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simage&amp;img_url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=http%3A%2F%2Ffilyaeva.com%2Fcat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" name="Picture 2" descr="F:\ФЕВРАЛЬ\ФОТОТЕРАПИЯ\КАРТИНКИ\corazon c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42" r="19183" b="18045"/>
          <a:stretch/>
        </p:blipFill>
        <p:spPr bwMode="auto">
          <a:xfrm>
            <a:off x="4143536" y="2232458"/>
            <a:ext cx="4968551" cy="412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гнутая вправо стрелка 1"/>
          <p:cNvSpPr/>
          <p:nvPr/>
        </p:nvSpPr>
        <p:spPr>
          <a:xfrm rot="19841520">
            <a:off x="3209568" y="4500435"/>
            <a:ext cx="731520" cy="1216152"/>
          </a:xfrm>
          <a:prstGeom prst="curved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2889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6" y="5863222"/>
            <a:ext cx="3493623" cy="734129"/>
            <a:chOff x="412278" y="5867801"/>
            <a:chExt cx="4591770" cy="944744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61774" cy="462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0503549"/>
              </p:ext>
            </p:extLst>
          </p:nvPr>
        </p:nvGraphicFramePr>
        <p:xfrm>
          <a:off x="3635897" y="5877272"/>
          <a:ext cx="5508104" cy="92094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44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4"/>
                        </a:rPr>
                        <a:t>Профессиональная переподготовка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5"/>
                        </a:rPr>
                        <a:t>Курсы повышения квалификации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err="1">
                          <a:effectLst/>
                          <a:hlinkClick r:id="rId6"/>
                        </a:rPr>
                        <a:t>Вебинары</a:t>
                      </a:r>
                      <a:r>
                        <a:rPr lang="ru-RU" sz="1000" u="sng" dirty="0">
                          <a:effectLst/>
                          <a:hlinkClick r:id="rId6"/>
                        </a:rPr>
                        <a:t>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7"/>
                        </a:rPr>
                        <a:t>Курсы повышения квалификации в режиме офлайн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8"/>
                        </a:rPr>
                        <a:t>Вебинары в режиме офлайн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9"/>
                        </a:rPr>
                        <a:t>Международные научно-практические конференции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10"/>
                        </a:rPr>
                        <a:t>Международный конкурс проектных и исследовательских работ обучающихся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15213"/>
            <a:ext cx="9144000" cy="6842787"/>
          </a:xfr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rId11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rId11"/>
            </a:endParaRPr>
          </a:p>
          <a:p>
            <a:pPr marL="0" indent="0">
              <a:buNone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https://yandex.ru/images/search?pos=1&amp;img_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rId11"/>
            </a:endParaRPr>
          </a:p>
          <a:p>
            <a:pPr marL="0" indent="0">
              <a:buNone/>
            </a:pP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url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=http%3A%2F%2F3.bp.blogspot.com%2F-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rId11"/>
            </a:endParaRPr>
          </a:p>
          <a:p>
            <a:pPr marL="0" indent="0">
              <a:buNone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1"/>
              </a:rPr>
              <a:t>ZAqdl5oAJ2M%2FUpCzpycRbdI%2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2"/>
              </a:rPr>
              <a:t>https://yandex.ru/images/search?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rId12"/>
            </a:endParaRPr>
          </a:p>
          <a:p>
            <a:pPr marL="0" indent="0">
              <a:buNone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2"/>
              </a:rPr>
              <a:t>p=4&amp;text=%D0%B0%D1%1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 algn="ctr">
              <a:buNone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3"/>
              </a:rPr>
              <a:t>       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3"/>
              </a:rPr>
              <a:t>https://yandex.ru/images/search?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" action="ppaction://noaction"/>
            </a:endParaRPr>
          </a:p>
          <a:p>
            <a:pPr marL="0" indent="0" algn="ctr">
              <a:buNone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" action="ppaction://noaction"/>
              </a:rPr>
              <a:t>               </a:t>
            </a: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3"/>
              </a:rPr>
              <a:t>pos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3"/>
              </a:rPr>
              <a:t>=31&amp;img_url=https%3A%2F%2Fi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hlinkClick r:id="" action="ppaction://noaction"/>
            </a:endParaRPr>
          </a:p>
          <a:p>
            <a:pPr marL="0" indent="0" algn="ctr">
              <a:buNone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" action="ppaction://noaction"/>
              </a:rPr>
              <a:t>                  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13"/>
              </a:rPr>
              <a:t>.pinimg.com%2F736x%2F82%2F88%2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 algn="ctr">
              <a:buNone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3" y="20873"/>
            <a:ext cx="3096344" cy="383791"/>
          </a:xfr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АССАМБЛЯЖ</a:t>
            </a:r>
          </a:p>
        </p:txBody>
      </p:sp>
      <p:pic>
        <p:nvPicPr>
          <p:cNvPr id="1026" name="Picture 2" descr="C:\Users\Андрей\Desktop\8288666451ae9954f8689dcb316278ad--mixed-media-canvas-mixed-media-art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076" y="3212976"/>
            <a:ext cx="2661420" cy="330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002_Kirsten_Hoving_AndromedaTheChainedPrincess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732"/>
            <a:ext cx="3189244" cy="318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дрей\Desktop\48803576d226330c98a64e4069cfd2af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3368552" cy="448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1444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фото-уголков «Моя мама», «Моя семья», </a:t>
            </a:r>
          </a:p>
          <a:p>
            <a:r>
              <a:rPr lang="ru-RU" sz="1800" b="1" i="1" u="sng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Фотомарафон</a:t>
            </a:r>
          </a:p>
          <a:p>
            <a:r>
              <a:rPr lang="ru-RU" sz="1800" b="1" i="1" u="sng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«Фотоколлаж».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algn="r"/>
            <a:r>
              <a:rPr lang="en-US" sz="1200" b="1" dirty="0">
                <a:latin typeface="Book Antiqua" pitchFamily="18" charset="0"/>
                <a:hlinkClick r:id="rId2"/>
              </a:rPr>
              <a:t>https://yandex.ru/images/search?p=1&amp;text=</a:t>
            </a:r>
            <a:r>
              <a:rPr lang="ru-RU" sz="1200" b="1" dirty="0">
                <a:latin typeface="Book Antiqua" pitchFamily="18" charset="0"/>
                <a:hlinkClick r:id="rId2"/>
              </a:rPr>
              <a:t>фототерапия%20в%</a:t>
            </a:r>
            <a:endParaRPr lang="ru-RU" sz="1200" b="1" dirty="0">
              <a:latin typeface="Book Antiqua" pitchFamily="18" charset="0"/>
            </a:endParaRPr>
          </a:p>
          <a:p>
            <a:pPr algn="r"/>
            <a:endParaRPr lang="ru-RU" sz="1200" b="1" dirty="0">
              <a:latin typeface="Book Antiqua" pitchFamily="18" charset="0"/>
            </a:endParaRPr>
          </a:p>
          <a:p>
            <a:pPr algn="r"/>
            <a:endParaRPr lang="ru-RU" sz="1200" b="1" dirty="0"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18" y="2519772"/>
            <a:ext cx="3172662" cy="4230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F:\ФЕВРАЛЬ\ФОТОТЕРАПИЯ\КАРТИНКИ\6569e56f3f9b9e14375b5f758701a26f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917"/>
          <a:stretch/>
        </p:blipFill>
        <p:spPr bwMode="auto">
          <a:xfrm>
            <a:off x="3203848" y="4535156"/>
            <a:ext cx="5925886" cy="229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едагог организатор\Desktop\Рисунок (2)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87" r="8017" b="3113"/>
          <a:stretch/>
        </p:blipFill>
        <p:spPr bwMode="auto">
          <a:xfrm>
            <a:off x="6610350" y="-99392"/>
            <a:ext cx="2533650" cy="422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Педагог организатор\Desktop\20190114_06550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1" t="11092" r="12070" b="4746"/>
          <a:stretch/>
        </p:blipFill>
        <p:spPr bwMode="auto">
          <a:xfrm>
            <a:off x="2564160" y="836712"/>
            <a:ext cx="4008223" cy="274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7064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4624"/>
            <a:ext cx="8941704" cy="6480720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i="1" u="sng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Проект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pPr algn="r"/>
            <a:endParaRPr lang="ru-RU" sz="1200" b="1" dirty="0">
              <a:latin typeface="Book Antiqua" pitchFamily="18" charset="0"/>
            </a:endParaRPr>
          </a:p>
          <a:p>
            <a:pPr algn="r"/>
            <a:endParaRPr lang="ru-RU" sz="1200" b="1" dirty="0">
              <a:latin typeface="Book Antiqua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5" t="2680" r="1666" b="2399"/>
          <a:stretch/>
        </p:blipFill>
        <p:spPr bwMode="auto">
          <a:xfrm>
            <a:off x="179512" y="548680"/>
            <a:ext cx="4628930" cy="341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47" t="3333" r="3334" b="4286"/>
          <a:stretch/>
        </p:blipFill>
        <p:spPr bwMode="auto">
          <a:xfrm>
            <a:off x="4429631" y="3284984"/>
            <a:ext cx="4619577" cy="34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395834"/>
            <a:ext cx="2684984" cy="34605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Фототерапия</a:t>
            </a:r>
          </a:p>
        </p:txBody>
      </p:sp>
    </p:spTree>
    <p:extLst>
      <p:ext uri="{BB962C8B-B14F-4D97-AF65-F5344CB8AC3E}">
        <p14:creationId xmlns:p14="http://schemas.microsoft.com/office/powerpoint/2010/main" val="41914893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Мульттерапия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В отличие от  других арт-терапевтических методик, </a:t>
            </a:r>
            <a:r>
              <a:rPr lang="ru-RU" sz="1800" b="1" dirty="0" err="1">
                <a:latin typeface="Book Antiqua" pitchFamily="18" charset="0"/>
              </a:rPr>
              <a:t>мульттерапия</a:t>
            </a:r>
            <a:r>
              <a:rPr lang="ru-RU" sz="1800" b="1" dirty="0">
                <a:latin typeface="Book Antiqua" pitchFamily="18" charset="0"/>
              </a:rPr>
              <a:t> 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включает в себя занятия различными видами творческой деятельности</a:t>
            </a:r>
            <a:r>
              <a:rPr lang="ru-RU" sz="1800" b="1" dirty="0">
                <a:latin typeface="Book Antiqua" pitchFamily="18" charset="0"/>
              </a:rPr>
              <a:t>: изобразительным искусством в различных формах (живопись, графика, фотография скульптура), литература, музыка </a:t>
            </a:r>
          </a:p>
          <a:p>
            <a:pPr>
              <a:buFont typeface="+mj-lt"/>
              <a:buAutoNum type="arabicParenR"/>
            </a:pP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Создание мультфильма</a:t>
            </a:r>
          </a:p>
          <a:p>
            <a:pPr>
              <a:buFont typeface="+mj-lt"/>
              <a:buAutoNum type="arabicParenR"/>
            </a:pP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Просмотр, анализ мультфильма </a:t>
            </a:r>
            <a:r>
              <a:rPr lang="ru-RU" sz="1800" b="1" dirty="0">
                <a:latin typeface="Book Antiqua" pitchFamily="18" charset="0"/>
              </a:rPr>
              <a:t>и закрепление полученного опыта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     через практику (упражнение, игру, задание)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Техники: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Перекладка</a:t>
            </a:r>
            <a:r>
              <a:rPr lang="ru-RU" sz="1800" b="1" dirty="0">
                <a:latin typeface="Book Antiqua" pitchFamily="18" charset="0"/>
              </a:rPr>
              <a:t> (плоские или объемные персонажи передвигаются на анимационном станке)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Предметная (или кукольная) анимация</a:t>
            </a:r>
            <a:r>
              <a:rPr lang="ru-RU" sz="1800" b="1" dirty="0">
                <a:latin typeface="Book Antiqua" pitchFamily="18" charset="0"/>
              </a:rPr>
              <a:t>, когда оживляются объемные предметы (неодушевленные и одушевленные).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Сыпучая анимация </a:t>
            </a:r>
            <a:r>
              <a:rPr lang="ru-RU" sz="1800" b="1" dirty="0">
                <a:latin typeface="Book Antiqua" pitchFamily="18" charset="0"/>
              </a:rPr>
              <a:t>(использование сыпучих материалов — манка, сахар, гречка, горох, можно использовать песок и др.)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Лепка персонажей из пластилина и др. пластичного материала</a:t>
            </a:r>
            <a:r>
              <a:rPr lang="ru-RU" sz="1800" b="1" dirty="0">
                <a:latin typeface="Book Antiqua" pitchFamily="18" charset="0"/>
              </a:rPr>
              <a:t>. </a:t>
            </a:r>
            <a:r>
              <a:rPr lang="ru-RU" sz="1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Перелепка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. </a:t>
            </a:r>
            <a:r>
              <a:rPr lang="ru-RU" sz="1800" b="1" dirty="0">
                <a:latin typeface="Book Antiqua" pitchFamily="18" charset="0"/>
              </a:rPr>
              <a:t>Объемная пластилиновая анимация (персонажи делаются объемными, их можно поворачивать на 360 градусов).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Вырезание бумажных марионеток </a:t>
            </a:r>
            <a:r>
              <a:rPr lang="ru-RU" sz="1800" b="1" dirty="0">
                <a:latin typeface="Book Antiqua" pitchFamily="18" charset="0"/>
              </a:rPr>
              <a:t>(техника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перекладки</a:t>
            </a:r>
            <a:r>
              <a:rPr lang="ru-RU" sz="1800" b="1" dirty="0">
                <a:latin typeface="Book Antiqua" pitchFamily="18" charset="0"/>
              </a:rPr>
              <a:t>).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2457460"/>
            <a:ext cx="3960440" cy="691361"/>
          </a:xfrm>
          <a:prstGeom prst="horizontalScroll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Игры с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мультперсонажами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572000" y="2496843"/>
            <a:ext cx="4253855" cy="641566"/>
          </a:xfrm>
          <a:prstGeom prst="horizontalScroll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Игры в костюмах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мультперсонажей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866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atin typeface="Book Antiqua" pitchFamily="18" charset="0"/>
              </a:rPr>
              <a:t>Арт-терапия сегодня считается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одним из наиболее мягких, но эффективных методов, </a:t>
            </a:r>
            <a:r>
              <a:rPr lang="ru-RU" sz="1800" b="1" dirty="0">
                <a:latin typeface="Book Antiqua" pitchFamily="18" charset="0"/>
              </a:rPr>
              <a:t>используемых в работе психологами и педагогами.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Методы арт-терапии универсальны </a:t>
            </a:r>
            <a:r>
              <a:rPr lang="ru-RU" sz="1800" b="1" dirty="0">
                <a:latin typeface="Book Antiqua" pitchFamily="18" charset="0"/>
              </a:rPr>
              <a:t>и могут быть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адаптированы к различным задачам: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 решения проблем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социальной и психологической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дезадаптации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лиц с особыми возможностями здоровья (ОВЗ) 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заканчивая развитием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человеческого потенциала</a:t>
            </a:r>
            <a:r>
              <a:rPr lang="ru-RU" sz="1800" b="1" dirty="0">
                <a:latin typeface="Book Antiqua" pitchFamily="18" charset="0"/>
              </a:rPr>
              <a:t>, использованием взрослым или ребенком различных форм творческой деятельности с целью выражения своего психического состояния.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формы арт-терапии: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активная</a:t>
            </a:r>
            <a:r>
              <a:rPr lang="ru-RU" sz="1800" b="1" dirty="0">
                <a:latin typeface="Book Antiqua" pitchFamily="18" charset="0"/>
              </a:rPr>
              <a:t>–клиент сам создает продукт творчества: рисунки, скульптуры, сказки и т.д.;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пассивная </a:t>
            </a:r>
            <a:r>
              <a:rPr lang="ru-RU" sz="1800" b="1" dirty="0">
                <a:latin typeface="Book Antiqua" pitchFamily="18" charset="0"/>
              </a:rPr>
              <a:t>–клиент использует художественные произведения, созданные другими людьми: рассматривает картины, читает книги, прослушивает музыкальные произведения;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смешанная–</a:t>
            </a:r>
            <a:r>
              <a:rPr lang="ru-RU" sz="1800" b="1" dirty="0">
                <a:latin typeface="Book Antiqua" pitchFamily="18" charset="0"/>
              </a:rPr>
              <a:t>клиент использует имеющиеся произведения искусств для создания своих продуктов творчества.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atin typeface="Book Antiqua" pitchFamily="18" charset="0"/>
              </a:rPr>
              <a:t>Существует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два основных подхода в арт-терапии</a:t>
            </a:r>
            <a:r>
              <a:rPr lang="ru-RU" sz="1800" b="1" dirty="0">
                <a:latin typeface="Book Antiqua" pitchFamily="18" charset="0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Искусство обладает целительным действием само по себе</a:t>
            </a:r>
            <a:r>
              <a:rPr lang="ru-RU" sz="1800" b="1" dirty="0">
                <a:latin typeface="Book Antiqua" pitchFamily="18" charset="0"/>
              </a:rPr>
              <a:t>, художественное творчество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дает возможность выразить и заново пережить внутренние конфликты, оно является средством обогащения субъективного опыта</a:t>
            </a:r>
            <a:r>
              <a:rPr lang="ru-RU" sz="1800" b="1" dirty="0">
                <a:latin typeface="Book Antiqua" pitchFamily="18" charset="0"/>
              </a:rPr>
              <a:t>, арт-терапия рассматривается как средство развития личности и ее творческого потенциала. Психолог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стимулирует клиентов доверять своему собственному восприятию и исследовать свои творения как самостоятельно</a:t>
            </a:r>
            <a:r>
              <a:rPr lang="ru-RU" sz="1800" b="1" dirty="0">
                <a:latin typeface="Book Antiqua" pitchFamily="18" charset="0"/>
              </a:rPr>
              <a:t>, так и с помощью других.</a:t>
            </a:r>
          </a:p>
          <a:p>
            <a:pPr>
              <a:buFont typeface="+mj-lt"/>
              <a:buAutoNum type="arabicPeriod"/>
            </a:pP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первом месте – терапевтические цели, творческие цели вторичны</a:t>
            </a:r>
            <a:r>
              <a:rPr lang="ru-RU" sz="1800" b="1" dirty="0">
                <a:latin typeface="Book Antiqua" pitchFamily="18" charset="0"/>
              </a:rPr>
              <a:t>. Арт-терапия служит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дополнением к другим терапевтическим методам</a:t>
            </a:r>
            <a:r>
              <a:rPr lang="ru-RU" sz="1800" b="1" dirty="0">
                <a:latin typeface="Book Antiqua" pitchFamily="18" charset="0"/>
              </a:rPr>
              <a:t>. Выражая содержание собственного внутреннего мира в визуальной форме, человек постепенно движется к их осознанию. Психологом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поощряются свободные ассоциации клиентов 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их попытки самостоятельно обнаружить значение собственных работ.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1173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49380"/>
          </a:xfr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Лего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–анимация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Оживающий фон </a:t>
            </a:r>
            <a:r>
              <a:rPr lang="ru-RU" sz="1800" b="1" dirty="0">
                <a:latin typeface="Book Antiqua" pitchFamily="18" charset="0"/>
              </a:rPr>
              <a:t>(рисование красками на мокрой бумаге, рисование карандашами, фломастерами, использование рваной бумаги и т.д.) </a:t>
            </a:r>
          </a:p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Пиксиляция</a:t>
            </a:r>
            <a:r>
              <a:rPr lang="ru-RU" sz="1800" b="1" dirty="0">
                <a:latin typeface="Book Antiqua" pitchFamily="18" charset="0"/>
              </a:rPr>
              <a:t>, этот метод состоит в том, что кино или фотокамерой снимаются предметы в движении. Затем  изымаются некоторые фазы, что позволяет сделать это движение необычным. Например, изобразить персонажа в полете, в прыжке и т. п 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=</a:t>
            </a:r>
          </a:p>
        </p:txBody>
      </p:sp>
      <p:sp>
        <p:nvSpPr>
          <p:cNvPr id="8" name="Объект 7"/>
          <p:cNvSpPr txBox="1">
            <a:spLocks/>
          </p:cNvSpPr>
          <p:nvPr/>
        </p:nvSpPr>
        <p:spPr>
          <a:xfrm>
            <a:off x="4167461" y="3356992"/>
            <a:ext cx="4968552" cy="3492388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Разработка сюжета</a:t>
            </a: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 startAt="2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Подбор необходимого материала</a:t>
            </a: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 startAt="3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Выбор места съемки</a:t>
            </a: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 startAt="4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Изготовление декораций, персонажей и т.д.</a:t>
            </a: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 startAt="5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Покадровая фотосъемка</a:t>
            </a: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 startAt="6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Обработка фотографий в компьютерной программе</a:t>
            </a:r>
          </a:p>
          <a:p>
            <a:pPr marL="457200" indent="-457200" algn="ctr" fontAlgn="auto">
              <a:spcAft>
                <a:spcPts val="0"/>
              </a:spcAft>
              <a:buFont typeface="Arial" panose="020B0604020202020204" pitchFamily="34" charset="0"/>
              <a:buAutoNum type="arabicPeriod" startAt="7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Наложение звука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8.     Просмотр готового мультфильма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5644133" y="3298202"/>
            <a:ext cx="3491880" cy="395608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/>
          <a:lstStyle/>
          <a:p>
            <a: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ЭТАПЫ мультипликации</a:t>
            </a:r>
          </a:p>
        </p:txBody>
      </p:sp>
      <p:pic>
        <p:nvPicPr>
          <p:cNvPr id="6" name="Picture 3" descr="C:\Users\Педагог организатор\Desktop\pixilation-575x32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87" b="8849"/>
          <a:stretch/>
        </p:blipFill>
        <p:spPr bwMode="auto">
          <a:xfrm>
            <a:off x="0" y="2060848"/>
            <a:ext cx="460278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1570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7" y="5863221"/>
            <a:ext cx="3493623" cy="658450"/>
            <a:chOff x="412278" y="5867801"/>
            <a:chExt cx="4591770" cy="847353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42797" cy="33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07504" y="476672"/>
            <a:ext cx="9036496" cy="6381328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504" y="9056"/>
            <a:ext cx="9036496" cy="395608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90000"/>
          </a:bodyPr>
          <a:lstStyle/>
          <a:p>
            <a:b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Материалы</a:t>
            </a:r>
            <a:b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19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051" name="Picture 3" descr="G:\МУЛЬТТЕРАПИЯ\КАРТИНКИ\4c342bbde8f9ccf76513995b4e9205c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3067819" cy="306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МУЛЬТТЕРАПИЯ\КАРТИНКИ\22c7048177541076adc57774b5108c69.jpg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861" y="518513"/>
            <a:ext cx="4073322" cy="305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МУЛЬТТЕРАПИЯ\КАРТИНКИ\dscn09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779768"/>
            <a:ext cx="4392461" cy="288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G:\МУЛЬТТЕРАПИЯ\КАРТИНКИ\image_image_13290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76784"/>
            <a:ext cx="3953817" cy="296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1365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7" y="5863221"/>
            <a:ext cx="3493623" cy="658450"/>
            <a:chOff x="412278" y="5867801"/>
            <a:chExt cx="4591770" cy="847353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42797" cy="33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1"/>
            <a:ext cx="9144000" cy="6858000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</a:t>
            </a:r>
          </a:p>
        </p:txBody>
      </p:sp>
      <p:pic>
        <p:nvPicPr>
          <p:cNvPr id="6146" name="Picture 2" descr="C:\Users\Педагог организатор\Desktop\1429954149_image_3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199"/>
          <a:stretch/>
        </p:blipFill>
        <p:spPr bwMode="auto">
          <a:xfrm>
            <a:off x="179512" y="48409"/>
            <a:ext cx="5177659" cy="325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едагог организатор\Desktop\57b930e7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22" y="3861048"/>
            <a:ext cx="476250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едагог организатор\Desktop\470x0_3bba42576fc02799614405defddadc4c___jpg____4_549e0692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053"/>
          <a:stretch/>
        </p:blipFill>
        <p:spPr bwMode="auto">
          <a:xfrm>
            <a:off x="5056177" y="4653136"/>
            <a:ext cx="3993740" cy="204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едагог организатор\Desktop\hqdefault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24" t="15882" r="11883" b="17294"/>
          <a:stretch/>
        </p:blipFill>
        <p:spPr bwMode="auto">
          <a:xfrm>
            <a:off x="5436097" y="2099873"/>
            <a:ext cx="3613820" cy="240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Педагог организатор\Desktop\straw_14.jpe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8409"/>
            <a:ext cx="2873879" cy="191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1637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7" y="5863221"/>
            <a:ext cx="3493623" cy="658450"/>
            <a:chOff x="412278" y="5867801"/>
            <a:chExt cx="4591770" cy="847353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42797" cy="33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332656"/>
            <a:ext cx="9144000" cy="6525344"/>
          </a:xfr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504" y="9056"/>
            <a:ext cx="9036496" cy="395608"/>
          </a:xfrm>
          <a:solidFill>
            <a:schemeClr val="bg1"/>
          </a:solidFill>
        </p:spPr>
        <p:txBody>
          <a:bodyPr/>
          <a:lstStyle/>
          <a:p>
            <a:r>
              <a:rPr lang="ru-RU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Формы работы над мультфильмом</a:t>
            </a: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52452" y="385428"/>
            <a:ext cx="5112568" cy="1027348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обсуждение эмоций и поступков героев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827584" y="2416950"/>
            <a:ext cx="5112568" cy="940042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установление логических зависимостей</a:t>
            </a: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1547164" y="3356992"/>
            <a:ext cx="5112568" cy="792088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моделирование</a:t>
            </a: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608736" y="4268504"/>
            <a:ext cx="5112568" cy="792088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перевод с языка жестов</a:t>
            </a: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308943" y="5060592"/>
            <a:ext cx="5112568" cy="792088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«озвучка»</a:t>
            </a: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3779912" y="5865949"/>
            <a:ext cx="5112568" cy="792088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прогнозирование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430307" y="1444864"/>
            <a:ext cx="5112568" cy="972086"/>
          </a:xfrm>
          <a:prstGeom prst="horizont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экстраполирование, проявление </a:t>
            </a:r>
            <a:r>
              <a:rPr lang="ru-RU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эмпатии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4490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Коллаж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264696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Коллаж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технический приём в изобразительном искусстве, заключающийся в наклеивании на ватман предметов и материалов, </a:t>
            </a: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отличающихся от основы по </a:t>
            </a:r>
            <a:r>
              <a:rPr lang="ru-RU" sz="1800" b="1" i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цвету</a:t>
            </a: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 </a:t>
            </a:r>
            <a:r>
              <a:rPr lang="ru-RU" sz="1800" b="1" i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фактуре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Материалом служит газеты, глянцевые журналы, природные материалы, различные предметы. Используя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скотч, клей, ножницы и бумагу</a:t>
            </a:r>
            <a:r>
              <a:rPr lang="ru-RU" sz="1800" b="1" dirty="0">
                <a:latin typeface="Book Antiqua" pitchFamily="18" charset="0"/>
              </a:rPr>
              <a:t> создается объемная композиция. Можно вырезать из газет и журналов фигурки, составив из них историю. Также возможно использование для создания композиции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оберток от конфет, оберточной и туалетной бумаги, картонных коробок </a:t>
            </a:r>
            <a:r>
              <a:rPr lang="ru-RU" sz="1800" b="1" dirty="0">
                <a:latin typeface="Book Antiqua" pitchFamily="18" charset="0"/>
              </a:rPr>
              <a:t>и т.п.</a:t>
            </a:r>
          </a:p>
          <a:p>
            <a:r>
              <a:rPr lang="ru-RU" sz="1800" b="1" dirty="0" err="1">
                <a:latin typeface="Book Antiqua" pitchFamily="18" charset="0"/>
              </a:rPr>
              <a:t>Коллажирование</a:t>
            </a:r>
            <a:r>
              <a:rPr lang="ru-RU" sz="1800" b="1" dirty="0">
                <a:latin typeface="Book Antiqua" pitchFamily="18" charset="0"/>
              </a:rPr>
              <a:t> дает возможность раскрыть потенциальные возможности человека, предполагает большую степень свободы, является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безболезненным методом работы с личностью</a:t>
            </a:r>
            <a:r>
              <a:rPr lang="ru-RU" sz="1800" b="1" dirty="0">
                <a:latin typeface="Book Antiqua" pitchFamily="18" charset="0"/>
              </a:rPr>
              <a:t>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 опирается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положительные эмоциональные переживания</a:t>
            </a:r>
            <a:r>
              <a:rPr lang="ru-RU" sz="1800" b="1" dirty="0">
                <a:latin typeface="Book Antiqua" pitchFamily="18" charset="0"/>
              </a:rPr>
              <a:t>, связанные с процессом творчества,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позволяет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определить существующее на данный момент психологическое состояние </a:t>
            </a:r>
            <a:r>
              <a:rPr lang="ru-RU" sz="1800" b="1" dirty="0">
                <a:latin typeface="Book Antiqua" pitchFamily="18" charset="0"/>
              </a:rPr>
              <a:t>человека,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выявить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актуальное содержание его самосознания</a:t>
            </a:r>
            <a:r>
              <a:rPr lang="ru-RU" sz="1800" b="1" dirty="0">
                <a:latin typeface="Book Antiqua" pitchFamily="18" charset="0"/>
              </a:rPr>
              <a:t>, его личностные переживания. </a:t>
            </a:r>
          </a:p>
          <a:p>
            <a:r>
              <a:rPr lang="ru-RU" sz="1800" b="1" dirty="0">
                <a:latin typeface="Book Antiqua" pitchFamily="18" charset="0"/>
              </a:rPr>
              <a:t>Данный метод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эффективен в работе с нарушениями </a:t>
            </a:r>
            <a:r>
              <a:rPr lang="ru-RU" sz="1800" b="1" dirty="0">
                <a:latin typeface="Book Antiqua" pitchFamily="18" charset="0"/>
              </a:rPr>
              <a:t>эмоционально-волевой сферы, поведения и т.д.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922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400" b="1" dirty="0">
                <a:latin typeface="Book Antiqua" pitchFamily="18" charset="0"/>
                <a:hlinkClick r:id="rId2"/>
              </a:rPr>
              <a:t>https://ds04.infourok.ru/uploads/ex/10ab/00057b62-15ecd07d/hello_html_3b26e491.jpg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pPr marL="0" indent="0">
              <a:buNone/>
            </a:pPr>
            <a:r>
              <a:rPr lang="en-US" sz="1400" b="1" dirty="0">
                <a:latin typeface="Book Antiqua" pitchFamily="18" charset="0"/>
                <a:hlinkClick r:id="rId3"/>
              </a:rPr>
              <a:t>http://www.nereyegidilir.com/Events/gallery</a:t>
            </a:r>
            <a:endParaRPr lang="ru-RU" sz="1400" b="1" dirty="0">
              <a:latin typeface="Book Antiqua" pitchFamily="18" charset="0"/>
              <a:hlinkClick r:id="rId3"/>
            </a:endParaRPr>
          </a:p>
          <a:p>
            <a:pPr marL="0" indent="0">
              <a:buNone/>
            </a:pPr>
            <a:r>
              <a:rPr lang="en-US" sz="1400" b="1" dirty="0">
                <a:latin typeface="Book Antiqua" pitchFamily="18" charset="0"/>
                <a:hlinkClick r:id="rId3"/>
              </a:rPr>
              <a:t>/image/</a:t>
            </a:r>
            <a:r>
              <a:rPr lang="en-US" sz="1400" b="1" dirty="0" err="1">
                <a:latin typeface="Book Antiqua" pitchFamily="18" charset="0"/>
                <a:hlinkClick r:id="rId3"/>
              </a:rPr>
              <a:t>Kolaj-Atolyesi_avenuebodrum</a:t>
            </a:r>
            <a:r>
              <a:rPr lang="en-US" sz="1400" b="1" dirty="0">
                <a:latin typeface="Book Antiqua" pitchFamily="18" charset="0"/>
                <a:hlinkClick r:id="rId3"/>
              </a:rPr>
              <a:t>_</a:t>
            </a:r>
            <a:endParaRPr lang="ru-RU" sz="1400" b="1" dirty="0">
              <a:latin typeface="Book Antiqua" pitchFamily="18" charset="0"/>
              <a:hlinkClick r:id="rId3"/>
            </a:endParaRPr>
          </a:p>
          <a:p>
            <a:pPr marL="0" indent="0">
              <a:buNone/>
            </a:pPr>
            <a:r>
              <a:rPr lang="en-US" sz="1400" b="1" dirty="0">
                <a:latin typeface="Book Antiqua" pitchFamily="18" charset="0"/>
                <a:hlinkClick r:id="rId3"/>
              </a:rPr>
              <a:t>bodrumlife.jpg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5362" name="Picture 2" descr="C:\Users\Андрей\Desktop\hello_html_3b26e4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41446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Андрей\Desktop\Kolaj-Atolyesi_avenuebodrum_bodrumlife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88840"/>
            <a:ext cx="4585692" cy="458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621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Скрапбукинг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– это искусство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 изготовлению и оформлению фотоальбомов, рамок для фотографий и картин, буклетов, открыток, подарочных упаковок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Материалы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Если было принято решение заниматься этим видом искусства, начинающим рукодельникам </a:t>
            </a:r>
            <a:r>
              <a:rPr lang="ru-RU" sz="1800" b="1" dirty="0" err="1">
                <a:latin typeface="Book Antiqua" pitchFamily="18" charset="0"/>
              </a:rPr>
              <a:t>скрапбукинга</a:t>
            </a:r>
            <a:r>
              <a:rPr lang="ru-RU" sz="1800" b="1" dirty="0">
                <a:latin typeface="Book Antiqua" pitchFamily="18" charset="0"/>
              </a:rPr>
              <a:t> понадобятся такие материалы: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ножницы (несколько видов); двухсторонний скотч; клей; бумага и карандаш; швейная машинка; фигурный дырокол; пуговицы, ленты, стразы; картон либо коврик для резки; резиновые </a:t>
            </a:r>
            <a:r>
              <a:rPr lang="ru-RU" sz="1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штампики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; линейка и ножницы.</a:t>
            </a:r>
          </a:p>
          <a:p>
            <a:r>
              <a:rPr lang="ru-RU" sz="1800" b="1" dirty="0">
                <a:latin typeface="Book Antiqua" pitchFamily="18" charset="0"/>
              </a:rPr>
              <a:t>Для склеивания бумаги идеально подойдет простой ПВА. </a:t>
            </a:r>
          </a:p>
          <a:p>
            <a:r>
              <a:rPr lang="ru-RU" sz="1800" b="1" dirty="0">
                <a:latin typeface="Book Antiqua" pitchFamily="18" charset="0"/>
              </a:rPr>
              <a:t>Понадобятся с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пециальные фигурные дыроколы</a:t>
            </a:r>
            <a:r>
              <a:rPr lang="ru-RU" sz="1800" b="1" dirty="0">
                <a:latin typeface="Book Antiqua" pitchFamily="18" charset="0"/>
              </a:rPr>
              <a:t>,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       но покупать более 2 штук начинающим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      мастерам </a:t>
            </a:r>
            <a:r>
              <a:rPr lang="ru-RU" sz="1800" b="1" dirty="0" err="1">
                <a:latin typeface="Book Antiqua" pitchFamily="18" charset="0"/>
              </a:rPr>
              <a:t>скрапбукинга</a:t>
            </a:r>
            <a:r>
              <a:rPr lang="ru-RU" sz="1800" b="1" dirty="0">
                <a:latin typeface="Book Antiqua" pitchFamily="18" charset="0"/>
              </a:rPr>
              <a:t> нет необходимости.</a:t>
            </a:r>
          </a:p>
          <a:p>
            <a:pPr marL="0" indent="0">
              <a:buNone/>
            </a:pPr>
            <a:r>
              <a:rPr lang="en-US" sz="1100" b="1" dirty="0">
                <a:latin typeface="Book Antiqua" pitchFamily="18" charset="0"/>
                <a:hlinkClick r:id="rId2"/>
              </a:rPr>
              <a:t>https://i.pinimg.com/736x/a8/a1/37/a8a13778b</a:t>
            </a:r>
            <a:endParaRPr lang="ru-RU" sz="1100" b="1" dirty="0">
              <a:latin typeface="Book Antiqua" pitchFamily="18" charset="0"/>
              <a:hlinkClick r:id="rId2"/>
            </a:endParaRPr>
          </a:p>
          <a:p>
            <a:pPr marL="0" indent="0">
              <a:buNone/>
            </a:pPr>
            <a:r>
              <a:rPr lang="en-US" sz="1100" b="1" dirty="0">
                <a:latin typeface="Book Antiqua" pitchFamily="18" charset="0"/>
                <a:hlinkClick r:id="rId2"/>
              </a:rPr>
              <a:t>5bb74e68937ccb2f31602f3--search-card-making.jpg</a:t>
            </a:r>
            <a:endParaRPr lang="ru-RU" sz="11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100" b="1" dirty="0">
              <a:latin typeface="Book Antiqua" pitchFamily="18" charset="0"/>
            </a:endParaRPr>
          </a:p>
        </p:txBody>
      </p:sp>
      <p:pic>
        <p:nvPicPr>
          <p:cNvPr id="1027" name="Picture 3" descr="C:\Users\Психолог\Desktop\a8a13778b5bb74e68937ccb2f31602f3--search-card-maki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9" t="2000" r="3975" b="3428"/>
          <a:stretch/>
        </p:blipFill>
        <p:spPr bwMode="auto">
          <a:xfrm>
            <a:off x="5436096" y="3001889"/>
            <a:ext cx="3589486" cy="384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2701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Танцевально-двигательная 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404664"/>
            <a:ext cx="9001000" cy="6336704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Танце-двигательная терапия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объединяет в себе работу с телом, движениями и эмоциями. </a:t>
            </a:r>
          </a:p>
          <a:p>
            <a:r>
              <a:rPr lang="ru-RU" sz="1800" b="1" dirty="0">
                <a:latin typeface="Book Antiqua" pitchFamily="18" charset="0"/>
              </a:rPr>
              <a:t>Одним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из главных достоинств </a:t>
            </a:r>
            <a:r>
              <a:rPr lang="ru-RU" sz="1800" b="1" dirty="0">
                <a:latin typeface="Book Antiqua" pitchFamily="18" charset="0"/>
              </a:rPr>
              <a:t>танце-двигательной терапии является ее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преемственность традициям древнейших культур</a:t>
            </a:r>
            <a:r>
              <a:rPr lang="ru-RU" sz="1800" b="1" dirty="0">
                <a:latin typeface="Book Antiqua" pitchFamily="18" charset="0"/>
              </a:rPr>
              <a:t>, с точки зрения понимания строения и роли движения в жизни человека 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целостного подхода к телесному и психическому здоровью.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Выделяют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три компонента терапевтического процесса</a:t>
            </a:r>
            <a:r>
              <a:rPr lang="ru-RU" sz="1800" b="1" dirty="0">
                <a:latin typeface="Book Antiqua" pitchFamily="18" charset="0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Осознание</a:t>
            </a:r>
            <a:r>
              <a:rPr lang="ru-RU" sz="1800" b="1" dirty="0">
                <a:latin typeface="Book Antiqua" pitchFamily="18" charset="0"/>
              </a:rPr>
              <a:t> (частей тела, дыхания, чувств, образов, невербальных двойных сообщений).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Увеличение выразительности движений </a:t>
            </a:r>
            <a:r>
              <a:rPr lang="ru-RU" sz="1800" b="1" dirty="0">
                <a:latin typeface="Book Antiqua" pitchFamily="18" charset="0"/>
              </a:rPr>
              <a:t>(развитие гибкости, спонтанности, разнообразия элементов движения, включая факторы времени, пространства и силы движения, определение границ своего движения и их расширение).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Аутентичное движение </a:t>
            </a:r>
            <a:r>
              <a:rPr lang="ru-RU" sz="1800" b="1" dirty="0">
                <a:latin typeface="Book Antiqua" pitchFamily="18" charset="0"/>
              </a:rPr>
              <a:t>(спонтанная, танце-двигательная импровизация, идущая от внутреннего ощущения, включающая в себя опыт переживаний и чувств и ведущая к интеграции личности).</a:t>
            </a:r>
          </a:p>
          <a:p>
            <a:r>
              <a:rPr lang="ru-RU" sz="1800" b="1" dirty="0">
                <a:latin typeface="Book Antiqua" pitchFamily="18" charset="0"/>
              </a:rPr>
              <a:t>Работа танцевально-двигательных терапевтов успешно используется в программах учебных заведений различных уровней. Она хорошо подходит для работы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 эмоциональными расстройствами детей, подростков и взрослых </a:t>
            </a:r>
            <a:r>
              <a:rPr lang="ru-RU" sz="1800" b="1" dirty="0">
                <a:latin typeface="Book Antiqua" pitchFamily="18" charset="0"/>
              </a:rPr>
              <a:t>в больницах, клиниках и спец. школах.</a:t>
            </a:r>
          </a:p>
          <a:p>
            <a:r>
              <a:rPr lang="ru-RU" sz="1800" b="1" dirty="0">
                <a:latin typeface="Book Antiqua" pitchFamily="18" charset="0"/>
              </a:rPr>
              <a:t> Среди клиентов также могут быть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умственно-отсталые, геронтологические больные, лица с задержками психоэмоционального развития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Танцевальная терапия также может помочь людям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 физическими недостатками улучшить свою самооценку, научиться балансу и координации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7427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671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Техники танцевально-двигательной терапии: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Кинестетическая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эмпатия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полезна как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 установления контакта с крайне регрессивными неговорящими клиентами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Разделение одного и того же двигательного паттерна при ходьбе </a:t>
            </a:r>
            <a:r>
              <a:rPr lang="ru-RU" sz="1800" b="1" dirty="0">
                <a:latin typeface="Book Antiqua" pitchFamily="18" charset="0"/>
              </a:rPr>
              <a:t>с ними помогает установить начало отношений. Так же как и в работе с аутичными детьми, терапевт должен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учитывать потребность клиента и пространственной и эмоциональной дистанции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Преувеличение.</a:t>
            </a:r>
            <a:r>
              <a:rPr lang="ru-RU" sz="1800" b="1" dirty="0">
                <a:latin typeface="Book Antiqua" pitchFamily="18" charset="0"/>
              </a:rPr>
              <a:t> Обычно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наше внимание привлекает определенный аспект чьего-либо двигательного поведения </a:t>
            </a:r>
            <a:r>
              <a:rPr lang="ru-RU" sz="1800" b="1" dirty="0">
                <a:latin typeface="Book Antiqua" pitchFamily="18" charset="0"/>
              </a:rPr>
              <a:t>(напр., обдуманное и контролируемое поведение, быстрое и неожиданное движение рукой или опустившееся и тяжелое чувство). После того как терапевт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привлек внимание клиента к этому паттерну, он может предложить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преувеличить движение</a:t>
            </a:r>
            <a:r>
              <a:rPr lang="ru-RU" sz="1800" b="1" dirty="0">
                <a:latin typeface="Book Antiqua" pitchFamily="18" charset="0"/>
              </a:rPr>
              <a:t>, чтобы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более четко выделить характеризующее качество.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pPr>
              <a:buFont typeface="+mj-lt"/>
              <a:buAutoNum type="arabicParenR"/>
            </a:pPr>
            <a:r>
              <a:rPr lang="ru-RU" sz="1800" b="1" dirty="0">
                <a:ln>
                  <a:solidFill>
                    <a:sysClr val="windowText" lastClr="000000"/>
                  </a:solidFill>
                </a:ln>
                <a:solidFill>
                  <a:srgbClr val="00602B"/>
                </a:solidFill>
                <a:latin typeface="Book Antiqua" pitchFamily="18" charset="0"/>
              </a:rPr>
              <a:t>Трансформация движения в коммуникацию</a:t>
            </a:r>
            <a:r>
              <a:rPr lang="ru-RU" sz="1800" b="1" dirty="0">
                <a:latin typeface="Book Antiqua" pitchFamily="18" charset="0"/>
              </a:rPr>
              <a:t>. Эта техника работает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 движениями, которые являются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дисфункциональными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по своей природе </a:t>
            </a:r>
            <a:r>
              <a:rPr lang="ru-RU" sz="1800" b="1" dirty="0">
                <a:latin typeface="Book Antiqua" pitchFamily="18" charset="0"/>
              </a:rPr>
              <a:t>(напр., </a:t>
            </a:r>
            <a:r>
              <a:rPr lang="ru-RU" sz="1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самостимулирующие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, повторяющиеся, используемые, чтобы держать других на расстоянии</a:t>
            </a:r>
            <a:r>
              <a:rPr lang="ru-RU" sz="1800" b="1" dirty="0">
                <a:latin typeface="Book Antiqua" pitchFamily="18" charset="0"/>
              </a:rPr>
              <a:t>) и использует их, как базис, на котором клиента вовлекают во взаимодействие. Шевеление пальцами около глаз, характерное для некоторых аутичных детей, может быть трансформировано в шевеление пальцами друг против друга, как бы помахивая в приветствии.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При использовании этой техники важно не копировать человека</a:t>
            </a:r>
            <a:r>
              <a:rPr lang="ru-RU" sz="1800" b="1" dirty="0">
                <a:latin typeface="Book Antiqua" pitchFamily="18" charset="0"/>
              </a:rPr>
              <a:t>. Лучше всего, когда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движения подобны движениям клиента </a:t>
            </a:r>
            <a:r>
              <a:rPr lang="ru-RU" sz="1800" b="1" dirty="0">
                <a:latin typeface="Book Antiqua" pitchFamily="18" charset="0"/>
              </a:rPr>
              <a:t>или являются прямым ответом на то, что он делает. </a:t>
            </a:r>
          </a:p>
          <a:p>
            <a:r>
              <a:rPr lang="ru-RU" sz="1800" b="1" dirty="0">
                <a:latin typeface="Book Antiqua" pitchFamily="18" charset="0"/>
              </a:rPr>
              <a:t>Из всего вышесказанного можно сделать вывод о том, что танце-двигательная терапия - это вид психотерапии, который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использует движение для развития социальной, когнитивной, эмоциональной и физической жизни </a:t>
            </a:r>
            <a:r>
              <a:rPr lang="ru-RU" sz="1800" b="1" dirty="0">
                <a:latin typeface="Book Antiqua" pitchFamily="18" charset="0"/>
              </a:rPr>
              <a:t>человека. Использовать танце-двигательную терапию можно в работе с людьми с разнообразными эмоциональными проблемами, снижением интеллектуальных возможностей и тяжелыми заболеваниями.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9432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Цветотерапия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Цветотерапия</a:t>
            </a:r>
            <a:r>
              <a:rPr lang="ru-RU" sz="1800" b="1" dirty="0">
                <a:latin typeface="Book Antiqua" pitchFamily="18" charset="0"/>
              </a:rPr>
              <a:t> – это лечение цветом. Еще в далекой древности люди заметили, что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цвет оказывает мощное действие на человека</a:t>
            </a:r>
            <a:r>
              <a:rPr lang="ru-RU" sz="1800" b="1" dirty="0">
                <a:latin typeface="Book Antiqua" pitchFamily="18" charset="0"/>
              </a:rPr>
              <a:t>. Цвет может изменить функции некоторых систем человеческого организма. Например: оранжево-красный меняет частоту пульса, дыхания, давления крови и в общем оказывает возбуждающее действие; темно-синий цвет, напротив, приносит успокоение. По мнению психологов,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язык цветов универсален, он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действует независимо от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религии и национальности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atin typeface="Book Antiqua" pitchFamily="18" charset="0"/>
              </a:rPr>
              <a:t>Самый известный исследователь– швейцарец Макс </a:t>
            </a:r>
            <a:r>
              <a:rPr lang="ru-RU" sz="1800" b="1" dirty="0" err="1">
                <a:latin typeface="Book Antiqua" pitchFamily="18" charset="0"/>
              </a:rPr>
              <a:t>Люшер</a:t>
            </a:r>
            <a:r>
              <a:rPr lang="ru-RU" sz="1800" b="1" dirty="0">
                <a:latin typeface="Book Antiqua" pitchFamily="18" charset="0"/>
              </a:rPr>
              <a:t>, который разработал широко известный цветовой тест </a:t>
            </a:r>
            <a:r>
              <a:rPr lang="ru-RU" sz="1800" b="1" dirty="0" err="1">
                <a:latin typeface="Book Antiqua" pitchFamily="18" charset="0"/>
              </a:rPr>
              <a:t>Люшера</a:t>
            </a:r>
            <a:r>
              <a:rPr lang="ru-RU" sz="1800" b="1" dirty="0">
                <a:latin typeface="Book Antiqua" pitchFamily="18" charset="0"/>
              </a:rPr>
              <a:t>. Учёный представил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глубинный метод психологического тестирования с помощью карточек восьми разных цветов </a:t>
            </a:r>
            <a:r>
              <a:rPr lang="ru-RU" sz="1800" b="1" dirty="0">
                <a:latin typeface="Book Antiqua" pitchFamily="18" charset="0"/>
              </a:rPr>
              <a:t>(в начале изысканий рассматривались 4500 вариантов).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Удобство диагностики </a:t>
            </a:r>
            <a:r>
              <a:rPr lang="ru-RU" sz="1800" b="1" dirty="0">
                <a:latin typeface="Book Antiqua" pitchFamily="18" charset="0"/>
              </a:rPr>
              <a:t>—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универсальности и отсутствии контроля со стороны исследуемого: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язык цвета понятен и доступен </a:t>
            </a:r>
            <a:r>
              <a:rPr lang="ru-RU" sz="1800" b="1" dirty="0">
                <a:latin typeface="Book Antiqua" pitchFamily="18" charset="0"/>
              </a:rPr>
              <a:t>представителю любой народности и социального уровня, 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для трактовки результатов нужна специальная подготовка.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26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трудности психоэмоционального развития</a:t>
            </a:r>
            <a:r>
              <a:rPr lang="ru-RU" sz="1800" b="1" dirty="0">
                <a:latin typeface="Book Antiqua" pitchFamily="18" charset="0"/>
              </a:rPr>
              <a:t>, такие как, стресс, депрессия, снижение эмоционального тонуса, лабильность, импульсивность эмоциональных реакций;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эмоциональная депривация детей</a:t>
            </a:r>
            <a:r>
              <a:rPr lang="ru-RU" sz="1800" b="1" dirty="0">
                <a:latin typeface="Book Antiqua" pitchFamily="18" charset="0"/>
              </a:rPr>
              <a:t>, особенно подростков, переживание ребенком эмоционального отвержения, чувства одиночества;</a:t>
            </a:r>
          </a:p>
          <a:p>
            <a:r>
              <a:rPr lang="ru-RU" sz="1800" b="1" dirty="0">
                <a:latin typeface="Book Antiqua" pitchFamily="18" charset="0"/>
              </a:rPr>
              <a:t>наличие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конфликтных межличностных отношений </a:t>
            </a:r>
            <a:r>
              <a:rPr lang="ru-RU" sz="1800" b="1" dirty="0">
                <a:latin typeface="Book Antiqua" pitchFamily="18" charset="0"/>
              </a:rPr>
              <a:t>в коллективе, неудовлетворительность внутрисемейной ситуацией, ревность к другим детям в семье, неполнота любви;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повышенная тревожность</a:t>
            </a:r>
            <a:r>
              <a:rPr lang="ru-RU" sz="1800" b="1" dirty="0">
                <a:latin typeface="Book Antiqua" pitchFamily="18" charset="0"/>
              </a:rPr>
              <a:t>, страхи, различного рода </a:t>
            </a:r>
            <a:r>
              <a:rPr lang="ru-RU" sz="1800" b="1" dirty="0" err="1">
                <a:latin typeface="Book Antiqua" pitchFamily="18" charset="0"/>
              </a:rPr>
              <a:t>фобические</a:t>
            </a:r>
            <a:r>
              <a:rPr lang="ru-RU" sz="1800" b="1" dirty="0">
                <a:latin typeface="Book Antiqua" pitchFamily="18" charset="0"/>
              </a:rPr>
              <a:t> реакции;</a:t>
            </a:r>
          </a:p>
          <a:p>
            <a:r>
              <a:rPr lang="ru-RU" sz="1800" b="1" dirty="0">
                <a:latin typeface="Book Antiqua" pitchFamily="18" charset="0"/>
              </a:rPr>
              <a:t>негативное отношение к "Я" или "Эго", низкая, дисгармоничная, искаженная самооценка, низкая степень </a:t>
            </a:r>
            <a:r>
              <a:rPr lang="ru-RU" sz="1800" b="1" dirty="0" err="1">
                <a:latin typeface="Book Antiqua" pitchFamily="18" charset="0"/>
              </a:rPr>
              <a:t>самопринятия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невротические знаки </a:t>
            </a:r>
            <a:r>
              <a:rPr lang="ru-RU" sz="1800" b="1" dirty="0">
                <a:latin typeface="Book Antiqua" pitchFamily="18" charset="0"/>
              </a:rPr>
              <a:t>(некоординированное подергивание различных мышц (нервный тик);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асимметричные, некоординированные, резкие движения тела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тремор</a:t>
            </a:r>
            <a:r>
              <a:rPr lang="ru-RU" sz="1800" b="1" dirty="0">
                <a:latin typeface="Book Antiqua" pitchFamily="18" charset="0"/>
              </a:rPr>
              <a:t> (дрожание пальцев рук);</a:t>
            </a:r>
          </a:p>
          <a:p>
            <a:r>
              <a:rPr lang="ru-RU" sz="1800" b="1" dirty="0">
                <a:latin typeface="Book Antiqua" pitchFamily="18" charset="0"/>
              </a:rPr>
              <a:t>дисгармоничная,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косноязычная речь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dirty="0" err="1">
                <a:latin typeface="Book Antiqua" pitchFamily="18" charset="0"/>
              </a:rPr>
              <a:t>логоневроз</a:t>
            </a:r>
            <a:r>
              <a:rPr lang="ru-RU" sz="1800" b="1" dirty="0">
                <a:latin typeface="Book Antiqua" pitchFamily="18" charset="0"/>
              </a:rPr>
              <a:t> и т.д.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Показания для проведения арт-терапии 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4457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624"/>
            <a:ext cx="9144000" cy="6813376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Хромотерапия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относится к методикам нетрадиционной медицины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но существуют и вполне научные современные направления: психология восприятия цвета и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цветоведение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</a:t>
            </a:r>
          </a:p>
          <a:p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Цветотерапия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предназначена для лечения психических и физических болезней.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Пациента подвергают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влиянию конкретных цветовых волн, которые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корректируют эмоциональное состояние, избавляют от напряжения и неприятных физических ощущений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Считается, что цветная терапия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использует видимый спектр света и цвета, чтобы изменить настроение человека и его физическое и психическое здоровье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Каждый цвет является частью определенной частоты и вибрации, которые могут влиять на определенную энергию или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чакры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в нашем теле. Улучшение состояния наступает за счёт воздействия электромагнитных частот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 широкого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 светового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 диапазона.</a:t>
            </a:r>
          </a:p>
        </p:txBody>
      </p:sp>
      <p:pic>
        <p:nvPicPr>
          <p:cNvPr id="1026" name="Picture 2" descr="C:\Users\Психолог\Desktop\lusher-meto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89445"/>
            <a:ext cx="7019131" cy="336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4525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624"/>
            <a:ext cx="9144000" cy="6813376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Воздействие цветом осуществляется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через визуальный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(глаза)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или кинетический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(кожа)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канал восприятия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Если человек проходит терапию через наблюдение за определённым оттенком,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организме вырабатывается световая фотореакция, которая вызывает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электроимпульсы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Активируются нервные окончания и выработка защитных компонентов. Воздействие на кожу (например, через одежду) обеспечивает проникновение световых волн определённых частот в организм через внешние покровы. Таким образом восстанавливается энергетическое равновесие и обеспечивается питание внутренних органов. В случае с кинетической терапией нет необходимости выбирать один определённый цвет – организм сам определит необходимые для восстановления баланса волны.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Значение цвета в терапии с поясняющими видеороликами можно посмотреть: 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2"/>
              </a:rPr>
              <a:t>https://naturopiya.com/art-terapiya/vidy-i-metody/cvetoterapiya-rascvetajte-na-zdorove.html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3"/>
              </a:rPr>
              <a:t>https://cf.pptonline.org/files/slide/b/b4FUjpJyPlBgukiKhVNW69DxRYTt53cSLEvfQXGa0/slide-15.jpg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http://etcor.ru/upload/images/20110222103549.jpg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2050" name="Picture 2" descr="C:\Users\Психолог\Desktop\slide-1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10865" r="4679" b="9677"/>
          <a:stretch/>
        </p:blipFill>
        <p:spPr bwMode="auto">
          <a:xfrm>
            <a:off x="4572000" y="3356992"/>
            <a:ext cx="4424933" cy="299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сихолог\Desktop\20110222103549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1" y="3573016"/>
            <a:ext cx="410891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2308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624"/>
            <a:ext cx="9144000" cy="6813376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2"/>
              </a:rPr>
              <a:t>http://hanspeterslights.com/img/21804.jpg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                                                             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3"/>
              </a:rPr>
              <a:t>https://image2.slideserve.com/4766879/slide30-n.jpg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</a:p>
          <a:p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 descr="C:\Users\Психолог\Desktop\218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4022941" cy="260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сихолог\Desktop\img8.jpg"/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" t="21400" r="2296" b="12128"/>
          <a:stretch/>
        </p:blipFill>
        <p:spPr bwMode="auto">
          <a:xfrm>
            <a:off x="179512" y="4149080"/>
            <a:ext cx="5081146" cy="264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6285" y="3075335"/>
            <a:ext cx="2890664" cy="70609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Дидактические методики</a:t>
            </a:r>
          </a:p>
        </p:txBody>
      </p:sp>
      <p:pic>
        <p:nvPicPr>
          <p:cNvPr id="3076" name="Picture 4" descr="C:\Users\Психолог\Desktop\slide30-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" t="2658" r="7877"/>
          <a:stretch/>
        </p:blipFill>
        <p:spPr bwMode="auto">
          <a:xfrm>
            <a:off x="4283968" y="96079"/>
            <a:ext cx="4822212" cy="40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86468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Песочная 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264696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Песочная терапия в контексте арт-терапии представляет собой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невербальную форму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психокоррекции</a:t>
            </a:r>
            <a:r>
              <a:rPr lang="ru-RU" sz="1800" b="1" dirty="0">
                <a:latin typeface="Book Antiqua" pitchFamily="18" charset="0"/>
              </a:rPr>
              <a:t>, где основной акцент делается на творческом самовыражении клиента, благодаря которому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бессознательно-символическом уровне происходят </a:t>
            </a:r>
            <a:r>
              <a:rPr lang="ru-RU" sz="1800" b="1" i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отреагирование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внутреннего напряжения и поиск путей развития.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Это один из </a:t>
            </a:r>
            <a:r>
              <a:rPr lang="ru-RU" sz="1800" b="1" dirty="0" err="1">
                <a:latin typeface="Book Antiqua" pitchFamily="18" charset="0"/>
              </a:rPr>
              <a:t>психокоррекционных</a:t>
            </a:r>
            <a:r>
              <a:rPr lang="ru-RU" sz="1800" b="1" dirty="0">
                <a:latin typeface="Book Antiqua" pitchFamily="18" charset="0"/>
              </a:rPr>
              <a:t>, развивающих методов, направленных на разрешение личностных проблем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через работу с образами личного и коллективного бессознательного.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Эти образы проявляются в символической форме в процессе создания творческого продукта </a:t>
            </a:r>
            <a:r>
              <a:rPr lang="ru-RU" sz="1800" b="1" dirty="0">
                <a:latin typeface="Book Antiqua" pitchFamily="18" charset="0"/>
              </a:rPr>
              <a:t>—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композиции из фигурок, построенной на специальном подносе </a:t>
            </a:r>
            <a:r>
              <a:rPr lang="ru-RU" sz="1800" b="1" dirty="0">
                <a:latin typeface="Book Antiqua" pitchFamily="18" charset="0"/>
              </a:rPr>
              <a:t>(ящике) с песком, подобно тому, как они актуализируются в сновидениях или при использовании техники активного воображения.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Метод базируется на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сочетании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невербальной </a:t>
            </a:r>
            <a:r>
              <a:rPr lang="ru-RU" sz="1800" b="1" dirty="0">
                <a:latin typeface="Book Antiqua" pitchFamily="18" charset="0"/>
              </a:rPr>
              <a:t>(процесс построения композиции)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 вербальной </a:t>
            </a:r>
            <a:r>
              <a:rPr lang="ru-RU" sz="1800" b="1" dirty="0">
                <a:latin typeface="Book Antiqua" pitchFamily="18" charset="0"/>
              </a:rPr>
              <a:t>(рассказ о готовой композиции, сочинение истории или сказки, раскрывающей смысл композиции)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экспрессии </a:t>
            </a:r>
            <a:r>
              <a:rPr lang="ru-RU" sz="1800" b="1" dirty="0">
                <a:latin typeface="Book Antiqua" pitchFamily="18" charset="0"/>
              </a:rPr>
              <a:t>клиентов. </a:t>
            </a:r>
          </a:p>
          <a:p>
            <a:r>
              <a:rPr lang="ru-RU" sz="1800" b="1" dirty="0">
                <a:latin typeface="Book Antiqua" pitchFamily="18" charset="0"/>
              </a:rPr>
              <a:t>В качестве материалов используются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песок, вода и миниатюрные фигурки. </a:t>
            </a:r>
            <a:r>
              <a:rPr lang="ru-RU" sz="1800" b="1" dirty="0">
                <a:latin typeface="Book Antiqua" pitchFamily="18" charset="0"/>
              </a:rPr>
              <a:t>С их помощью клиентам предлагается создавать композиции на специальном подносе. После завершения работы с песком клиент дает название своему творению и рассказывает о нем психологу. Психолог отмечает важные моменты процесса (особенности поведения клиента, действия с песком, первую фигурку, поставленную в песочницу и т. д.), фиксирует композицию на фото или слайд-пленку, подробно записывает рассказ клиента.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42408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Песочная терапия 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Sandplay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Предложите детям проделать следующие действия с песком: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1.	</a:t>
            </a:r>
            <a:r>
              <a:rPr lang="ru-RU" sz="1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Поскользить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ладонями по песку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зигзагообразно, круговыми движениями как санки, как змейки.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2.	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Сделать те же движения ребрами ладоней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обсудить с ребенком разницу в оттисках, постараться дать ребенку возможность самому объяснить, в чем разница. Старайтесь не поправлять ребенка, не навязывать ему своего мнения, а,  напротив, всячески поощрять и хвалить его.</a:t>
            </a:r>
          </a:p>
          <a:p>
            <a:pPr>
              <a:buAutoNum type="arabicPeriod" startAt="3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Набрать песок в ладошки и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высыпать его тонкой струйкой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проговаривать ощущения, испытываемые при этом. Сделать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это правой, затем левой ладошкой, затем обеими сразу.</a:t>
            </a:r>
          </a:p>
          <a:p>
            <a:pPr>
              <a:buAutoNum type="arabicPeriod" startAt="4"/>
            </a:pP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Закопать ладошки в песок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потом «найти» их. Все это 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проделывается в игровой форме. Задается вопрос «куда подевались наши ручки?», а затем радость от того, что ручки найдены.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5.	Раскрытую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ладошку положить на песок и закрыть глаза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Затем взрослый насыпает песок на пальчик, а малыш должен угадать, на какой палец насыпан песок, и пошевелить им, как бы здороваясь с песком.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6.	Пробежаться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пальчиками по песку, оставляя на нем следы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Или поиграть на песке, как на пианино. Все это нужно проделывать с комментариями.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Рисунок 3" descr="игра струящийся песок">
            <a:hlinkClick r:id="rId2"/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48" r="28868"/>
          <a:stretch/>
        </p:blipFill>
        <p:spPr bwMode="auto">
          <a:xfrm>
            <a:off x="7308304" y="2492896"/>
            <a:ext cx="1569063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51876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Песочная терапия</a:t>
            </a:r>
            <a:r>
              <a:rPr 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Sand-Art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Первым делом надо предложить детям воплотить в песке свои идеи теми  способами, которые им больше нравятся.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Песок можно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разравнивать как ладонями, так и пальцами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Руки могут работать и как «бульдозер»,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разгребая песок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вокруг;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Пальцами можно проделывать отверстия в песке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или рисовать на нем;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Пропускать песок между пальцами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Использовать указательный палец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так удобнее и привычнее;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Для изображений можно использовать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кулачок;</a:t>
            </a:r>
            <a:endParaRPr lang="ru-RU" sz="1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Для изображения волны в рисунке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можно использовать кисть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руки;</a:t>
            </a:r>
          </a:p>
          <a:p>
            <a:pPr marL="0" indent="0">
              <a:buNone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 Осваивать новый способ рисования песком, путём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отсечения лишнего.</a:t>
            </a:r>
            <a:endParaRPr lang="ru-RU" sz="1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2555776" y="3734483"/>
            <a:ext cx="3781654" cy="39560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l" fontAlgn="auto">
              <a:spcAft>
                <a:spcPts val="0"/>
              </a:spcAft>
            </a:pP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l" fontAlgn="auto">
              <a:spcAft>
                <a:spcPts val="0"/>
              </a:spcAft>
            </a:pP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l" fontAlgn="auto">
              <a:spcAft>
                <a:spcPts val="0"/>
              </a:spcAft>
            </a:pP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l" fontAlgn="auto">
              <a:spcAft>
                <a:spcPts val="0"/>
              </a:spcAft>
            </a:pP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algn="l" fontAlgn="auto">
              <a:spcAft>
                <a:spcPts val="0"/>
              </a:spcAft>
            </a:pPr>
            <a: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Песочная аппликация</a:t>
            </a:r>
            <a:b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b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Picture 3" descr="C:\Users\Педагог организатор\Desktop\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95000"/>
            <a:ext cx="2376487" cy="164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едагог организатор\Desktop\26e51072b081c671237cb84ccac39e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6" y="4492416"/>
            <a:ext cx="1584176" cy="177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Педагог организатор\Desktop\d24768_7c2dfe3212e740fb9f76e26672a989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410" y="4231615"/>
            <a:ext cx="1955189" cy="210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Педагог организатор\Desktop\556507_24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4" t="22041" r="3944" b="12666"/>
          <a:stretch/>
        </p:blipFill>
        <p:spPr bwMode="auto">
          <a:xfrm>
            <a:off x="1644791" y="4913373"/>
            <a:ext cx="2801837" cy="135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6757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597352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Рисование песком в сосудах</a:t>
            </a:r>
          </a:p>
          <a:p>
            <a:r>
              <a:rPr lang="ru-RU" sz="1800" b="1" dirty="0">
                <a:latin typeface="Book Antiqua" pitchFamily="18" charset="0"/>
              </a:rPr>
              <a:t>Песочная аппликация</a:t>
            </a:r>
            <a:endParaRPr lang="en-US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Песочная анимация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en-US" sz="1600" b="1" dirty="0">
                <a:latin typeface="Book Antiqua" pitchFamily="18" charset="0"/>
                <a:hlinkClick r:id="rId2"/>
              </a:rPr>
              <a:t>https://play-plan.ru/images/games/pesok/sand-animation-turtle_mid.jpg</a:t>
            </a:r>
            <a:endParaRPr lang="ru-RU" sz="1600" b="1" dirty="0">
              <a:latin typeface="Book Antiqua" pitchFamily="18" charset="0"/>
            </a:endParaRPr>
          </a:p>
          <a:p>
            <a:endParaRPr lang="ru-RU" sz="16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Picture 5" descr="C:\Users\Педагог организатор\Desktop\rustoys.ru_94091768750c5a6514a3b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3167800" cy="280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Педагог организатор\Desktop\vertushki_pesochnaya_applikatsiya_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95" t="59436" r="33097"/>
          <a:stretch/>
        </p:blipFill>
        <p:spPr bwMode="auto">
          <a:xfrm>
            <a:off x="251520" y="980728"/>
            <a:ext cx="4176464" cy="225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сихолог\Desktop\sand-animation-turtle_mi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221939"/>
            <a:ext cx="4248473" cy="238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ruslait.ru/images/pesok2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21939"/>
            <a:ext cx="3383824" cy="2387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968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08504" cy="6858000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85000" lnSpcReduction="10000"/>
          </a:bodyPr>
          <a:lstStyle/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Песочная терапия используется многими современными образовательными технологиями</a:t>
            </a:r>
            <a:r>
              <a:rPr lang="ru-RU" sz="1800" b="1" dirty="0">
                <a:latin typeface="Book Antiqua" pitchFamily="18" charset="0"/>
              </a:rPr>
              <a:t>: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Технология исследовательской деятельности</a:t>
            </a:r>
            <a:r>
              <a:rPr lang="ru-RU" sz="1800" b="1" dirty="0">
                <a:latin typeface="Book Antiqua" pitchFamily="18" charset="0"/>
              </a:rPr>
              <a:t>: экспериментирование с песком, поиск спрятанных предметов, наблюдение и  опытническая работа с песком.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Технология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Монессори</a:t>
            </a:r>
            <a:r>
              <a:rPr lang="ru-RU" sz="1800" b="1" dirty="0">
                <a:latin typeface="Book Antiqua" pitchFamily="18" charset="0"/>
              </a:rPr>
              <a:t>: работа с раздаточным материалом (совочками, формочками, ситечками).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Игровая  технология</a:t>
            </a:r>
            <a:r>
              <a:rPr lang="ru-RU" sz="1800" b="1" dirty="0">
                <a:latin typeface="Book Antiqua" pitchFamily="18" charset="0"/>
              </a:rPr>
              <a:t>:  игра «Синоптики»,   «Зоопарк», «Страна дружбы», «Животные пустыни», «Поиск воды», «Загадочное место» и др.), пальчиковые игры, </a:t>
            </a:r>
            <a:r>
              <a:rPr lang="ru-RU" sz="1800" b="1" dirty="0" err="1">
                <a:latin typeface="Book Antiqua" pitchFamily="18" charset="0"/>
              </a:rPr>
              <a:t>физминутки</a:t>
            </a:r>
            <a:r>
              <a:rPr lang="ru-RU" sz="1800" b="1" dirty="0">
                <a:latin typeface="Book Antiqua" pitchFamily="18" charset="0"/>
              </a:rPr>
              <a:t>, игры с предметами, игры на внимание и т.д.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Технологии проблемного обучения</a:t>
            </a:r>
            <a:r>
              <a:rPr lang="ru-RU" sz="1800" b="1" dirty="0">
                <a:latin typeface="Book Antiqua" pitchFamily="18" charset="0"/>
              </a:rPr>
              <a:t>: (игра «</a:t>
            </a:r>
            <a:r>
              <a:rPr lang="ru-RU" sz="1800" b="1" dirty="0" err="1">
                <a:latin typeface="Book Antiqua" pitchFamily="18" charset="0"/>
              </a:rPr>
              <a:t>данетки</a:t>
            </a:r>
            <a:r>
              <a:rPr lang="ru-RU" sz="1800" b="1" dirty="0">
                <a:latin typeface="Book Antiqua" pitchFamily="18" charset="0"/>
              </a:rPr>
              <a:t>»: животные в зоопарке  - это хорошо или плохо? Мокрый песок – это полезно или вредно?)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Технология развивающего обучения</a:t>
            </a:r>
            <a:r>
              <a:rPr lang="ru-RU" sz="1800" b="1" dirty="0">
                <a:latin typeface="Book Antiqua" pitchFamily="18" charset="0"/>
              </a:rPr>
              <a:t>: (как вы думаете почему в пустыне ничего не растет? Как можно попасть на другой берег реки? Моря?…какие свойства мокрого песка? . . . 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самостоятельного поиска и нахождения необходимой информации.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анализ,    сравнение,    обобщение, классификации, рассуждения по аналогии.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ориентации в окружающем мире.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развитие    различных    видов    памяти    (механической,    тактильной, словесно-логической и т.д.).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развитие   логического мышления.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формирование   и   развитие      всех   видов   восприятия:   восприятие предметов, пространства, времени, цвета.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развитие связной речи, обогащение словаря, слуха.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развитие коммуникативных навыков</a:t>
            </a:r>
          </a:p>
          <a:p>
            <a:pPr>
              <a:buFont typeface="Wingdings"/>
              <a:buChar char="§"/>
            </a:pP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Здоровьесберегающие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технологии</a:t>
            </a:r>
            <a:r>
              <a:rPr lang="ru-RU" sz="1800" b="1" dirty="0">
                <a:latin typeface="Book Antiqua" pitchFamily="18" charset="0"/>
              </a:rPr>
              <a:t>: Юнг утверждал, что процесс “игры в песок” высвобождает заблокированную энергию и “активизирует возможности </a:t>
            </a:r>
            <a:r>
              <a:rPr lang="ru-RU" sz="1800" b="1" dirty="0" err="1">
                <a:latin typeface="Book Antiqua" pitchFamily="18" charset="0"/>
              </a:rPr>
              <a:t>самоисцеления</a:t>
            </a:r>
            <a:r>
              <a:rPr lang="ru-RU" sz="1800" b="1" dirty="0">
                <a:latin typeface="Book Antiqua" pitchFamily="18" charset="0"/>
              </a:rPr>
              <a:t>, заложенные в человеческой психике”.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Технология личностно-ориентированного обучения</a:t>
            </a:r>
            <a:r>
              <a:rPr lang="ru-RU" sz="1800" b="1" dirty="0">
                <a:latin typeface="Book Antiqua" pitchFamily="18" charset="0"/>
              </a:rPr>
              <a:t>: в центре внимания педагога-уникальная целостная личность ребенка, открытая для восприятия нового опыта, способная на осознанный и ответственный выбор в разнообразных жизненных ситуациях.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46556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Глинотерапия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, </a:t>
            </a: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пластилинотерапия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ru-RU" sz="1800" b="1" dirty="0" err="1">
                <a:latin typeface="Book Antiqua" pitchFamily="18" charset="0"/>
              </a:rPr>
              <a:t>Глинотерапия</a:t>
            </a:r>
            <a:r>
              <a:rPr lang="ru-RU" sz="1800" b="1" dirty="0">
                <a:latin typeface="Book Antiqua" pitchFamily="18" charset="0"/>
              </a:rPr>
              <a:t>. Работа с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глиной позволяет мягко отреагировать, переработать и осознать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травматичный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опыт</a:t>
            </a:r>
            <a:r>
              <a:rPr lang="ru-RU" sz="1800" b="1" dirty="0">
                <a:latin typeface="Book Antiqua" pitchFamily="18" charset="0"/>
              </a:rPr>
              <a:t>. Особенно важна для тех людей, которым трудно "выговориться", кому трудно рассказать о своих чувствах и переживаниях, в ситуациях неопределенности – ведь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"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вылепливание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" снижает или убирает сопротивление и дает возможность "увидеть" решение</a:t>
            </a:r>
            <a:r>
              <a:rPr lang="ru-RU" sz="1800" b="1" dirty="0">
                <a:latin typeface="Book Antiqua" pitchFamily="18" charset="0"/>
              </a:rPr>
              <a:t>. Благодаря лепке человек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может научиться управлять собой</a:t>
            </a:r>
            <a:r>
              <a:rPr lang="ru-RU" sz="1800" b="1" dirty="0">
                <a:latin typeface="Book Antiqua" pitchFamily="18" charset="0"/>
              </a:rPr>
              <a:t>;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имеет противопоказаний и возрастных ограничений</a:t>
            </a:r>
            <a:r>
              <a:rPr lang="ru-RU" sz="1800" b="1" dirty="0">
                <a:latin typeface="Book Antiqua" pitchFamily="18" charset="0"/>
              </a:rPr>
              <a:t>;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дает человеку возможность почувствовать себя творцом</a:t>
            </a:r>
            <a:r>
              <a:rPr lang="ru-RU" sz="1800" b="1" dirty="0">
                <a:latin typeface="Book Antiqua" pitchFamily="18" charset="0"/>
              </a:rPr>
              <a:t>, это одно из лучших средств  при работе с эмоциями (страх, агрессия, обида).</a:t>
            </a:r>
          </a:p>
          <a:p>
            <a:r>
              <a:rPr lang="ru-RU" sz="1800" b="1" dirty="0">
                <a:latin typeface="Book Antiqua" pitchFamily="18" charset="0"/>
              </a:rPr>
              <a:t>В практической психологии </a:t>
            </a:r>
            <a:r>
              <a:rPr lang="ru-RU" sz="1800" b="1" dirty="0" err="1">
                <a:latin typeface="Book Antiqua" pitchFamily="18" charset="0"/>
              </a:rPr>
              <a:t>глинотерапия</a:t>
            </a:r>
            <a:r>
              <a:rPr lang="ru-RU" sz="1800" b="1" dirty="0">
                <a:latin typeface="Book Antiqua" pitchFamily="18" charset="0"/>
              </a:rPr>
              <a:t> или </a:t>
            </a:r>
            <a:r>
              <a:rPr lang="ru-RU" sz="1800" b="1" dirty="0" err="1">
                <a:latin typeface="Book Antiqua" pitchFamily="18" charset="0"/>
              </a:rPr>
              <a:t>пластилинотерапия</a:t>
            </a:r>
            <a:r>
              <a:rPr lang="ru-RU" sz="1800" b="1" dirty="0">
                <a:latin typeface="Book Antiqua" pitchFamily="18" charset="0"/>
              </a:rPr>
              <a:t> применяется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коррекционной и диагностической работе</a:t>
            </a:r>
            <a:r>
              <a:rPr lang="ru-RU" sz="1800" b="1" dirty="0">
                <a:latin typeface="Book Antiqua" pitchFamily="18" charset="0"/>
              </a:rPr>
              <a:t>. Работа с глиной и пластилином помогает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развивать мелкую моторику рук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совершенствует тактильное восприятие,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развивает художественный вкус</a:t>
            </a:r>
            <a:r>
              <a:rPr lang="ru-RU" sz="1800" b="1" dirty="0">
                <a:latin typeface="Book Antiqua" pitchFamily="18" charset="0"/>
              </a:rPr>
              <a:t>. Благодаря лепке, человек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может выразить свои эмоции, страхи, фобии</a:t>
            </a:r>
            <a:r>
              <a:rPr lang="ru-RU" sz="1800" b="1" dirty="0">
                <a:latin typeface="Book Antiqua" pitchFamily="18" charset="0"/>
              </a:rPr>
              <a:t>. Опытный специалист поможет снять негативные последствия стресса или пережитого горя, посредством лепки из пластилина.  Существуют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основные приемы лепки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Пластилин удивительный и волшебный материал. Из пластилина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можно лепить, </a:t>
            </a:r>
            <a:r>
              <a:rPr lang="ru-RU" sz="1800" b="1" dirty="0">
                <a:latin typeface="Book Antiqua" pitchFamily="18" charset="0"/>
              </a:rPr>
              <a:t>но пластилином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можно и рисовать</a:t>
            </a:r>
            <a:r>
              <a:rPr lang="ru-RU" sz="1800" b="1" dirty="0">
                <a:latin typeface="Book Antiqua" pitchFamily="18" charset="0"/>
              </a:rPr>
              <a:t>. В пластилиновом исполнении ярко и интересно будут смотреться картины или панно разных времен года, пейзажей, животный и птиц, сюжеты сказок и т.д.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139658"/>
              </p:ext>
            </p:extLst>
          </p:nvPr>
        </p:nvGraphicFramePr>
        <p:xfrm>
          <a:off x="107504" y="4293096"/>
          <a:ext cx="8928994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8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682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скатывание, раскатывание, надавливание, сплющивание, 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разминание, </a:t>
                      </a:r>
                      <a:r>
                        <a:rPr lang="ru-RU" sz="1800" b="1" dirty="0" err="1">
                          <a:latin typeface="Book Antiqua" pitchFamily="18" charset="0"/>
                        </a:rPr>
                        <a:t>прищипывание</a:t>
                      </a:r>
                      <a:r>
                        <a:rPr lang="ru-RU" sz="1800" b="1" dirty="0">
                          <a:latin typeface="Book Antiqua" pitchFamily="18" charset="0"/>
                        </a:rPr>
                        <a:t>, </a:t>
                      </a:r>
                      <a:r>
                        <a:rPr lang="ru-RU" sz="1800" b="1" dirty="0" err="1">
                          <a:latin typeface="Book Antiqua" pitchFamily="18" charset="0"/>
                        </a:rPr>
                        <a:t>отщипывание</a:t>
                      </a:r>
                      <a:r>
                        <a:rPr lang="ru-RU" sz="1800" b="1" dirty="0">
                          <a:latin typeface="Book Antiqua" pitchFamily="18" charset="0"/>
                        </a:rPr>
                        <a:t>, 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оттягивание, размазывание, разрезание, соединение,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заглаживание, заострение, прижимание.</a:t>
                      </a:r>
                    </a:p>
                    <a:p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32753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400" b="1" dirty="0">
                <a:latin typeface="Book Antiqua" pitchFamily="18" charset="0"/>
                <a:hlinkClick r:id="rId2"/>
              </a:rPr>
              <a:t>https://assets.entrepreneur.com/content/3x2/2000/plastilina_taller.jpg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3"/>
              </a:rPr>
              <a:t>https://i.mycdn.me/image?id=857585187651&amp;t=3&amp;plc=WEB&amp;tkn=*tnM09cwHt8_Z4kE5Vq35nokugIk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4"/>
              </a:rPr>
              <a:t>https://sozdavaisam.ru/wp-content/uploads/2018/10/plastilinovaya-zhivopis-iz-shpritsa20.jpg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026" name="Picture 2" descr="C:\Users\Андрей\Desktop\plastilina_tall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96752"/>
            <a:ext cx="3509483" cy="234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ima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27" y="3844299"/>
            <a:ext cx="3429339" cy="273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дрей\Desktop\plastilinovaya-zhivopis-iz-shpritsa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308" y="1196752"/>
            <a:ext cx="3380457" cy="490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261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ол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3075" name="Picture 3" descr="F:\МАЙ 2019\АРТ-ТЕРАПИЯ\011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" t="29230" r="10769" b="19616"/>
          <a:stretch/>
        </p:blipFill>
        <p:spPr bwMode="auto">
          <a:xfrm>
            <a:off x="251520" y="116632"/>
            <a:ext cx="7464670" cy="350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МАЙ 2019\АРТ-ТЕРАПИЯ\slide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47" t="18154" r="5577" b="9077"/>
          <a:stretch/>
        </p:blipFill>
        <p:spPr bwMode="auto">
          <a:xfrm>
            <a:off x="2771800" y="2564904"/>
            <a:ext cx="6216161" cy="415876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724128" y="1873028"/>
            <a:ext cx="3168352" cy="61986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Виды арт-терапии</a:t>
            </a:r>
          </a:p>
        </p:txBody>
      </p:sp>
    </p:spTree>
    <p:extLst>
      <p:ext uri="{BB962C8B-B14F-4D97-AF65-F5344CB8AC3E}">
        <p14:creationId xmlns:p14="http://schemas.microsoft.com/office/powerpoint/2010/main" val="41802834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741368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400" b="1" dirty="0">
                <a:latin typeface="Book Antiqua" pitchFamily="18" charset="0"/>
                <a:hlinkClick r:id="rId2"/>
              </a:rPr>
              <a:t>http://ya-uchitel.ru/_ph/18/739323415.jpg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3"/>
              </a:rPr>
              <a:t>http://itd3.mycdn.me/image?id=859452606458&amp;t=20&amp;plc=WEB&amp;tkn=*m8V08yPa5VQxaagxtL70olu-86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4"/>
              </a:rPr>
              <a:t>https://avatars.mds.yandex.net/get-pdb/776003/7043d16f-0ec9-43ca-99a9-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2050" name="Picture 2" descr="C:\Users\Андрей\Desktop\7393234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83158"/>
            <a:ext cx="3778950" cy="267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дрей\Desktop\im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18" y="836712"/>
            <a:ext cx="4674096" cy="310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дрей\Desktop\s12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5771" r="6195" b="4243"/>
          <a:stretch/>
        </p:blipFill>
        <p:spPr bwMode="auto">
          <a:xfrm>
            <a:off x="179512" y="1515399"/>
            <a:ext cx="3666392" cy="513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02941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73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Воскотерапия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ru-RU" sz="1800" b="1" dirty="0" err="1">
                <a:latin typeface="Book Antiqua" pitchFamily="18" charset="0"/>
              </a:rPr>
              <a:t>Воскотерапия</a:t>
            </a:r>
            <a:r>
              <a:rPr lang="ru-RU" sz="1800" b="1" dirty="0">
                <a:latin typeface="Book Antiqua" pitchFamily="18" charset="0"/>
              </a:rPr>
              <a:t> –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проективная методика</a:t>
            </a:r>
            <a:r>
              <a:rPr lang="ru-RU" sz="1800" b="1" dirty="0">
                <a:latin typeface="Book Antiqua" pitchFamily="18" charset="0"/>
              </a:rPr>
              <a:t>, она помогает актуализировать на символическом уровне динамику внутреннего мира человека. Воск передает характер и эмоции человека.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Вымешивание воска </a:t>
            </a:r>
            <a:r>
              <a:rPr lang="ru-RU" sz="1800" b="1" dirty="0">
                <a:latin typeface="Book Antiqua" pitchFamily="18" charset="0"/>
              </a:rPr>
              <a:t>носит терапевтический характер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позволяет подумать, осмыслить, выбрать, принять решение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А если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добавить каплю акварельных красок и вмешать ее в воск</a:t>
            </a:r>
            <a:r>
              <a:rPr lang="ru-RU" sz="1800" b="1" dirty="0">
                <a:latin typeface="Book Antiqua" pitchFamily="18" charset="0"/>
              </a:rPr>
              <a:t>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он приобретет любой оттенок.</a:t>
            </a:r>
            <a:r>
              <a:rPr lang="ru-RU" sz="1800" b="1" dirty="0">
                <a:latin typeface="Book Antiqua" pitchFamily="18" charset="0"/>
              </a:rPr>
              <a:t> </a:t>
            </a:r>
          </a:p>
          <a:p>
            <a:r>
              <a:rPr lang="ru-RU" sz="1800" b="1" dirty="0" err="1">
                <a:latin typeface="Book Antiqua" pitchFamily="18" charset="0"/>
              </a:rPr>
              <a:t>Воскотерапия</a:t>
            </a:r>
            <a:r>
              <a:rPr lang="ru-RU" sz="1800" b="1" dirty="0">
                <a:latin typeface="Book Antiqua" pitchFamily="18" charset="0"/>
              </a:rPr>
              <a:t> позволяет отреагировать, осознать и переработать </a:t>
            </a:r>
            <a:r>
              <a:rPr lang="ru-RU" sz="1800" b="1" dirty="0" err="1">
                <a:latin typeface="Book Antiqua" pitchFamily="18" charset="0"/>
              </a:rPr>
              <a:t>психотравматический</a:t>
            </a:r>
            <a:r>
              <a:rPr lang="ru-RU" sz="1800" b="1" dirty="0">
                <a:latin typeface="Book Antiqua" pitchFamily="18" charset="0"/>
              </a:rPr>
              <a:t> опыт;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безопасный способ разрядки разрушительных тенденций</a:t>
            </a:r>
            <a:r>
              <a:rPr lang="ru-RU" sz="1800" b="1" dirty="0">
                <a:latin typeface="Book Antiqua" pitchFamily="18" charset="0"/>
              </a:rPr>
              <a:t>, опирается на здоровый потенциал психики, прибегает к ресурсам, способствует обучению новым моделям поведения и развитию творчества.</a:t>
            </a:r>
          </a:p>
          <a:p>
            <a:r>
              <a:rPr lang="ru-RU" sz="1800" b="1" dirty="0">
                <a:latin typeface="Book Antiqua" pitchFamily="18" charset="0"/>
              </a:rPr>
              <a:t>В процессе занятий </a:t>
            </a:r>
            <a:r>
              <a:rPr lang="ru-RU" sz="1800" b="1" dirty="0" err="1">
                <a:latin typeface="Book Antiqua" pitchFamily="18" charset="0"/>
              </a:rPr>
              <a:t>воскотерапией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формируются все психические процессы, развиваются художественно-творческие способности и положительно–эмоциональное восприятие</a:t>
            </a:r>
            <a:r>
              <a:rPr lang="ru-RU" sz="1800" b="1" dirty="0">
                <a:latin typeface="Book Antiqua" pitchFamily="18" charset="0"/>
              </a:rPr>
              <a:t> окружающего мира (т. к. </a:t>
            </a:r>
            <a:r>
              <a:rPr lang="ru-RU" sz="1800" b="1" dirty="0" err="1">
                <a:latin typeface="Book Antiqua" pitchFamily="18" charset="0"/>
              </a:rPr>
              <a:t>воскотерапия</a:t>
            </a:r>
            <a:r>
              <a:rPr lang="ru-RU" sz="1800" b="1" dirty="0">
                <a:latin typeface="Book Antiqua" pitchFamily="18" charset="0"/>
              </a:rPr>
              <a:t> является составляющей </a:t>
            </a:r>
            <a:r>
              <a:rPr lang="ru-RU" sz="1800" b="1" dirty="0" err="1">
                <a:latin typeface="Book Antiqua" pitchFamily="18" charset="0"/>
              </a:rPr>
              <a:t>арттерапии</a:t>
            </a:r>
            <a:r>
              <a:rPr lang="ru-RU" sz="1800" b="1" dirty="0">
                <a:latin typeface="Book Antiqua" pitchFamily="18" charset="0"/>
              </a:rPr>
              <a:t>).</a:t>
            </a:r>
          </a:p>
          <a:p>
            <a:r>
              <a:rPr lang="ru-RU" sz="1800" b="1" dirty="0">
                <a:latin typeface="Book Antiqua" pitchFamily="18" charset="0"/>
              </a:rPr>
              <a:t>Формирование трудовых навыков и умений у детей происходит путём системного воздействия на общую и мелкую моторику, речь и другие психические процессы с применением природного материала и в тесной связи с естественной познавательной деятельностью ребёнка.</a:t>
            </a:r>
          </a:p>
          <a:p>
            <a:r>
              <a:rPr lang="ru-RU" sz="1800" b="1" dirty="0">
                <a:latin typeface="Book Antiqua" pitchFamily="18" charset="0"/>
              </a:rPr>
              <a:t>Занятия в лепкой позволяют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развивать ручной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праксис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, речь </a:t>
            </a:r>
            <a:r>
              <a:rPr lang="ru-RU" sz="1800" b="1" dirty="0">
                <a:latin typeface="Book Antiqua" pitchFamily="18" charset="0"/>
              </a:rPr>
              <a:t>и творческие задатки дошкольников; </a:t>
            </a:r>
            <a:r>
              <a:rPr lang="ru-RU" sz="1800" b="1" dirty="0" err="1">
                <a:latin typeface="Book Antiqua" pitchFamily="18" charset="0"/>
              </a:rPr>
              <a:t>самоутверждаться</a:t>
            </a:r>
            <a:r>
              <a:rPr lang="ru-RU" sz="1800" b="1" dirty="0">
                <a:latin typeface="Book Antiqua" pitchFamily="18" charset="0"/>
              </a:rPr>
              <a:t>, проявляя индивидуальность и получая результат своего художественного творчества.</a:t>
            </a:r>
          </a:p>
        </p:txBody>
      </p:sp>
    </p:spTree>
    <p:extLst>
      <p:ext uri="{BB962C8B-B14F-4D97-AF65-F5344CB8AC3E}">
        <p14:creationId xmlns:p14="http://schemas.microsoft.com/office/powerpoint/2010/main" val="307087857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73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Воскотерапия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При организации работы с пчелиным воском нужно соблюдать условия: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Первое условие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руки детей должны быть чистым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Второе условие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лепка осуществляется только в руках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Третье условие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оздоровительные игры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Четвертое условие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включение художественного слова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основное условие - после работы с воском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мыть руки в течение 30 мин.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849186"/>
              </p:ext>
            </p:extLst>
          </p:nvPr>
        </p:nvGraphicFramePr>
        <p:xfrm>
          <a:off x="179512" y="2780928"/>
          <a:ext cx="8640960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Различные формы организации занятий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тематическая совместная деятельность взрослого и ребенка;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занятия-игры,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занятия-опыты,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коллективные творческие работы,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выставки и т. д.</a:t>
                      </a:r>
                    </a:p>
                    <a:p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Основные  формообразующие </a:t>
                      </a:r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движения, способы и приёмы </a:t>
                      </a:r>
                      <a:r>
                        <a:rPr lang="ru-RU" sz="1800" b="1" dirty="0">
                          <a:latin typeface="Book Antiqua" pitchFamily="18" charset="0"/>
                        </a:rPr>
                        <a:t>лепки из воска: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скатывание прямыми руками.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скатывание круговыми движениями.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сплющивание между ладонями, пальцами.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прижимание частей друг к другу.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вытягивание верхней части.</a:t>
                      </a:r>
                    </a:p>
                    <a:p>
                      <a:pPr>
                        <a:buFont typeface="Wingdings" panose="05000000000000000000" pitchFamily="2" charset="2"/>
                        <a:buChar char="Ø"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приемом вдавливания и т.д.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0061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73"/>
            <a:ext cx="3168352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Воскотерапия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2"/>
              </a:rPr>
              <a:t>https://vk.com/photo-111400363_395248857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https://vk.com/photo-111400363_395248856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098" name="Picture 2" descr="C:\Users\Психолог\Desktop\XZrB_Ue8hG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643" b="11712"/>
          <a:stretch/>
        </p:blipFill>
        <p:spPr bwMode="auto">
          <a:xfrm>
            <a:off x="251519" y="2780928"/>
            <a:ext cx="4810585" cy="382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сихолог\Desktop\O9sAJyWtJo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1" t="3981" r="5882" b="13578"/>
          <a:stretch/>
        </p:blipFill>
        <p:spPr bwMode="auto">
          <a:xfrm>
            <a:off x="4211960" y="116632"/>
            <a:ext cx="4661519" cy="325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29562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Игровая 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Игровая терапия — метод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коррекции эмоциональных и поведенческих расстройств у детей</a:t>
            </a:r>
            <a:r>
              <a:rPr lang="ru-RU" sz="1800" b="1" dirty="0">
                <a:latin typeface="Book Antiqua" pitchFamily="18" charset="0"/>
              </a:rPr>
              <a:t>, в основу которого положен свойственный ребенку способ взаимодействия с окружающим миром — игра.</a:t>
            </a:r>
          </a:p>
          <a:p>
            <a:r>
              <a:rPr lang="ru-RU" sz="1800" b="1" dirty="0">
                <a:latin typeface="Book Antiqua" pitchFamily="18" charset="0"/>
              </a:rPr>
              <a:t>Игра 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произвольная, внутренне мотивированная деятельность, предусматривающая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гибкость в решении вопроса о том, как использовать тот или иной предмет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. </a:t>
            </a:r>
            <a:r>
              <a:rPr lang="ru-RU" sz="1800" b="1" dirty="0">
                <a:latin typeface="Book Antiqua" pitchFamily="18" charset="0"/>
              </a:rPr>
              <a:t>Игра является для ребенка тем же, чем речь является для взрослого. Это средство для выражения чувств, исследования отношений и самореализации. Игра представляет собой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попытку ребенка организовать свой опыт, свой личный мир</a:t>
            </a:r>
            <a:r>
              <a:rPr lang="ru-RU" sz="1800" b="1" dirty="0">
                <a:latin typeface="Book Antiqua" pitchFamily="18" charset="0"/>
              </a:rPr>
              <a:t>. В процессе игры ребенок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переживает чувства контроля над ситуацией</a:t>
            </a:r>
            <a:r>
              <a:rPr lang="ru-RU" sz="1800" b="1" dirty="0">
                <a:latin typeface="Book Antiqua" pitchFamily="18" charset="0"/>
              </a:rPr>
              <a:t>, даже если реальные обстоятельства этому противоречат.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Характерные особенности игры: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Играющий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выполняет реальную деятельность</a:t>
            </a:r>
            <a:r>
              <a:rPr lang="ru-RU" sz="1800" b="1" dirty="0">
                <a:latin typeface="Book Antiqua" pitchFamily="18" charset="0"/>
              </a:rPr>
              <a:t>, осуществление чего требует действий, связанных с решением вполне конкретных, часто нестандартных задач.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Ряд моментов этой деятельности носит условный характер</a:t>
            </a:r>
            <a:r>
              <a:rPr lang="ru-RU" sz="1800" b="1" dirty="0">
                <a:latin typeface="Book Antiqua" pitchFamily="18" charset="0"/>
              </a:rPr>
              <a:t>, что позволяет отвлечься от реальной ситуации с ее ответственностью и многочисленными привходящими обстоятельствами.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Отличительными признаками развертывания игры являются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быстро меняющиеся ситуации, </a:t>
            </a:r>
            <a:r>
              <a:rPr lang="ru-RU" sz="1800" b="1" dirty="0">
                <a:latin typeface="Book Antiqua" pitchFamily="18" charset="0"/>
              </a:rPr>
              <a:t>в которых оказывается объект после действий с ним, и столь же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быстрое приспособление действий к новой ситуации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97658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Психокоррекционный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эффект </a:t>
            </a:r>
            <a:r>
              <a:rPr lang="ru-RU" sz="1800" b="1" dirty="0">
                <a:latin typeface="Book Antiqua" pitchFamily="18" charset="0"/>
              </a:rPr>
              <a:t>игровых занятий достигается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благодаря установлению положительного эмоционального контакта </a:t>
            </a:r>
            <a:r>
              <a:rPr lang="ru-RU" sz="1800" b="1" dirty="0">
                <a:latin typeface="Book Antiqua" pitchFamily="18" charset="0"/>
              </a:rPr>
              <a:t>с психологом. Основная цель игровой терапии — помочь ребенку выразить свои переживания наиболее приемлемым для него образом — через игру, а также проявить творческую активность в разрешении сложных жизненных ситуаций, «отыгрываемых» или моделируемых в игровом процессе.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 мнению А.П. Панфилова игротехническая компетентность -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владение интерактивными технологиями, деловыми играми, методом кейсов, ролевыми играми, тренингами.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Она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связана с игротехническими знаниями, умениями и навыками.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Игротехническая компетентность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преподавателя 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специальные знания и умения по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интенсивным интерактивным технологиям.</a:t>
            </a:r>
            <a:endParaRPr lang="ru-RU" sz="1800" b="1" i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Коммуникативная компетентность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(от лат.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communicatio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— передача и получение информации от одного лица к другому) 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организация общения между обучаемыми, основанного на понимании сказанного, умении говорить, осуществлять вербализацию и слушать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Интерактивная компетентность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(от англ.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interaction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— взаимодействие, воздействие друг на друга) 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способность организовать интерактивное, эффективное взаимодействие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обучаемых на основе интенсивных технологий;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умение управлять командной работой.</a:t>
            </a:r>
          </a:p>
          <a:p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Эмоциональная теплота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в отношениях «преподаватель—обучаемый» во многом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зависит от стиля, особенностей мышления и профессиональных навыков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В педагогической практике также чрезвычайно важна </a:t>
            </a: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искренность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. </a:t>
            </a:r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08877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Акватерапия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 Как организовать игровое пространство?</a:t>
            </a:r>
          </a:p>
          <a:p>
            <a:r>
              <a:rPr lang="ru-RU" sz="1800" b="1" dirty="0">
                <a:latin typeface="Book Antiqua" pitchFamily="18" charset="0"/>
              </a:rPr>
              <a:t>Следует помнить, что необходимо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обеспечить безопасность и комфортные условия детей вовремя игр с водой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вода должна быть теплой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емкость целесообразно заполнять водой до уровня не ниже 7-10 см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нужно иметь клеенчатые передники, нарукавники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обязательно иметь полотенца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по окончании игр все игрушки и предметы следует просушить</a:t>
            </a:r>
          </a:p>
          <a:p>
            <a:r>
              <a:rPr lang="ru-RU" sz="1800" b="1" dirty="0">
                <a:latin typeface="Book Antiqua" pitchFamily="18" charset="0"/>
              </a:rPr>
              <a:t>                             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Правила для детей: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нельзя намеренно выливать воду на пол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нельзя брызгать водой на других детей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после игры надо помочь убрать игрушки на свои места.</a:t>
            </a:r>
          </a:p>
          <a:p>
            <a:r>
              <a:rPr lang="ru-RU" sz="1800" b="1" dirty="0">
                <a:latin typeface="Book Antiqua" pitchFamily="18" charset="0"/>
              </a:rPr>
              <a:t>         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Оборудование для проведения игр с водой для детей.</a:t>
            </a:r>
          </a:p>
          <a:p>
            <a:r>
              <a:rPr lang="ru-RU" sz="1800" b="1" dirty="0">
                <a:latin typeface="Book Antiqua" pitchFamily="18" charset="0"/>
              </a:rPr>
              <a:t>бассейн, тазики, набор игрового материала (ведерки, лейки, формочки, ситечки, воронки, плавающие игрушки, соломинки и др.)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Оптимальный возраст </a:t>
            </a:r>
            <a:r>
              <a:rPr lang="ru-RU" sz="1800" b="1" dirty="0">
                <a:latin typeface="Book Antiqua" pitchFamily="18" charset="0"/>
              </a:rPr>
              <a:t>для проведения дидактических (обучающих) игр с водой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 трех лет. </a:t>
            </a:r>
            <a:r>
              <a:rPr lang="ru-RU" sz="1800" b="1" dirty="0">
                <a:latin typeface="Book Antiqua" pitchFamily="18" charset="0"/>
              </a:rPr>
              <a:t>Это обусловлено тем, что к данному возрастному периоду ребенок все понимает, может совершать сознательные и целенаправленные действия, более усидчив.</a:t>
            </a:r>
          </a:p>
          <a:p>
            <a:endParaRPr lang="ru-RU" sz="1800" b="1" dirty="0">
              <a:latin typeface="Book Antiqua" pitchFamily="18" charset="0"/>
            </a:endParaRP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65673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08920"/>
            <a:ext cx="2314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Акватерапия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игры в объемном пространстве (ванночка, таз, игрушечный бассейн);</a:t>
            </a:r>
          </a:p>
          <a:p>
            <a:r>
              <a:rPr lang="ru-RU" sz="1800" b="1" dirty="0">
                <a:latin typeface="Book Antiqua" pitchFamily="18" charset="0"/>
              </a:rPr>
              <a:t>игры в двух емкостях одинакового или разного размера (большой и маленький, глубокий и мелкий тазы и т. п.);</a:t>
            </a:r>
          </a:p>
          <a:p>
            <a:r>
              <a:rPr lang="ru-RU" sz="1800" b="1" dirty="0">
                <a:latin typeface="Book Antiqua" pitchFamily="18" charset="0"/>
              </a:rPr>
              <a:t>игры с водой и различными пластиковыми фигурами, которые прикрепляются к кафельной или зеркальной стене для создания плоскостных композиций: цифр, букв, предметных картинок и т. п.;</a:t>
            </a:r>
          </a:p>
          <a:p>
            <a:r>
              <a:rPr lang="ru-RU" sz="1800" b="1" dirty="0">
                <a:latin typeface="Book Antiqua" pitchFamily="18" charset="0"/>
              </a:rPr>
              <a:t>игры с разными сосудами, которые наполняются водой (пластмассовые бутылки, миски, стаканы, кувшины).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Игры можно брать следующие:</a:t>
            </a:r>
          </a:p>
          <a:p>
            <a:r>
              <a:rPr lang="ru-RU" sz="1800" b="1" dirty="0">
                <a:latin typeface="Book Antiqua" pitchFamily="18" charset="0"/>
              </a:rPr>
              <a:t>«Где же наши ручки?» - опустить руки в теплую воду и вынуть;</a:t>
            </a:r>
          </a:p>
          <a:p>
            <a:r>
              <a:rPr lang="ru-RU" sz="1800" b="1" dirty="0">
                <a:latin typeface="Book Antiqua" pitchFamily="18" charset="0"/>
              </a:rPr>
              <a:t>«Вылови игрушку» - ситечком выловить из воды;</a:t>
            </a:r>
          </a:p>
          <a:p>
            <a:r>
              <a:rPr lang="ru-RU" sz="1800" b="1" dirty="0">
                <a:latin typeface="Book Antiqua" pitchFamily="18" charset="0"/>
              </a:rPr>
              <a:t>«Плавает – тонет» - определение плавучести предметов;</a:t>
            </a:r>
          </a:p>
          <a:p>
            <a:r>
              <a:rPr lang="ru-RU" sz="1800" b="1" dirty="0">
                <a:latin typeface="Book Antiqua" pitchFamily="18" charset="0"/>
              </a:rPr>
              <a:t>«Достань со дна камешки» - достают из воды цветные камешки;</a:t>
            </a:r>
          </a:p>
          <a:p>
            <a:r>
              <a:rPr lang="ru-RU" sz="1800" b="1" dirty="0">
                <a:latin typeface="Book Antiqua" pitchFamily="18" charset="0"/>
              </a:rPr>
              <a:t>«Фонтанчики» - наливают воду в стакан, в котором сделано много дырочек;</a:t>
            </a:r>
          </a:p>
          <a:p>
            <a:r>
              <a:rPr lang="ru-RU" sz="1800" b="1" dirty="0">
                <a:latin typeface="Book Antiqua" pitchFamily="18" charset="0"/>
              </a:rPr>
              <a:t>«Налей воду в бутылочку» - наливают с помощью взрослого;</a:t>
            </a:r>
          </a:p>
          <a:p>
            <a:r>
              <a:rPr lang="ru-RU" sz="1800" b="1" dirty="0">
                <a:latin typeface="Book Antiqua" pitchFamily="18" charset="0"/>
              </a:rPr>
              <a:t>«Теплая – холодная» - в одном тазу теплая вода, а в другом холодная, поочередно опуская ручки в тазы, дети определяют, где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      теплая, где холодная.</a:t>
            </a:r>
          </a:p>
          <a:p>
            <a:r>
              <a:rPr lang="ru-RU" sz="1800" b="1" dirty="0">
                <a:latin typeface="Book Antiqua" pitchFamily="18" charset="0"/>
              </a:rPr>
              <a:t>«Выжми губку» - набирают губкой воду и сильно её </a:t>
            </a:r>
          </a:p>
          <a:p>
            <a:pPr marL="0" indent="0">
              <a:buNone/>
            </a:pPr>
            <a:r>
              <a:rPr lang="ru-RU" sz="1800" b="1" dirty="0">
                <a:latin typeface="Book Antiqua" pitchFamily="18" charset="0"/>
              </a:rPr>
              <a:t>      отжимают</a:t>
            </a:r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endParaRPr lang="ru-RU" sz="1200" b="1" dirty="0">
              <a:latin typeface="Book Antiqua" pitchFamily="18" charset="0"/>
            </a:endParaRPr>
          </a:p>
          <a:p>
            <a:r>
              <a:rPr lang="ru-RU" sz="1200" b="1" dirty="0">
                <a:latin typeface="Book Antiqua" pitchFamily="18" charset="0"/>
              </a:rPr>
              <a:t> </a:t>
            </a:r>
            <a:r>
              <a:rPr lang="en-US" sz="1200" b="1" dirty="0">
                <a:latin typeface="Book Antiqua" pitchFamily="18" charset="0"/>
                <a:hlinkClick r:id="rId2"/>
              </a:rPr>
              <a:t>http://razvivash-ka.ru/wp-content/uploads/2012/12/DSCN5995.jpg</a:t>
            </a:r>
            <a:endParaRPr lang="ru-RU" sz="1200" b="1" dirty="0">
              <a:latin typeface="Book Antiqua" pitchFamily="18" charset="0"/>
            </a:endParaRPr>
          </a:p>
          <a:p>
            <a:endParaRPr lang="ru-RU" sz="16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2050" name="Picture 2" descr="C:\Users\Андрей\Desktop\DSCN59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148" y="4941168"/>
            <a:ext cx="2332239" cy="174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01476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Аква-анимация     </a:t>
            </a:r>
            <a:r>
              <a:rPr lang="ru-RU" sz="1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Игровой детский комплекс «Творческая мастерская»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800" b="1" dirty="0">
                <a:latin typeface="Book Antiqua" pitchFamily="18" charset="0"/>
              </a:rPr>
              <a:t> </a:t>
            </a:r>
            <a:r>
              <a:rPr lang="en-US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2"/>
              </a:rPr>
              <a:t>https://anrotech.ru/blog/risovanie-na-vode-dlya-detej-vodnaya-animaciya-ehbru/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buFont typeface="Wingdings"/>
              <a:buChar char="v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предназначен для увлекательного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акварисования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С его помощью дошкольники и дети-инвалиды могут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рисовать изображения с последующим переносом на бумагу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При этом им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нужно задумываться о технике рисования, принципах и правилах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они полностью отдаются процессу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аква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-анимации.</a:t>
            </a:r>
          </a:p>
          <a:p>
            <a:pPr>
              <a:buFont typeface="Wingdings"/>
              <a:buChar char="v"/>
            </a:pP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Специальными красками на вязкой воде создают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оригинальные удивительные шедевры. Цвета чудесным образом перетекают из одного в другой, образуя узоры необычайно сказочной красоты.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При помощи палочки ребенок регулирует движение краски в нужном направлении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 Дети учатся создавать уникальные изображения различных форм, воплощая в реальность свой мир фантазии.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 окончании рисунок переносится на заранее подготовленное </a:t>
            </a:r>
            <a:r>
              <a:rPr lang="ru-RU" sz="1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бумажное полотно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или </a:t>
            </a:r>
            <a:r>
              <a:rPr lang="ru-RU" sz="1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тканевую основу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.</a:t>
            </a:r>
          </a:p>
          <a:p>
            <a:pPr>
              <a:buFont typeface="Wingdings"/>
              <a:buChar char="v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Инновационный игровой комплекс содержит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специальное шило и кисть для </a:t>
            </a:r>
            <a:r>
              <a:rPr lang="ru-RU" sz="1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акварисования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,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а также комплект из пяти уникальных </a:t>
            </a:r>
            <a:r>
              <a:rPr lang="ru-RU" sz="1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нетонущих красок в воде.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При помощи специальной кисти ребенок сможет как дирижер направлять краску в нужную сторону, создавая волшебные узоры.</a:t>
            </a:r>
          </a:p>
          <a:p>
            <a:endParaRPr lang="ru-RU" sz="14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61011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836613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8" name="Группа 1"/>
          <p:cNvGrpSpPr>
            <a:grpSpLocks/>
          </p:cNvGrpSpPr>
          <p:nvPr/>
        </p:nvGrpSpPr>
        <p:grpSpPr bwMode="auto">
          <a:xfrm>
            <a:off x="430306" y="5863222"/>
            <a:ext cx="3493623" cy="734129"/>
            <a:chOff x="412278" y="5867801"/>
            <a:chExt cx="4591770" cy="944744"/>
          </a:xfrm>
        </p:grpSpPr>
        <p:sp>
          <p:nvSpPr>
            <p:cNvPr id="15370" name="TextBox 3"/>
            <p:cNvSpPr txBox="1">
              <a:spLocks noChangeArrowheads="1"/>
            </p:cNvSpPr>
            <p:nvPr/>
          </p:nvSpPr>
          <p:spPr bwMode="auto">
            <a:xfrm>
              <a:off x="1619672" y="6350192"/>
              <a:ext cx="261774" cy="462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1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371" name="TextBox 11"/>
            <p:cNvSpPr txBox="1">
              <a:spLocks noChangeArrowheads="1"/>
            </p:cNvSpPr>
            <p:nvPr/>
          </p:nvSpPr>
          <p:spPr bwMode="auto">
            <a:xfrm>
              <a:off x="1471979" y="5867804"/>
              <a:ext cx="3532069" cy="673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Calibri" pitchFamily="34" charset="0"/>
                </a:rPr>
                <a:t>Издательство «Учитель»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libri" pitchFamily="34" charset="0"/>
                  <a:hlinkClick r:id="rId2"/>
                </a:rPr>
                <a:t>www.uchitel-izd.ru</a:t>
              </a:r>
              <a:r>
                <a:rPr lang="ru-RU" sz="1200" b="1" dirty="0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pic>
          <p:nvPicPr>
            <p:cNvPr id="15372" name="Рисунок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66098465"/>
              </p:ext>
            </p:extLst>
          </p:nvPr>
        </p:nvGraphicFramePr>
        <p:xfrm>
          <a:off x="3635897" y="5877272"/>
          <a:ext cx="5508104" cy="92094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44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4"/>
                        </a:rPr>
                        <a:t>Профессиональная переподготовка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5"/>
                        </a:rPr>
                        <a:t>Курсы повышения квалификации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err="1">
                          <a:effectLst/>
                          <a:hlinkClick r:id="rId6"/>
                        </a:rPr>
                        <a:t>Вебинары</a:t>
                      </a:r>
                      <a:r>
                        <a:rPr lang="ru-RU" sz="1000" u="sng" dirty="0">
                          <a:effectLst/>
                          <a:hlinkClick r:id="rId6"/>
                        </a:rPr>
                        <a:t> в режиме онлайн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7"/>
                        </a:rPr>
                        <a:t>Курсы повышения квалификации в режиме офлайн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8"/>
                        </a:rPr>
                        <a:t>Вебинары в режиме офлайн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effectLst/>
                          <a:hlinkClick r:id="rId9"/>
                        </a:rPr>
                        <a:t>Международные научно-практические конференции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5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  <a:hlinkClick r:id="rId10"/>
                        </a:rPr>
                        <a:t>Международный конкурс проектных и исследовательских работ обучающихся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79" marR="5027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A1C886">
                  <a:tint val="66000"/>
                  <a:satMod val="160000"/>
                </a:srgbClr>
              </a:gs>
              <a:gs pos="50000">
                <a:srgbClr val="A1C886">
                  <a:tint val="44500"/>
                  <a:satMod val="160000"/>
                </a:srgbClr>
              </a:gs>
              <a:gs pos="100000">
                <a:srgbClr val="A1C886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 descr="C:\Users\Педагог организатор\Desktop\3-1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198048" cy="292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едагог организатор\Desktop\80045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296" y="2492896"/>
            <a:ext cx="4793704" cy="269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едагог организатор\Desktop\3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5" y="4149080"/>
            <a:ext cx="4633252" cy="260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80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 err="1">
                <a:latin typeface="Book Antiqua" pitchFamily="18" charset="0"/>
              </a:rPr>
              <a:t>маскотерапия</a:t>
            </a: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 err="1">
                <a:latin typeface="Book Antiqua" pitchFamily="18" charset="0"/>
              </a:rPr>
              <a:t>мандалотерапия</a:t>
            </a: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фототерапия</a:t>
            </a:r>
          </a:p>
          <a:p>
            <a:r>
              <a:rPr lang="ru-RU" sz="1800" b="1" dirty="0" err="1">
                <a:latin typeface="Book Antiqua" pitchFamily="18" charset="0"/>
              </a:rPr>
              <a:t>библиотерапия</a:t>
            </a: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 err="1">
                <a:latin typeface="Book Antiqua" pitchFamily="18" charset="0"/>
              </a:rPr>
              <a:t>драмотерапия</a:t>
            </a: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 err="1">
                <a:latin typeface="Book Antiqua" pitchFamily="18" charset="0"/>
              </a:rPr>
              <a:t>глинотерапия</a:t>
            </a: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коллаж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2050" name="Picture 2" descr="F:\МАЙ 2019\АРТ-ТЕРАПИЯ\00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" t="16923" r="2307" b="6282"/>
          <a:stretch/>
        </p:blipFill>
        <p:spPr bwMode="auto">
          <a:xfrm>
            <a:off x="307513" y="230152"/>
            <a:ext cx="551324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116632"/>
            <a:ext cx="2746648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Виды арт-терапии</a:t>
            </a:r>
          </a:p>
        </p:txBody>
      </p:sp>
      <p:pic>
        <p:nvPicPr>
          <p:cNvPr id="7" name="Picture 2" descr="F:\МАЙ 2019\АРТ-ТЕРАПИЯ\009.jp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34" t="16154" r="16539" b="5513"/>
          <a:stretch/>
        </p:blipFill>
        <p:spPr bwMode="auto">
          <a:xfrm>
            <a:off x="4550996" y="3068961"/>
            <a:ext cx="4333800" cy="34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-конечная звезда 7"/>
          <p:cNvSpPr/>
          <p:nvPr/>
        </p:nvSpPr>
        <p:spPr>
          <a:xfrm>
            <a:off x="127493" y="2764787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143508" y="2204864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>
            <a:off x="4427984" y="4221088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7-конечная звезда 10"/>
          <p:cNvSpPr/>
          <p:nvPr/>
        </p:nvSpPr>
        <p:spPr>
          <a:xfrm>
            <a:off x="4448908" y="4665639"/>
            <a:ext cx="360040" cy="288032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8671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463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Имаготерапия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 err="1">
                <a:latin typeface="Book Antiqua" pitchFamily="18" charset="0"/>
              </a:rPr>
              <a:t>Имаготерапия</a:t>
            </a:r>
            <a:r>
              <a:rPr lang="ru-RU" sz="1800" b="1" dirty="0">
                <a:latin typeface="Book Antiqua" pitchFamily="18" charset="0"/>
              </a:rPr>
              <a:t>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занятия театрализованной деятельностью </a:t>
            </a:r>
            <a:r>
              <a:rPr lang="ru-RU" sz="1800" b="1" dirty="0">
                <a:latin typeface="Book Antiqua" pitchFamily="18" charset="0"/>
              </a:rPr>
              <a:t>детей дают положительную динамику в качественном развитии воображения, формировании его творческого компонента. Обеспечивают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становление знаково-символической функции мышления, произвольного внимания</a:t>
            </a:r>
            <a:r>
              <a:rPr lang="ru-RU" sz="1800" b="1" dirty="0">
                <a:latin typeface="Book Antiqua" pitchFamily="18" charset="0"/>
              </a:rPr>
              <a:t>, коррекции психоэмоционального состояния, а также способствуют развитию многих компонентов личности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Формы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имаготерапии</a:t>
            </a:r>
            <a:r>
              <a:rPr lang="ru-RU" sz="1800" b="1" dirty="0">
                <a:latin typeface="Book Antiqua" pitchFamily="18" charset="0"/>
              </a:rPr>
              <a:t>: 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Имаготерапия</a:t>
            </a:r>
            <a:r>
              <a:rPr lang="ru-RU" sz="1800" b="1" dirty="0">
                <a:latin typeface="Book Antiqua" pitchFamily="18" charset="0"/>
              </a:rPr>
              <a:t> (от лат. </a:t>
            </a:r>
            <a:r>
              <a:rPr lang="ru-RU" sz="1800" b="1" dirty="0" err="1">
                <a:latin typeface="Book Antiqua" pitchFamily="18" charset="0"/>
              </a:rPr>
              <a:t>imago</a:t>
            </a:r>
            <a:r>
              <a:rPr lang="ru-RU" sz="1800" b="1" dirty="0">
                <a:latin typeface="Book Antiqua" pitchFamily="18" charset="0"/>
              </a:rPr>
              <a:t> — образ) занимает особое место среди видов арт-терапии. Ее основой является театрализация психотерапевтического процесса. </a:t>
            </a:r>
            <a:r>
              <a:rPr lang="ru-RU" sz="1800" b="1" dirty="0" err="1">
                <a:latin typeface="Book Antiqua" pitchFamily="18" charset="0"/>
              </a:rPr>
              <a:t>Имаготерапия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опирается на теоретические положения об образе, а также о единстве личности и образа</a:t>
            </a:r>
            <a:r>
              <a:rPr lang="ru-RU" sz="1800" b="1" dirty="0">
                <a:latin typeface="Book Antiqua" pitchFamily="18" charset="0"/>
              </a:rPr>
              <a:t>. По своей организации </a:t>
            </a:r>
            <a:r>
              <a:rPr lang="ru-RU" sz="1800" b="1" dirty="0" err="1">
                <a:latin typeface="Book Antiqua" pitchFamily="18" charset="0"/>
              </a:rPr>
              <a:t>имаготерапия</a:t>
            </a:r>
            <a:r>
              <a:rPr lang="ru-RU" sz="1800" b="1" dirty="0">
                <a:latin typeface="Book Antiqua" pitchFamily="18" charset="0"/>
              </a:rPr>
              <a:t> может проводиться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разных формах: индивидуальной групповой</a:t>
            </a:r>
          </a:p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Куклотерапия</a:t>
            </a:r>
            <a:r>
              <a:rPr lang="ru-RU" sz="1800" b="1" dirty="0">
                <a:latin typeface="Book Antiqua" pitchFamily="18" charset="0"/>
              </a:rPr>
              <a:t> - (один из видов </a:t>
            </a:r>
            <a:r>
              <a:rPr lang="ru-RU" sz="1800" b="1" dirty="0" err="1">
                <a:latin typeface="Book Antiqua" pitchFamily="18" charset="0"/>
              </a:rPr>
              <a:t>имаготерапии</a:t>
            </a:r>
            <a:r>
              <a:rPr lang="ru-RU" sz="1800" b="1" dirty="0">
                <a:latin typeface="Book Antiqua" pitchFamily="18" charset="0"/>
              </a:rPr>
              <a:t> ) Основана на идентификации с образом любимого героя (сказки, мультфильма, игрушки) Используется при нарушениях поведения, при страхах, при нарушении коммуникативной сферы</a:t>
            </a:r>
          </a:p>
          <a:p>
            <a:r>
              <a:rPr lang="ru-RU" sz="1800" b="1" dirty="0">
                <a:latin typeface="Book Antiqua" pitchFamily="18" charset="0"/>
              </a:rPr>
              <a:t>Технология проведения: персонажем разыгрывается в лицах в «режиссерской игре» история, связанная с травмирующей ребенка ситуацией • </a:t>
            </a:r>
            <a:r>
              <a:rPr lang="ru-RU" sz="1800" b="1" dirty="0" err="1">
                <a:latin typeface="Book Antiqua" pitchFamily="18" charset="0"/>
              </a:rPr>
              <a:t>инсценирование</a:t>
            </a:r>
            <a:r>
              <a:rPr lang="ru-RU" sz="1800" b="1" dirty="0">
                <a:latin typeface="Book Antiqua" pitchFamily="18" charset="0"/>
              </a:rPr>
              <a:t> рассказа должно захватить ребенка, вызывать в нем яркие положительные эмоции • сюжет строится по «нарастающей», заканчивается бурными эмоциональными реакциями (смех, плач), снятием напряжения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5914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624"/>
            <a:ext cx="9144000" cy="6696744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7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Куклотерапия</a:t>
            </a:r>
            <a:r>
              <a:rPr lang="ru-RU" sz="1700" b="1" dirty="0">
                <a:latin typeface="Book Antiqua" pitchFamily="18" charset="0"/>
              </a:rPr>
              <a:t> используется в работе с детьми и основана на перевоплощении ребенка в образ любимого героя (сказки, мультфильма, игрушки).</a:t>
            </a:r>
          </a:p>
          <a:p>
            <a:r>
              <a:rPr lang="ru-RU" sz="17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Образно-ролевая </a:t>
            </a:r>
            <a:r>
              <a:rPr lang="ru-RU" sz="17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драмтерапия</a:t>
            </a:r>
            <a:r>
              <a:rPr lang="ru-RU" sz="17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700" b="1" dirty="0">
                <a:latin typeface="Book Antiqua" pitchFamily="18" charset="0"/>
              </a:rPr>
              <a:t>– реконструкция поведенческой реакции при разыгрывании специально подобранного сюжета.</a:t>
            </a:r>
          </a:p>
          <a:p>
            <a:r>
              <a:rPr lang="ru-RU" sz="17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Психодрама</a:t>
            </a:r>
            <a:r>
              <a:rPr lang="ru-RU" sz="1700" b="1" dirty="0">
                <a:latin typeface="Book Antiqua" pitchFamily="18" charset="0"/>
              </a:rPr>
              <a:t> – дети играют не готовые роли, а импровизируют под руководством педагога.  </a:t>
            </a:r>
          </a:p>
          <a:p>
            <a:r>
              <a:rPr lang="ru-RU" sz="17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Либропсихотерапия</a:t>
            </a:r>
            <a:r>
              <a:rPr lang="ru-RU" sz="1700" b="1" dirty="0">
                <a:latin typeface="Book Antiqua" pitchFamily="18" charset="0"/>
              </a:rPr>
              <a:t> – лечебное чтение, </a:t>
            </a:r>
            <a:r>
              <a:rPr lang="ru-RU" sz="17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библиотерапия</a:t>
            </a:r>
            <a:r>
              <a:rPr lang="ru-RU" sz="1700" b="1" dirty="0">
                <a:latin typeface="Book Antiqua" pitchFamily="18" charset="0"/>
              </a:rPr>
              <a:t> – лечение через книгу (специально подобранные произведения)</a:t>
            </a:r>
          </a:p>
          <a:p>
            <a:r>
              <a:rPr lang="ru-RU" sz="17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Сказкотерапия</a:t>
            </a:r>
            <a:r>
              <a:rPr lang="ru-RU" sz="1700" b="1" dirty="0">
                <a:latin typeface="Book Antiqua" pitchFamily="18" charset="0"/>
              </a:rPr>
              <a:t> – </a:t>
            </a:r>
            <a:r>
              <a:rPr lang="ru-RU" sz="1700" b="1" dirty="0" err="1">
                <a:latin typeface="Book Antiqua" pitchFamily="18" charset="0"/>
              </a:rPr>
              <a:t>психокоррекция</a:t>
            </a:r>
            <a:r>
              <a:rPr lang="ru-RU" sz="1700" b="1" dirty="0">
                <a:latin typeface="Book Antiqua" pitchFamily="18" charset="0"/>
              </a:rPr>
              <a:t> средствами сказки – основана на притягательности для детей сказки как вида произведения, позволяющего мечтать, фантазировать. </a:t>
            </a:r>
            <a:r>
              <a:rPr lang="ru-RU" sz="17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Работа со сказкой </a:t>
            </a:r>
            <a:r>
              <a:rPr lang="ru-RU" sz="1700" b="1" dirty="0">
                <a:latin typeface="Book Antiqua" pitchFamily="18" charset="0"/>
              </a:rPr>
              <a:t>:</a:t>
            </a:r>
          </a:p>
          <a:p>
            <a:endParaRPr lang="ru-RU" sz="1700" b="1" dirty="0">
              <a:latin typeface="Book Antiqua" pitchFamily="18" charset="0"/>
            </a:endParaRPr>
          </a:p>
          <a:p>
            <a:endParaRPr lang="ru-RU" sz="1700" b="1" dirty="0">
              <a:latin typeface="Book Antiqua" pitchFamily="18" charset="0"/>
            </a:endParaRPr>
          </a:p>
          <a:p>
            <a:endParaRPr lang="ru-RU" sz="1700" b="1" dirty="0">
              <a:latin typeface="Book Antiqua" pitchFamily="18" charset="0"/>
            </a:endParaRPr>
          </a:p>
          <a:p>
            <a:endParaRPr lang="ru-RU" sz="1700" b="1" dirty="0">
              <a:latin typeface="Book Antiqua" pitchFamily="18" charset="0"/>
            </a:endParaRPr>
          </a:p>
          <a:p>
            <a:endParaRPr lang="ru-RU" sz="1700" b="1" dirty="0">
              <a:latin typeface="Book Antiqua" pitchFamily="18" charset="0"/>
            </a:endParaRPr>
          </a:p>
          <a:p>
            <a:endParaRPr lang="ru-RU" sz="1700" b="1" dirty="0">
              <a:latin typeface="Book Antiqua" pitchFamily="18" charset="0"/>
            </a:endParaRPr>
          </a:p>
          <a:p>
            <a:r>
              <a:rPr lang="ru-RU" sz="1700" b="1" dirty="0">
                <a:latin typeface="Book Antiqua" pitchFamily="18" charset="0"/>
              </a:rPr>
              <a:t> </a:t>
            </a:r>
            <a:r>
              <a:rPr lang="ru-RU" sz="17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Виды театров:  </a:t>
            </a:r>
            <a:r>
              <a:rPr lang="ru-RU" sz="1700" b="1" dirty="0">
                <a:latin typeface="Book Antiqua" pitchFamily="18" charset="0"/>
              </a:rPr>
              <a:t>пальчиковый театр, кукольный театр, театр вязаных игрушек, театр перчаток, театр масок, настольный театр.</a:t>
            </a:r>
          </a:p>
          <a:p>
            <a:r>
              <a:rPr lang="ru-RU" sz="17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Развитие мимической мускулатуры </a:t>
            </a:r>
            <a:r>
              <a:rPr lang="ru-RU" sz="1700" b="1" dirty="0">
                <a:latin typeface="Book Antiqua" pitchFamily="18" charset="0"/>
              </a:rPr>
              <a:t>Для поддержания интереса к такого рода заданиям используется наглядный материал: пиктограммы с изображением лиц детей и взрослых в различных эмоциональных состояниях, а так же театр масок «Настроение».</a:t>
            </a:r>
          </a:p>
          <a:p>
            <a:endParaRPr lang="ru-RU" sz="1700" b="1" dirty="0">
              <a:latin typeface="Book Antiqu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542437"/>
              </p:ext>
            </p:extLst>
          </p:nvPr>
        </p:nvGraphicFramePr>
        <p:xfrm>
          <a:off x="107504" y="3212976"/>
          <a:ext cx="8833692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44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94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Чтение или рассказ самой сказки; ее обсуждение.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Драматизация, т.е. проигрывание сказки в ролях . 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Импровизация, изменение хода сказки по желанию ребенка.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Book Antiqua" pitchFamily="18" charset="0"/>
                        </a:rPr>
                        <a:t>Рисунок любимого героя. </a:t>
                      </a:r>
                      <a:endParaRPr lang="ru-RU" sz="1600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Book Antiqua" pitchFamily="18" charset="0"/>
                        </a:rPr>
                        <a:t>Проведение занятий на формирование грамматического строя речи с использованием сюжета сказки.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8709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Драмотерапия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Психология личности наиболее полно раскрывается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 работе с группой людей. Однако бывают и индивидуальные занятия, которые проводят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драматерапевты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.</a:t>
            </a:r>
            <a:r>
              <a:rPr lang="ru-RU" sz="1800" b="1" dirty="0">
                <a:latin typeface="Book Antiqua" pitchFamily="18" charset="0"/>
              </a:rPr>
              <a:t> Существуют различные виды и техники метода </a:t>
            </a:r>
            <a:r>
              <a:rPr lang="ru-RU" sz="1800" b="1" dirty="0" err="1">
                <a:latin typeface="Book Antiqua" pitchFamily="18" charset="0"/>
              </a:rPr>
              <a:t>драматерапии</a:t>
            </a:r>
            <a:r>
              <a:rPr lang="ru-RU" sz="1800" b="1" dirty="0">
                <a:latin typeface="Book Antiqua" pitchFamily="18" charset="0"/>
              </a:rPr>
              <a:t>, которые через творческое самовыражение помогают понять причину и природу психологического расстройства.</a:t>
            </a:r>
          </a:p>
          <a:p>
            <a:r>
              <a:rPr lang="ru-RU" sz="1800" b="1" dirty="0">
                <a:latin typeface="Book Antiqua" pitchFamily="18" charset="0"/>
              </a:rPr>
              <a:t>Драматизация — разыгрывание, какого-либо сюжета, который чаще всего используется в </a:t>
            </a:r>
            <a:r>
              <a:rPr lang="ru-RU" sz="1800" b="1" dirty="0" err="1">
                <a:latin typeface="Book Antiqua" pitchFamily="18" charset="0"/>
              </a:rPr>
              <a:t>психодраме</a:t>
            </a:r>
            <a:r>
              <a:rPr lang="ru-RU" sz="1800" b="1" dirty="0">
                <a:latin typeface="Book Antiqua" pitchFamily="18" charset="0"/>
              </a:rPr>
              <a:t>, а также в </a:t>
            </a:r>
            <a:r>
              <a:rPr lang="ru-RU" sz="1800" b="1" dirty="0" err="1">
                <a:latin typeface="Book Antiqua" pitchFamily="18" charset="0"/>
              </a:rPr>
              <a:t>транзактном</a:t>
            </a:r>
            <a:r>
              <a:rPr lang="ru-RU" sz="1800" b="1" dirty="0">
                <a:latin typeface="Book Antiqua" pitchFamily="18" charset="0"/>
              </a:rPr>
              <a:t> анализе и некоторых других направлениях.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Терапевтический театр </a:t>
            </a:r>
            <a:r>
              <a:rPr lang="ru-RU" sz="1800" b="1" dirty="0">
                <a:latin typeface="Book Antiqua" pitchFamily="18" charset="0"/>
              </a:rPr>
              <a:t>— метод терапии, который проводится специально подготовленным терапевтом и требует наличия музыки, танца, грима, рисования, сочинительства и многого другого.</a:t>
            </a:r>
          </a:p>
          <a:p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Драматерапевтические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группы поддержки</a:t>
            </a:r>
            <a:r>
              <a:rPr lang="ru-RU" sz="1800" b="1" dirty="0">
                <a:latin typeface="Book Antiqua" pitchFamily="18" charset="0"/>
              </a:rPr>
              <a:t> — прекрасный метод терапии, который основывается на работе с группой людей. Благодаря этому виду расширяется диапазон поведенческих стратегий, отрабатываются новые способы взаимодействия с миром.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Драматизация сновидений</a:t>
            </a:r>
            <a:r>
              <a:rPr lang="ru-RU" sz="1800" b="1" dirty="0">
                <a:latin typeface="Book Antiqua" pitchFamily="18" charset="0"/>
              </a:rPr>
              <a:t> проводится посредством превращения мыслей в различные образные ситуации.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Комедия масок «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Дель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арте» </a:t>
            </a:r>
            <a:r>
              <a:rPr lang="ru-RU" sz="1800" b="1" dirty="0">
                <a:latin typeface="Book Antiqua" pitchFamily="18" charset="0"/>
              </a:rPr>
              <a:t>представляет собой процесс спонтанной игры при которой участники перевоплощаются в героев театра «</a:t>
            </a:r>
            <a:r>
              <a:rPr lang="ru-RU" sz="1800" b="1" dirty="0" err="1">
                <a:latin typeface="Book Antiqua" pitchFamily="18" charset="0"/>
              </a:rPr>
              <a:t>Дель</a:t>
            </a:r>
            <a:r>
              <a:rPr lang="ru-RU" sz="1800" b="1" dirty="0">
                <a:latin typeface="Book Antiqua" pitchFamily="18" charset="0"/>
              </a:rPr>
              <a:t> арте». Проигрываются актуальные для него ситуации, а в участниках группы узнаются образы актеров.</a:t>
            </a:r>
          </a:p>
          <a:p>
            <a:r>
              <a:rPr lang="ru-RU" sz="1800" b="1" dirty="0">
                <a:latin typeface="Book Antiqua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439147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 err="1">
                <a:latin typeface="Book Antiqua" pitchFamily="18" charset="0"/>
              </a:rPr>
              <a:t>Куклотерапия</a:t>
            </a:r>
            <a:r>
              <a:rPr lang="ru-RU" sz="1800" b="1" dirty="0">
                <a:latin typeface="Book Antiqua" pitchFamily="18" charset="0"/>
              </a:rPr>
              <a:t>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метод психологической коррекции различных состояний при помощи кукол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err="1">
                <a:latin typeface="Book Antiqua" pitchFamily="18" charset="0"/>
              </a:rPr>
              <a:t>Куклотерапия</a:t>
            </a:r>
            <a:r>
              <a:rPr lang="ru-RU" sz="1800" b="1" dirty="0">
                <a:latin typeface="Book Antiqua" pitchFamily="18" charset="0"/>
              </a:rPr>
              <a:t> решает следующие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задачи: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помогает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отреагировать эмоции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помогает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актуализировать ресурсы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значительно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расширяет спектр личностных ролей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дает возможность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проработать тему собственной внешности</a:t>
            </a:r>
            <a:r>
              <a:rPr lang="ru-RU" sz="1800" b="1" dirty="0">
                <a:latin typeface="Book Antiqua" pitchFamily="18" charset="0"/>
              </a:rPr>
              <a:t> и образа «Я»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способствует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повышению самооценки, уверенности в себе.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>
                <a:latin typeface="Book Antiqua" pitchFamily="18" charset="0"/>
              </a:rPr>
              <a:t>позволяет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наделять куклу состояниями и возможностями</a:t>
            </a:r>
            <a:r>
              <a:rPr lang="ru-RU" sz="1800" b="1" dirty="0">
                <a:latin typeface="Book Antiqua" pitchFamily="18" charset="0"/>
              </a:rPr>
              <a:t>, которые он хотел бы их иметь и развивать.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atin typeface="Book Antiqua" pitchFamily="18" charset="0"/>
              </a:rPr>
              <a:t>Также, взаимодействуя с куклой, создавая ее, трансформируя, человек способен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расстаться с некоторыми ограничивающими убеждениями, прошлыми образами себя, травмирующими состояниями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Способы обращения с куклой в арт-терапии</a:t>
            </a:r>
          </a:p>
          <a:p>
            <a:r>
              <a:rPr lang="ru-RU" sz="1800" b="1" dirty="0">
                <a:latin typeface="Book Antiqua" pitchFamily="18" charset="0"/>
              </a:rPr>
              <a:t>кукольный спектакль или кукольный театр,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ролевая игра </a:t>
            </a:r>
            <a:r>
              <a:rPr lang="ru-RU" sz="1800" b="1" dirty="0">
                <a:latin typeface="Book Antiqua" pitchFamily="18" charset="0"/>
              </a:rPr>
              <a:t>с куклами,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создание разного вида кукол</a:t>
            </a:r>
            <a:r>
              <a:rPr lang="ru-RU" sz="1800" b="1" dirty="0">
                <a:latin typeface="Book Antiqua" pitchFamily="18" charset="0"/>
              </a:rPr>
              <a:t>, этот вид относится больше к рукоделию,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терапевтическое</a:t>
            </a:r>
            <a:r>
              <a:rPr lang="ru-RU" sz="1800" b="1" dirty="0">
                <a:latin typeface="Book Antiqua" pitchFamily="18" charset="0"/>
              </a:rPr>
              <a:t> создание кукол - формирование запроса (что болит, что ты хочешь исследовать),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творческий процесс </a:t>
            </a:r>
            <a:r>
              <a:rPr lang="ru-RU" sz="1800" b="1" dirty="0">
                <a:latin typeface="Book Antiqua" pitchFamily="18" charset="0"/>
              </a:rPr>
              <a:t>создания куклы (выбор материала, реакция клиента), рефлексия (что происходило, как тебе кукла, чувства и эмоции, как это в реальной жизни)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 доделывания куклы</a:t>
            </a:r>
            <a:r>
              <a:rPr lang="ru-RU" sz="1800" b="1" dirty="0">
                <a:latin typeface="Book Antiqua" pitchFamily="18" charset="0"/>
              </a:rPr>
              <a:t> - психолог делает куклу, но не доделывает до конца, затем дает клиенту, завершить (для тех, кто не может довести дело до конца). Важно предупредить клиента, что могут возникнуть различные эмоции и состояния, но важно доделать куклу до конца.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-28575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Куклотерапия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9852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8575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Куклотерапия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Метод </a:t>
            </a:r>
            <a:r>
              <a:rPr lang="ru-RU" sz="1800" b="1" dirty="0" err="1">
                <a:latin typeface="Book Antiqua" pitchFamily="18" charset="0"/>
              </a:rPr>
              <a:t>куклотерапии</a:t>
            </a:r>
            <a:r>
              <a:rPr lang="ru-RU" sz="1800" b="1" dirty="0">
                <a:latin typeface="Book Antiqua" pitchFamily="18" charset="0"/>
              </a:rPr>
              <a:t> основан на процессах идентификации ребенка с любимым героем (сказки, мультфильма и т.д.), он базируется на трех основных понятиях: «игра» - «кукла» - «кукольный театр». </a:t>
            </a:r>
          </a:p>
          <a:p>
            <a:r>
              <a:rPr lang="ru-RU" sz="1800" b="1" dirty="0">
                <a:latin typeface="Book Antiqua" pitchFamily="18" charset="0"/>
              </a:rPr>
              <a:t>Можно использовать такие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разновидности кукол: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latin typeface="Book Antiqua" pitchFamily="18" charset="0"/>
            </a:endParaRP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верховые</a:t>
            </a:r>
            <a:r>
              <a:rPr lang="ru-RU" sz="1800" b="1" dirty="0">
                <a:latin typeface="Book Antiqua" pitchFamily="18" charset="0"/>
              </a:rPr>
              <a:t> – перчаточные, </a:t>
            </a:r>
            <a:r>
              <a:rPr lang="ru-RU" sz="1800" b="1" dirty="0" err="1">
                <a:latin typeface="Book Antiqua" pitchFamily="18" charset="0"/>
              </a:rPr>
              <a:t>варежковые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низовые</a:t>
            </a:r>
            <a:r>
              <a:rPr lang="ru-RU" sz="1800" b="1" dirty="0">
                <a:latin typeface="Book Antiqua" pitchFamily="18" charset="0"/>
              </a:rPr>
              <a:t> — игрушки-марионетки;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игровые </a:t>
            </a:r>
            <a:r>
              <a:rPr lang="ru-RU" sz="1800" b="1" dirty="0">
                <a:latin typeface="Book Antiqua" pitchFamily="18" charset="0"/>
              </a:rPr>
              <a:t>— из пластилина, тканевые, бумажные; ростовые.</a:t>
            </a:r>
          </a:p>
          <a:p>
            <a:r>
              <a:rPr lang="ru-RU" sz="1800" b="1" dirty="0" err="1">
                <a:latin typeface="Book Antiqua" pitchFamily="18" charset="0"/>
              </a:rPr>
              <a:t>Куклотерапия</a:t>
            </a:r>
            <a:r>
              <a:rPr lang="ru-RU" sz="1800" b="1" dirty="0">
                <a:latin typeface="Book Antiqua" pitchFamily="18" charset="0"/>
              </a:rPr>
              <a:t> складывается из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вступления, трех основных этапов </a:t>
            </a:r>
            <a:r>
              <a:rPr lang="ru-RU" sz="1800" b="1" i="1" dirty="0">
                <a:latin typeface="Book Antiqua" pitchFamily="18" charset="0"/>
              </a:rPr>
              <a:t>(изготовление персонажа, знакомство с персонажем, развитие сюжета)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 заключительной части.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2"/>
              </a:rPr>
              <a:t>https://thumbs.dreamstime.com/z/%D1%80%D0%B0%D1%81%D0%BE%D0%B2%D1%8B%D0%B5--37611557.jpg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4098" name="Picture 2" descr="C:\Users\Андрей\Desktop\расовые-марионетки-разнообразия-3761155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059" b="12402"/>
          <a:stretch/>
        </p:blipFill>
        <p:spPr bwMode="auto">
          <a:xfrm>
            <a:off x="755576" y="4149079"/>
            <a:ext cx="7206586" cy="230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1076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400" b="1" dirty="0">
                <a:latin typeface="Book Antiqua" pitchFamily="18" charset="0"/>
                <a:hlinkClick r:id="rId2"/>
              </a:rPr>
              <a:t>http://900igr.net/up/datai/240929/0016-007-.jpg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3"/>
              </a:rPr>
              <a:t>http://dooc.ouvlad.ru/files/2014/12/%D0%9A%</a:t>
            </a:r>
            <a:r>
              <a:rPr lang="ru-RU" sz="1400" b="1" dirty="0">
                <a:latin typeface="Book Antiqua" pitchFamily="18" charset="0"/>
                <a:hlinkClick r:id="rId3"/>
              </a:rPr>
              <a:t> </a:t>
            </a:r>
            <a:r>
              <a:rPr lang="en-US" sz="1400" b="1" dirty="0">
                <a:latin typeface="Book Antiqua" pitchFamily="18" charset="0"/>
                <a:hlinkClick r:id="rId3"/>
              </a:rPr>
              <a:t>1%8F5-1024x768.jpg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4"/>
              </a:rPr>
              <a:t>https://static.elitsy.ru/media/cache/ed/39/ed39645e6792612c7cdf48d5f79c73e5.jpg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3074" name="Picture 2" descr="C:\Users\Андрей\Desktop\0016-007-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" t="3024" r="5174" b="4751"/>
          <a:stretch/>
        </p:blipFill>
        <p:spPr bwMode="auto">
          <a:xfrm>
            <a:off x="4850964" y="3453121"/>
            <a:ext cx="3947746" cy="31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ндрей\Desktop\Куклотерапия5-1024x7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4041479" cy="303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ндрей\Desktop\image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79" t="28677" r="36366" b="33322"/>
          <a:stretch/>
        </p:blipFill>
        <p:spPr bwMode="auto">
          <a:xfrm>
            <a:off x="6692004" y="260648"/>
            <a:ext cx="2106706" cy="256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ндрей\Desktop\ed39645e6792612c7cdf48d5f79c73e5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77072"/>
            <a:ext cx="4041479" cy="255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57532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7666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Библиотерапия</a:t>
            </a:r>
            <a:r>
              <a:rPr lang="ru-RU" sz="1800" b="1" dirty="0">
                <a:latin typeface="Book Antiqua" pitchFamily="18" charset="0"/>
              </a:rPr>
              <a:t> –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специальное коррекционное воздействие на клиента с помощью чтения подобранной литературы в целях нормализации или оптимизации его психического состояния. </a:t>
            </a:r>
            <a:r>
              <a:rPr lang="ru-RU" sz="1800" b="1" dirty="0">
                <a:latin typeface="Book Antiqua" pitchFamily="18" charset="0"/>
              </a:rPr>
              <a:t>Она направлена на формирование личности читателя. Книги – мощные инструменты, которыми можно воздействовать на мышление людей, их характер, формировать их поведение, помочь в решении проблем</a:t>
            </a:r>
          </a:p>
          <a:p>
            <a:r>
              <a:rPr lang="ru-RU" sz="1800" b="1" dirty="0" err="1">
                <a:latin typeface="Book Antiqua" pitchFamily="18" charset="0"/>
              </a:rPr>
              <a:t>Библиотерапия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основана на использовании систематического чтения для улучшения психологического состояния пациента</a:t>
            </a:r>
            <a:r>
              <a:rPr lang="ru-RU" sz="1800" b="1" dirty="0">
                <a:latin typeface="Book Antiqua" pitchFamily="18" charset="0"/>
              </a:rPr>
              <a:t>. Психотерапевт (психолог, специально обученный библиотекарь) подбирает для пациента литературу, ориентированную на его круг жизненных проблем.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После прочтения происходит совместный разбор содержания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При подборе книг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(«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библиорецептур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») </a:t>
            </a:r>
            <a:r>
              <a:rPr lang="ru-RU" sz="1800" b="1" dirty="0">
                <a:latin typeface="Book Antiqua" pitchFamily="18" charset="0"/>
              </a:rPr>
              <a:t>необходим тщательный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учет </a:t>
            </a: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Основными </a:t>
            </a:r>
            <a:r>
              <a:rPr lang="ru-RU" sz="18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целями</a:t>
            </a:r>
            <a:r>
              <a:rPr lang="ru-RU" sz="1800" b="1" dirty="0">
                <a:latin typeface="Book Antiqua" pitchFamily="18" charset="0"/>
              </a:rPr>
              <a:t> данного метода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88640"/>
            <a:ext cx="2756992" cy="34605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Библиотерапия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931865"/>
              </p:ext>
            </p:extLst>
          </p:nvPr>
        </p:nvGraphicFramePr>
        <p:xfrm>
          <a:off x="179512" y="4149080"/>
          <a:ext cx="8640960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личностных особенностей пациента,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его социального опыта,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n w="12700">
                            <a:solidFill>
                              <a:sysClr val="windowText" lastClr="000000"/>
                            </a:solidFill>
                            <a:prstDash val="solid"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Book Antiqua" pitchFamily="18" charset="0"/>
                        </a:rPr>
                        <a:t>образовательного и культурного уровня</a:t>
                      </a:r>
                      <a:r>
                        <a:rPr lang="ru-RU" sz="1800" b="1" dirty="0">
                          <a:latin typeface="Book Antiqua" pitchFamily="18" charset="0"/>
                        </a:rPr>
                        <a:t>.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878976"/>
              </p:ext>
            </p:extLst>
          </p:nvPr>
        </p:nvGraphicFramePr>
        <p:xfrm>
          <a:off x="395536" y="5445224"/>
          <a:ext cx="8496945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4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достижение лучшего понимания пациентом своих проблем,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выступают расширение возможностей вербализации этих проблем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Book Antiqua" pitchFamily="18" charset="0"/>
                        </a:rPr>
                        <a:t>и включение их в контекст общественно выработанного опыта. </a:t>
                      </a:r>
                    </a:p>
                    <a:p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22244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Индивидуальная </a:t>
            </a:r>
            <a:r>
              <a:rPr lang="ru-RU" sz="1800" b="1" dirty="0" err="1">
                <a:latin typeface="Book Antiqua" pitchFamily="18" charset="0"/>
              </a:rPr>
              <a:t>библиотерапия</a:t>
            </a:r>
            <a:r>
              <a:rPr lang="ru-RU" sz="1800" b="1" dirty="0">
                <a:latin typeface="Book Antiqua" pitchFamily="18" charset="0"/>
              </a:rPr>
              <a:t> направлена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 развитие и коррекцию личности, которые происходят в самом процессе чтения</a:t>
            </a:r>
            <a:r>
              <a:rPr lang="ru-RU" sz="1800" b="1" dirty="0">
                <a:latin typeface="Book Antiqua" pitchFamily="18" charset="0"/>
              </a:rPr>
              <a:t>. Специально подобранная книга может стимулировать развитие человека, отвлечь от горьких переживаний, помочь разобраться с проблемой. </a:t>
            </a:r>
          </a:p>
          <a:p>
            <a:r>
              <a:rPr lang="ru-RU" sz="1800" b="1" dirty="0">
                <a:latin typeface="Book Antiqua" pitchFamily="18" charset="0"/>
              </a:rPr>
              <a:t>К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индивидуальным формам </a:t>
            </a:r>
            <a:r>
              <a:rPr lang="ru-RU" sz="1800" b="1" dirty="0" err="1">
                <a:latin typeface="Book Antiqua" pitchFamily="18" charset="0"/>
              </a:rPr>
              <a:t>библиотерапии</a:t>
            </a:r>
            <a:r>
              <a:rPr lang="ru-RU" sz="1800" b="1" dirty="0">
                <a:latin typeface="Book Antiqua" pitchFamily="18" charset="0"/>
              </a:rPr>
              <a:t> относятся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составление плана чтения, подбор литературы, индивидуальные беседы, </a:t>
            </a:r>
            <a:r>
              <a:rPr lang="ru-RU" sz="1800" b="1" dirty="0">
                <a:latin typeface="Book Antiqua" pitchFamily="18" charset="0"/>
              </a:rPr>
              <a:t>которые учитывают характер проблемы читателя, уровень начитанности.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Групповая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библиотерапия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направлена на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стимулирование ответной реакции читателя на прочитанную книгу</a:t>
            </a:r>
            <a:r>
              <a:rPr lang="ru-RU" sz="1800" b="1" dirty="0">
                <a:latin typeface="Book Antiqua" pitchFamily="18" charset="0"/>
              </a:rPr>
              <a:t>. Коррекция и развитие личности происходят не только в процессе чтения рекомендованной литературы, но и в большей степени в ходе подготовленного диалога, обсуждения прочитанного произведения, организованного в группе.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Формы групповой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библиотерапии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Литературные встречи с элементами </a:t>
            </a:r>
            <a:r>
              <a:rPr lang="ru-RU" sz="1800" b="1" dirty="0" err="1">
                <a:latin typeface="Book Antiqua" pitchFamily="18" charset="0"/>
              </a:rPr>
              <a:t>игротерапии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Библиотечные уроки.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Литературные викторины.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Театрализованные библиотечные праздники.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Кружки громкого чтения.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Литературные вечера.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Театр книги. </a:t>
            </a:r>
          </a:p>
          <a:p>
            <a:pPr>
              <a:buFont typeface="+mj-lt"/>
              <a:buAutoNum type="arabicPeriod"/>
            </a:pPr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77330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Сказкотерапия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Сказкотерапия</a:t>
            </a:r>
            <a:r>
              <a:rPr lang="ru-RU" sz="1800" b="1" dirty="0">
                <a:latin typeface="Book Antiqua" pitchFamily="18" charset="0"/>
              </a:rPr>
              <a:t> –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 передачи индивидууму (чаще ребенку) необходимых моральных норм и правил</a:t>
            </a:r>
            <a:r>
              <a:rPr lang="ru-RU" sz="1800" b="1" dirty="0">
                <a:latin typeface="Book Antiqua" pitchFamily="18" charset="0"/>
              </a:rPr>
              <a:t>, древнейший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способ социализации и передачи опыта. </a:t>
            </a:r>
            <a:r>
              <a:rPr lang="ru-RU" sz="1800" b="1" dirty="0">
                <a:latin typeface="Book Antiqua" pitchFamily="18" charset="0"/>
              </a:rPr>
              <a:t>Эта информация заложена в фольклорных сказках и преданиях, былинах, притчах. </a:t>
            </a:r>
          </a:p>
          <a:p>
            <a:r>
              <a:rPr lang="ru-RU" sz="1800" b="1" dirty="0">
                <a:latin typeface="Book Antiqua" pitchFamily="18" charset="0"/>
              </a:rPr>
              <a:t>В процессе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слушания, придумывания и обсуждения </a:t>
            </a:r>
            <a:r>
              <a:rPr lang="ru-RU" sz="1800" b="1" dirty="0">
                <a:latin typeface="Book Antiqua" pitchFamily="18" charset="0"/>
              </a:rPr>
              <a:t>сказки у ребенка развиваются необходимые для эффективного существования фантазия, творчество. </a:t>
            </a:r>
          </a:p>
          <a:p>
            <a:r>
              <a:rPr lang="ru-RU" sz="1800" b="1" dirty="0">
                <a:latin typeface="Book Antiqua" pitchFamily="18" charset="0"/>
              </a:rPr>
              <a:t>Он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усваивает основные механизмы поиска и принятия решений.</a:t>
            </a:r>
            <a:r>
              <a:rPr lang="ru-RU" sz="1800" b="1" dirty="0">
                <a:latin typeface="Book Antiqua" pitchFamily="18" charset="0"/>
              </a:rPr>
              <a:t> Слушая и воспринимая сказки человек, встраивает их в свой жизненный сценарий, формирует его. У малышей этот процесс особенно ярок, многие дети просят читать им одну и туже сказку по много раз. Работа со сказкой направлена непосредственно на помощь клиенту. Психотерапевт создает условия, в которых клиент,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работая со сказкой </a:t>
            </a:r>
            <a:r>
              <a:rPr lang="ru-RU" sz="1800" b="1" dirty="0">
                <a:latin typeface="Book Antiqua" pitchFamily="18" charset="0"/>
              </a:rPr>
              <a:t>(читая, придумывая, разыгрывая, продолжая),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находит решения своих жизненных трудностей и проблем.</a:t>
            </a: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95707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Сказкотерапия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Сказкотерапия</a:t>
            </a:r>
            <a:r>
              <a:rPr lang="ru-RU" sz="1800" b="1" dirty="0">
                <a:latin typeface="Book Antiqua" pitchFamily="18" charset="0"/>
              </a:rPr>
              <a:t> — это лечение сказками, при котором происходит совместное с клиентом открытие тех знаний, которые живут в душе и являются в данный момент психотерапевтическими.</a:t>
            </a:r>
          </a:p>
          <a:p>
            <a:r>
              <a:rPr lang="ru-RU" sz="1800" b="1" dirty="0">
                <a:latin typeface="Book Antiqua" pitchFamily="18" charset="0"/>
              </a:rPr>
              <a:t>В </a:t>
            </a:r>
            <a:r>
              <a:rPr lang="ru-RU" sz="1800" b="1" dirty="0" err="1">
                <a:latin typeface="Book Antiqua" pitchFamily="18" charset="0"/>
              </a:rPr>
              <a:t>сказкотерапии</a:t>
            </a:r>
            <a:r>
              <a:rPr lang="ru-RU" sz="1800" b="1" dirty="0">
                <a:latin typeface="Book Antiqua" pitchFamily="18" charset="0"/>
              </a:rPr>
              <a:t> различают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директивный и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недирективный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подходы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dirty="0">
                <a:latin typeface="Book Antiqua" pitchFamily="18" charset="0"/>
              </a:rPr>
              <a:t> В </a:t>
            </a:r>
            <a:r>
              <a:rPr lang="ru-RU" sz="1800" b="1" u="sng" dirty="0">
                <a:latin typeface="Book Antiqua" pitchFamily="18" charset="0"/>
              </a:rPr>
              <a:t>директивной терапии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терапевт руководит терапевтическим процессом</a:t>
            </a:r>
            <a:r>
              <a:rPr lang="ru-RU" sz="1800" b="1" dirty="0">
                <a:latin typeface="Book Antiqua" pitchFamily="18" charset="0"/>
              </a:rPr>
              <a:t>: </a:t>
            </a:r>
          </a:p>
          <a:p>
            <a:endParaRPr lang="ru-RU" sz="18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800" b="1" dirty="0">
              <a:latin typeface="Book Antiqua" pitchFamily="18" charset="0"/>
            </a:endParaRPr>
          </a:p>
          <a:p>
            <a:r>
              <a:rPr lang="ru-RU" sz="1800" b="1" dirty="0">
                <a:latin typeface="Book Antiqua" pitchFamily="18" charset="0"/>
              </a:rPr>
              <a:t>В </a:t>
            </a:r>
            <a:r>
              <a:rPr lang="ru-RU" sz="1800" b="1" u="sng" dirty="0" err="1">
                <a:latin typeface="Book Antiqua" pitchFamily="18" charset="0"/>
              </a:rPr>
              <a:t>недирективной</a:t>
            </a:r>
            <a:r>
              <a:rPr lang="ru-RU" sz="1800" b="1" u="sng" dirty="0">
                <a:latin typeface="Book Antiqua" pitchFamily="18" charset="0"/>
              </a:rPr>
              <a:t> </a:t>
            </a:r>
            <a:r>
              <a:rPr lang="ru-RU" sz="1800" b="1" u="sng" dirty="0" err="1">
                <a:latin typeface="Book Antiqua" pitchFamily="18" charset="0"/>
              </a:rPr>
              <a:t>сказкотерапии</a:t>
            </a:r>
            <a:r>
              <a:rPr lang="ru-RU" sz="1800" b="1" u="sng" dirty="0">
                <a:latin typeface="Book Antiqua" pitchFamily="18" charset="0"/>
              </a:rPr>
              <a:t> </a:t>
            </a:r>
            <a:r>
              <a:rPr lang="ru-RU" sz="1800" b="1" dirty="0">
                <a:latin typeface="Book Antiqua" pitchFamily="18" charset="0"/>
              </a:rPr>
              <a:t>роль психотерапевта снижается: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основная функция сводится к созданию атмосферы эмоционального принятия ребёнка </a:t>
            </a:r>
            <a:r>
              <a:rPr lang="ru-RU" sz="1800" b="1" dirty="0">
                <a:latin typeface="Book Antiqua" pitchFamily="18" charset="0"/>
              </a:rPr>
              <a:t>и условий для спонтанного проявления его чувств.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Сказки делятся в зависимости от назначения: </a:t>
            </a:r>
            <a:r>
              <a:rPr lang="ru-RU" sz="1800" b="1" dirty="0">
                <a:latin typeface="Book Antiqua" pitchFamily="18" charset="0"/>
              </a:rPr>
              <a:t>	</a:t>
            </a:r>
          </a:p>
          <a:p>
            <a:r>
              <a:rPr lang="ru-RU" sz="1800" b="1" dirty="0">
                <a:latin typeface="Book Antiqua" pitchFamily="18" charset="0"/>
              </a:rPr>
              <a:t>художественные, 	</a:t>
            </a:r>
          </a:p>
          <a:p>
            <a:r>
              <a:rPr lang="ru-RU" sz="1800" b="1" dirty="0">
                <a:latin typeface="Book Antiqua" pitchFamily="18" charset="0"/>
              </a:rPr>
              <a:t>дидактические, 	</a:t>
            </a:r>
          </a:p>
          <a:p>
            <a:r>
              <a:rPr lang="ru-RU" sz="1800" b="1" dirty="0" err="1">
                <a:latin typeface="Book Antiqua" pitchFamily="18" charset="0"/>
              </a:rPr>
              <a:t>психокоррекционные</a:t>
            </a:r>
            <a:r>
              <a:rPr lang="ru-RU" sz="1800" b="1" dirty="0">
                <a:latin typeface="Book Antiqua" pitchFamily="18" charset="0"/>
              </a:rPr>
              <a:t>, 	</a:t>
            </a:r>
          </a:p>
          <a:p>
            <a:r>
              <a:rPr lang="ru-RU" sz="1800" b="1" dirty="0">
                <a:latin typeface="Book Antiqua" pitchFamily="18" charset="0"/>
              </a:rPr>
              <a:t>психотерапевтические, 	</a:t>
            </a:r>
          </a:p>
          <a:p>
            <a:r>
              <a:rPr lang="ru-RU" sz="1800" b="1" dirty="0">
                <a:latin typeface="Book Antiqua" pitchFamily="18" charset="0"/>
              </a:rPr>
              <a:t>медитативные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566792"/>
              </p:ext>
            </p:extLst>
          </p:nvPr>
        </p:nvGraphicFramePr>
        <p:xfrm>
          <a:off x="251520" y="2636912"/>
          <a:ext cx="8496945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0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задаёт темы,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наблюдает за поведением ребёнка 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Book Antiqua" pitchFamily="18" charset="0"/>
                        </a:rPr>
                        <a:t>и интерпретирует его. </a:t>
                      </a: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rgbClr val="A1C886">
                            <a:tint val="66000"/>
                            <a:satMod val="160000"/>
                          </a:srgbClr>
                        </a:gs>
                        <a:gs pos="50000">
                          <a:srgbClr val="A1C886">
                            <a:tint val="44500"/>
                            <a:satMod val="160000"/>
                          </a:srgbClr>
                        </a:gs>
                        <a:gs pos="100000">
                          <a:srgbClr val="A1C886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724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Принципы арт-терапии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 err="1">
                <a:latin typeface="Book Antiqua" pitchFamily="18" charset="0"/>
              </a:rPr>
              <a:t>ол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11266" name="Picture 2" descr="F:\МАЙ 2019\АРТ-ТЕРАПИЯ\slide-12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48" t="11840" r="4504" b="5035"/>
          <a:stretch/>
        </p:blipFill>
        <p:spPr bwMode="auto">
          <a:xfrm>
            <a:off x="395536" y="548680"/>
            <a:ext cx="84454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право стрелка 3"/>
          <p:cNvSpPr/>
          <p:nvPr/>
        </p:nvSpPr>
        <p:spPr>
          <a:xfrm rot="1001167">
            <a:off x="8503965" y="5795801"/>
            <a:ext cx="524584" cy="1008112"/>
          </a:xfrm>
          <a:prstGeom prst="curved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54010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Сказкотерапия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В практической психологии можно встретить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несколько способов работы со сказками </a:t>
            </a:r>
            <a:r>
              <a:rPr lang="ru-RU" sz="1800" b="1" dirty="0">
                <a:latin typeface="Book Antiqua" pitchFamily="18" charset="0"/>
              </a:rPr>
              <a:t>как с проекцией, в зависимости от того, какие задачи ставит перед собой психолог. 	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Использование</a:t>
            </a: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сказки как метафоры</a:t>
            </a:r>
            <a:r>
              <a:rPr lang="ru-RU" sz="1800" b="1" dirty="0">
                <a:latin typeface="Book Antiqua" pitchFamily="18" charset="0"/>
              </a:rPr>
              <a:t>. Текст и образы сказки вызывают свободные ассоциации, которые касаются личной психической жизни человека, затем эти метафоры и ассоциации обсуждаются.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Рисование по мотивам сказки</a:t>
            </a:r>
            <a:r>
              <a:rPr lang="ru-RU" sz="1800" b="1" dirty="0">
                <a:latin typeface="Book Antiqua" pitchFamily="18" charset="0"/>
              </a:rPr>
              <a:t>. Свободные ассоциации проявляются в рисунке, дальнейшая работа идет с графическим материалом. 	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«Почему герой так поступил?» </a:t>
            </a:r>
            <a:r>
              <a:rPr lang="ru-RU" sz="1800" b="1" dirty="0">
                <a:latin typeface="Book Antiqua" pitchFamily="18" charset="0"/>
              </a:rPr>
              <a:t>— то есть более активная работа с текстом, где обсуждение поведения и мотивов персонажа служит поводом к обсуждению ценностей и поведения человека. Вводятся оценки и критерии «хорошо» — «плохо». 	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Проигрывание эпизодов сказки</a:t>
            </a:r>
            <a:r>
              <a:rPr lang="ru-RU" sz="1800" b="1" dirty="0">
                <a:latin typeface="Book Antiqua" pitchFamily="18" charset="0"/>
              </a:rPr>
              <a:t>. Участие в этих эпизодах дает возможность ребенку или взрослому прочувствовать некоторые эмоционально-значимые ситуации и «сыграть» эмоции.	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Использование сказки как притчи-нравоучения</a:t>
            </a:r>
            <a:r>
              <a:rPr lang="ru-RU" sz="1800" b="1" dirty="0">
                <a:latin typeface="Book Antiqua" pitchFamily="18" charset="0"/>
              </a:rPr>
              <a:t>, подсказка с помощью метафоры варианта разрешения ситуации 	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Переделка или творческая работа по мотивам сказки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52411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Мероприятия на этапах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Знакомство с персонажами сказки</a:t>
            </a:r>
            <a:r>
              <a:rPr lang="ru-RU" sz="1800" b="1" dirty="0">
                <a:latin typeface="Book Antiqua" pitchFamily="18" charset="0"/>
              </a:rPr>
              <a:t>. Здесь мы выделяем и перечисляем всех персонажей в порядке их появления. Обращаем внимание ребенка на внешний облик персонажа, его величину, окраску, форму, звукоподражание, форму передвижения.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Рассказывание сказки с акцентом на эмоциональное состояние</a:t>
            </a:r>
            <a:r>
              <a:rPr lang="ru-RU" sz="1800" b="1" dirty="0">
                <a:latin typeface="Book Antiqua" pitchFamily="18" charset="0"/>
              </a:rPr>
              <a:t>. Установление эмоционального контакта с детьми, обращение внимания ребенка на эмоции педагога, его отношение к рассказываемому.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Знакомство с главным героем сказки</a:t>
            </a:r>
            <a:r>
              <a:rPr lang="ru-RU" sz="1800" b="1" dirty="0">
                <a:latin typeface="Book Antiqua" pitchFamily="18" charset="0"/>
              </a:rPr>
              <a:t>. Из всех героев сказки вместе с детьми выделяем главного героя, комментируем и объясняем почему.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Беседа по сказке</a:t>
            </a:r>
            <a:r>
              <a:rPr lang="ru-RU" sz="1800" b="1" dirty="0">
                <a:latin typeface="Book Antiqua" pitchFamily="18" charset="0"/>
              </a:rPr>
              <a:t>, выявление причинно-следственных связей. Учить ребенка воспроизводить последовательность появления каждого героя. Осознавать события, предшествующие их появлению.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Анализ сказки</a:t>
            </a:r>
            <a:r>
              <a:rPr lang="ru-RU" sz="1800" b="1" dirty="0">
                <a:latin typeface="Book Antiqua" pitchFamily="18" charset="0"/>
              </a:rPr>
              <a:t>. Ответы на вопросы по содержанию сказки, выяснение отношения ребенка к каждому персонажу.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Совместное рассказывание сказок: педагог и ре</a:t>
            </a:r>
            <a:r>
              <a:rPr lang="ru-RU" sz="1800" b="1" dirty="0">
                <a:latin typeface="Book Antiqua" pitchFamily="18" charset="0"/>
              </a:rPr>
              <a:t>бенок. Стимулирование детских «подсказок». Использование </a:t>
            </a:r>
            <a:r>
              <a:rPr lang="ru-RU" sz="1800" b="1" dirty="0" err="1">
                <a:latin typeface="Book Antiqua" pitchFamily="18" charset="0"/>
              </a:rPr>
              <a:t>фланелеграфа</a:t>
            </a:r>
            <a:r>
              <a:rPr lang="ru-RU" sz="1800" b="1" dirty="0">
                <a:latin typeface="Book Antiqua" pitchFamily="18" charset="0"/>
              </a:rPr>
              <a:t>, настольного театра и кукольного театра.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Проведение игр-импровизаций с детьми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7147806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Критерии и уровни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404664"/>
            <a:ext cx="9001000" cy="6336704"/>
          </a:xfrm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Знание сказок.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Проявление интереса к сказкам.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Использование сказок в социальном опыте.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 Эмоциональный отклик. </a:t>
            </a:r>
          </a:p>
          <a:p>
            <a:pPr>
              <a:buFont typeface="+mj-lt"/>
              <a:buAutoNum type="arabicPeriod"/>
            </a:pPr>
            <a:r>
              <a:rPr lang="ru-RU" sz="1800" b="1" dirty="0">
                <a:latin typeface="Book Antiqua" pitchFamily="18" charset="0"/>
              </a:rPr>
              <a:t>Участие в играх-драматизациях. </a:t>
            </a:r>
          </a:p>
          <a:p>
            <a:pPr>
              <a:buFont typeface="Wingdings"/>
              <a:buChar char="§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Каждый критерий оценивается по трем уровням: 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1 уровень – низкий уровень </a:t>
            </a:r>
            <a:r>
              <a:rPr lang="ru-RU" sz="1800" b="1" dirty="0">
                <a:latin typeface="Book Antiqua" pitchFamily="18" charset="0"/>
              </a:rPr>
              <a:t>означает, что ребенок не понимает, не знает сказки, не отвечает на вопросы, не понимает предназначения куклы в сказке. 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2 уровень – средний уровень </a:t>
            </a:r>
            <a:r>
              <a:rPr lang="ru-RU" sz="1800" b="1" dirty="0">
                <a:latin typeface="Book Antiqua" pitchFamily="18" charset="0"/>
              </a:rPr>
              <a:t>– узнает сказки, называет персонажи. Выполняет два-три последовательных действия (делает как курочка, или дед, не называя роль) с  помощью взрослого. Выполняет имитационные движения, изображая животных. </a:t>
            </a:r>
          </a:p>
          <a:p>
            <a:r>
              <a:rPr lang="ru-RU" sz="1800" b="1" dirty="0">
                <a:latin typeface="Book Antiqua" pitchFamily="18" charset="0"/>
              </a:rPr>
              <a:t>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3 уровень – высокий  уровень </a:t>
            </a:r>
            <a:r>
              <a:rPr lang="ru-RU" sz="1800" b="1" dirty="0">
                <a:latin typeface="Book Antiqua" pitchFamily="18" charset="0"/>
              </a:rPr>
              <a:t>– знает сказки, называет персонажи, характеризует с помощью вопросов героев сказки, рассказывает сказку от начала до конца при подсказке взрослого. Оценивает с помощью вопросов поступки героев сказки. Проявляет эмоции в обыгрывании эпизодов сказки, используя при этом мимику, жесты и т.д.</a:t>
            </a:r>
          </a:p>
        </p:txBody>
      </p:sp>
    </p:spTree>
    <p:extLst>
      <p:ext uri="{BB962C8B-B14F-4D97-AF65-F5344CB8AC3E}">
        <p14:creationId xmlns:p14="http://schemas.microsoft.com/office/powerpoint/2010/main" val="247944741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Клоун-терапия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Клоун-терапия – вид </a:t>
            </a:r>
            <a:r>
              <a:rPr lang="ru-RU" sz="1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мультимодальной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интерактивной арт-терапии, направленной на развитие ресурсов оптимизма</a:t>
            </a:r>
            <a:r>
              <a:rPr lang="ru-RU" sz="1800" b="1" dirty="0">
                <a:latin typeface="Book Antiqua" pitchFamily="18" charset="0"/>
              </a:rPr>
              <a:t>, коррекцию </a:t>
            </a:r>
            <a:r>
              <a:rPr lang="ru-RU" sz="1800" b="1" dirty="0" err="1">
                <a:latin typeface="Book Antiqua" pitchFamily="18" charset="0"/>
              </a:rPr>
              <a:t>смысложизненных</a:t>
            </a:r>
            <a:r>
              <a:rPr lang="ru-RU" sz="1800" b="1" dirty="0">
                <a:latin typeface="Book Antiqua" pitchFamily="18" charset="0"/>
              </a:rPr>
              <a:t> ориентиров человека и групп.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Задачами клоун-терапии являются: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Открытие в себе новых творческих возможностей;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Обучение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адекватному  проявлению эмоции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Снятие психоэмоционального напряжения</a:t>
            </a:r>
            <a:r>
              <a:rPr lang="ru-RU" sz="1800" b="1" dirty="0">
                <a:latin typeface="Book Antiqua" pitchFamily="18" charset="0"/>
              </a:rPr>
              <a:t>; 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Расширение возможностей своего общения</a:t>
            </a:r>
            <a:r>
              <a:rPr lang="ru-RU" sz="1800" b="1" dirty="0">
                <a:latin typeface="Book Antiqua" pitchFamily="18" charset="0"/>
              </a:rPr>
              <a:t>, его эффективности;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Приобретение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нового опыта взаимоотношений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Ориентирование на социально значимые нормы в поведении, повышение личностной </a:t>
            </a:r>
            <a:r>
              <a:rPr lang="ru-RU" sz="1800" b="1" dirty="0" err="1">
                <a:latin typeface="Book Antiqua" pitchFamily="18" charset="0"/>
              </a:rPr>
              <a:t>саморегуляции</a:t>
            </a:r>
            <a:r>
              <a:rPr lang="ru-RU" sz="1800" b="1" dirty="0">
                <a:latin typeface="Book Antiqua" pitchFamily="18" charset="0"/>
              </a:rPr>
              <a:t>;</a:t>
            </a:r>
          </a:p>
          <a:p>
            <a:pPr>
              <a:buFont typeface="+mj-lt"/>
              <a:buAutoNum type="arabicParenR"/>
            </a:pPr>
            <a:r>
              <a:rPr lang="ru-RU" sz="1800" b="1" dirty="0">
                <a:latin typeface="Book Antiqua" pitchFamily="18" charset="0"/>
              </a:rPr>
              <a:t>Проработка 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гармонизация внутренних структур «Я</a:t>
            </a:r>
            <a:r>
              <a:rPr lang="ru-RU" sz="1800" b="1" dirty="0">
                <a:latin typeface="Book Antiqua" pitchFamily="18" charset="0"/>
              </a:rPr>
              <a:t>».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Универсальность техник клоун-терапии </a:t>
            </a:r>
            <a:r>
              <a:rPr lang="ru-RU" sz="1800" b="1" dirty="0">
                <a:latin typeface="Book Antiqua" pitchFamily="18" charset="0"/>
              </a:rPr>
              <a:t>поражает. </a:t>
            </a:r>
          </a:p>
          <a:p>
            <a:r>
              <a:rPr lang="ru-RU" sz="1800" b="1" dirty="0">
                <a:latin typeface="Book Antiqua" pitchFamily="18" charset="0"/>
              </a:rPr>
              <a:t>Она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не требует значительных материальных затрат</a:t>
            </a:r>
            <a:r>
              <a:rPr lang="ru-RU" sz="1800" b="1" dirty="0">
                <a:latin typeface="Book Antiqua" pitchFamily="18" charset="0"/>
              </a:rPr>
              <a:t>, но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требует определенной профессиональной и актерской подготовки </a:t>
            </a:r>
            <a:r>
              <a:rPr lang="ru-RU" sz="1800" b="1" dirty="0">
                <a:latin typeface="Book Antiqua" pitchFamily="18" charset="0"/>
              </a:rPr>
              <a:t>специалиста для её успешного использования.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20651596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 fontScale="85000"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Клоун-терапия - это одно из новых направлений в психологии. Лечение  смехом давно используется во всем цивилизованном мире. В США и в странах Западной Европы  существуют “клиник--</a:t>
            </a:r>
            <a:r>
              <a:rPr lang="ru-RU" sz="1800" b="1" dirty="0" err="1">
                <a:latin typeface="Book Antiqua" pitchFamily="18" charset="0"/>
              </a:rPr>
              <a:t>клаун</a:t>
            </a:r>
            <a:r>
              <a:rPr lang="ru-RU" sz="1800" b="1" dirty="0">
                <a:latin typeface="Book Antiqua" pitchFamily="18" charset="0"/>
              </a:rPr>
              <a:t>” , клоуны , работающие в больницах, в различных социальных учреждениях.</a:t>
            </a:r>
          </a:p>
          <a:p>
            <a:r>
              <a:rPr lang="ru-RU" sz="1800" b="1" dirty="0">
                <a:latin typeface="Book Antiqua" pitchFamily="18" charset="0"/>
              </a:rPr>
              <a:t>Эффективность клоун-терапии доказана. Положительные эмоции, которые испытывает пациент во время сеанса, оказывают благотворное влияние на организм. Смех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спасает от неврозов и стрессов, улучшает кровоснабжение тканей, регулирует ритм сердца и нормализует давление</a:t>
            </a:r>
            <a:r>
              <a:rPr lang="ru-RU" sz="1800" b="1" dirty="0">
                <a:latin typeface="Book Antiqua" pitchFamily="18" charset="0"/>
              </a:rPr>
              <a:t>. При смехе задействовано 80 мышц: движутся плечи и грудная клетка, вибрирует диафрагма.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Результаты клоун-терапии: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Веселые переменки для детей, помогают малышам справиться с напряжением.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Это замечательная профилактика утомления и переутомления дошкольника.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Это активизация как физического, так и психоэмоционального развития.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 Это укрепление нервной системы через веселые игры, тренинги, художественное творчество.</a:t>
            </a:r>
          </a:p>
          <a:p>
            <a:r>
              <a:rPr lang="ru-RU" sz="1800" b="1" dirty="0">
                <a:latin typeface="Book Antiqua" pitchFamily="18" charset="0"/>
              </a:rPr>
              <a:t>“Путешествие в страну клоунов”, “Вкусная неделя”, “Веселая радуга”, “Утро маленьких смешинок” - это не полный перечень сеансов-переменок.</a:t>
            </a:r>
          </a:p>
          <a:p>
            <a:r>
              <a:rPr lang="ru-RU" sz="1800" b="1" dirty="0">
                <a:latin typeface="Book Antiqua" pitchFamily="18" charset="0"/>
              </a:rPr>
              <a:t>Можно догадаться, что самое любимое занятие в детском саду, это занятие с клоуном, с веселым другом, с красивой игрушкой, которую хочется обнять, прижать к себе и почувствовать себя счастливым.  </a:t>
            </a:r>
          </a:p>
          <a:p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Результаты полученные в ходе клоун-терапии говорят о длительном положительном терапевтическом эффекте: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Резкое снижение агрессивности в группах.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Желание находиться в хорошем настроении.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Высокие темпы социализации детей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Установление в группах положительного </a:t>
            </a:r>
            <a:r>
              <a:rPr lang="ru-RU" sz="1800" b="1" dirty="0" err="1">
                <a:latin typeface="Book Antiqua" pitchFamily="18" charset="0"/>
              </a:rPr>
              <a:t>психо</a:t>
            </a:r>
            <a:r>
              <a:rPr lang="ru-RU" sz="1800" b="1" dirty="0">
                <a:latin typeface="Book Antiqua" pitchFamily="18" charset="0"/>
              </a:rPr>
              <a:t>-эмоционального фона.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Снижение уровня заболеваемости детей, посещающих дошкольное учреждение.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Положительное личностное развитие ребенка.</a:t>
            </a:r>
          </a:p>
          <a:p>
            <a:pPr>
              <a:buFont typeface="Courier New" pitchFamily="49" charset="0"/>
              <a:buChar char="o"/>
            </a:pPr>
            <a:r>
              <a:rPr lang="ru-RU" sz="1800" b="1" dirty="0">
                <a:latin typeface="Book Antiqua" pitchFamily="18" charset="0"/>
              </a:rPr>
              <a:t>Легкое усвоение текущего учебно-образовательного материала.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10381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13376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en-US" sz="1400" b="1" dirty="0">
                <a:latin typeface="Book Antiqua" pitchFamily="18" charset="0"/>
                <a:hlinkClick r:id="rId2"/>
              </a:rPr>
              <a:t>http://mdou-85.narod.ru/new/87n.jpg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2"/>
              </a:rPr>
              <a:t>http://mdou-85.narod.ru/new/87n.jpg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pPr marL="0" indent="0">
              <a:buNone/>
            </a:pP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3"/>
              </a:rPr>
              <a:t>https://www.maam.ru/upload/blogs/detsad-380367-1463306158.jpg</a:t>
            </a:r>
            <a:endParaRPr lang="ru-RU" sz="1400" b="1" dirty="0">
              <a:latin typeface="Book Antiqua" pitchFamily="18" charset="0"/>
            </a:endParaRPr>
          </a:p>
          <a:p>
            <a:r>
              <a:rPr lang="en-US" sz="1400" b="1" dirty="0">
                <a:latin typeface="Book Antiqua" pitchFamily="18" charset="0"/>
                <a:hlinkClick r:id="rId4"/>
              </a:rPr>
              <a:t>http://udcpo.com.ua/wp-content/uploads/2018/03/art_kids.jpg</a:t>
            </a:r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  <a:p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1026" name="Picture 2" descr="C:\Users\Андрей\Desktop\87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66961"/>
            <a:ext cx="3816053" cy="286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0611cbcdc789ef4ca0b6487181af34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4627"/>
            <a:ext cx="3744416" cy="335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дрей\Desktop\detsad-380367-146330615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7" y="4005064"/>
            <a:ext cx="356118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ндрей\Desktop\art_kid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88152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Маскотерапия</a:t>
            </a: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20680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85000" lnSpcReduction="10000"/>
          </a:bodyPr>
          <a:lstStyle/>
          <a:p>
            <a:r>
              <a:rPr lang="ru-RU" sz="1800" b="1" dirty="0">
                <a:latin typeface="Book Antiqua" pitchFamily="18" charset="0"/>
              </a:rPr>
              <a:t>как атрибут театрализованной деятельности, часть костюма:</a:t>
            </a:r>
          </a:p>
          <a:p>
            <a:r>
              <a:rPr lang="ru-RU" sz="1800" b="1" dirty="0" err="1">
                <a:latin typeface="Book Antiqua" pitchFamily="18" charset="0"/>
              </a:rPr>
              <a:t>инсценирование</a:t>
            </a:r>
            <a:r>
              <a:rPr lang="ru-RU" sz="1800" b="1" dirty="0">
                <a:latin typeface="Book Antiqua" pitchFamily="18" charset="0"/>
              </a:rPr>
              <a:t> мини-диалогов, стихов, рассказов, сказок, </a:t>
            </a:r>
            <a:r>
              <a:rPr lang="ru-RU" sz="1800" b="1" dirty="0" err="1">
                <a:latin typeface="Book Antiqua" pitchFamily="18" charset="0"/>
              </a:rPr>
              <a:t>потешек</a:t>
            </a:r>
            <a:r>
              <a:rPr lang="ru-RU" sz="1800" b="1" dirty="0">
                <a:latin typeface="Book Antiqua" pitchFamily="18" charset="0"/>
              </a:rPr>
              <a:t> и частушек;</a:t>
            </a:r>
          </a:p>
          <a:p>
            <a:r>
              <a:rPr lang="ru-RU" sz="1800" b="1" dirty="0">
                <a:latin typeface="Book Antiqua" pitchFamily="18" charset="0"/>
              </a:rPr>
              <a:t>разыгрывание спектаклей;</a:t>
            </a:r>
          </a:p>
          <a:p>
            <a:r>
              <a:rPr lang="ru-RU" sz="1800" b="1" dirty="0">
                <a:latin typeface="Book Antiqua" pitchFamily="18" charset="0"/>
              </a:rPr>
              <a:t>концерты, праздничные утренники, новогодние карнавалы;</a:t>
            </a:r>
          </a:p>
          <a:p>
            <a:r>
              <a:rPr lang="ru-RU" sz="1800" b="1" dirty="0">
                <a:latin typeface="Book Antiqua" pitchFamily="18" charset="0"/>
              </a:rPr>
              <a:t>во время проведения </a:t>
            </a:r>
            <a:r>
              <a:rPr lang="ru-RU" sz="1800" b="1" dirty="0" err="1">
                <a:latin typeface="Book Antiqua" pitchFamily="18" charset="0"/>
              </a:rPr>
              <a:t>маскотерапии</a:t>
            </a:r>
            <a:r>
              <a:rPr lang="ru-RU" sz="1800" b="1" dirty="0">
                <a:latin typeface="Book Antiqua" pitchFamily="18" charset="0"/>
              </a:rPr>
              <a:t> (вид арт-терапии);</a:t>
            </a:r>
          </a:p>
          <a:p>
            <a:r>
              <a:rPr lang="ru-RU" sz="1800" b="1" dirty="0">
                <a:latin typeface="Book Antiqua" pitchFamily="18" charset="0"/>
              </a:rPr>
              <a:t>на занятиях по речевому развитию;</a:t>
            </a:r>
          </a:p>
          <a:p>
            <a:r>
              <a:rPr lang="ru-RU" sz="1800" b="1" dirty="0">
                <a:latin typeface="Book Antiqua" pitchFamily="18" charset="0"/>
              </a:rPr>
              <a:t>как сюрпризный момент на разнообразных занятиях (чтение художественной литературы, математика, рисование, музыка и т. д.);</a:t>
            </a:r>
          </a:p>
          <a:p>
            <a:r>
              <a:rPr lang="ru-RU" sz="1800" b="1" dirty="0">
                <a:latin typeface="Book Antiqua" pitchFamily="18" charset="0"/>
              </a:rPr>
              <a:t>во время режимных моментов, например, во время утренней гимнастики;</a:t>
            </a:r>
          </a:p>
          <a:p>
            <a:r>
              <a:rPr lang="ru-RU" sz="1800" b="1" dirty="0">
                <a:latin typeface="Book Antiqua" pitchFamily="18" charset="0"/>
              </a:rPr>
              <a:t>как оригинальный материал для проведения конкурсов, выставок совместного творчества, презентаций («Карнавальные маски своими руками»);</a:t>
            </a:r>
          </a:p>
          <a:p>
            <a:r>
              <a:rPr lang="ru-RU" sz="1800" b="1" dirty="0">
                <a:latin typeface="Book Antiqua" pitchFamily="18" charset="0"/>
              </a:rPr>
              <a:t>как декоративное украшение помещения, например, как экспонаты мини-музея маски в театральном уголке.</a:t>
            </a:r>
          </a:p>
          <a:p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Маскотерапевтический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процесс состоит из нескольких этапов: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изготовление маски (и костюма). Это часть терапевтического процесса. Маски могут быть изготовлены из различных материалов - тонкий белый картон, папье-маше, гипс. Маски рисуют, клеят, расписывают готовые;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описание и выбор имени для маски персонажа;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взаимодействие с маской (рассказ о маске, драматизация, исполнение роли, импровизация, в группе - взаимодействие с другими масками, изменение маски);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 обсуждение и интерпретация.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Маски облегчают обратную связь в группе. Психологи советуют, если человек очень чувствителен, то полезнее работать или с уже готовыми масками, или с полумасками, закрывающими только часть лица.</a:t>
            </a:r>
          </a:p>
          <a:p>
            <a:endParaRPr lang="ru-RU" sz="18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50003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/>
              <a:buChar char="v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маска-шапочка (основой может стать любая трикотажная, вязаная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    шапочка или бумажный каркас)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Преимуществом масок-шапочек является то, что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    для их основы подойдёт любое готовое изделие</a:t>
            </a:r>
          </a:p>
          <a:p>
            <a:pPr>
              <a:lnSpc>
                <a:spcPct val="120000"/>
              </a:lnSpc>
              <a:buFont typeface="Wingdings"/>
              <a:buChar char="v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объёмная маска, полумаска из папье-маше, поролона или бумаги,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    сделанная по специальной выкройке;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Объёмные маски животных из поролона очень эффектны</a:t>
            </a:r>
          </a:p>
          <a:p>
            <a:pPr>
              <a:lnSpc>
                <a:spcPct val="120000"/>
              </a:lnSpc>
              <a:buFont typeface="Wingdings"/>
              <a:buChar char="v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плоская маска любой формы (круглой, треугольной,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    произвольной);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Плоская маска на палочке подойдёт по размеру любому ребёнку</a:t>
            </a:r>
          </a:p>
          <a:p>
            <a:pPr>
              <a:lnSpc>
                <a:spcPct val="120000"/>
              </a:lnSpc>
              <a:buFont typeface="Wingdings"/>
              <a:buChar char="v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плоская маска на ободке или обруче;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Маски на ободках легко изготовить и удобно надевать и снимать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>
              <a:lnSpc>
                <a:spcPct val="120000"/>
              </a:lnSpc>
              <a:buFont typeface="Wingdings"/>
              <a:buChar char="v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полумаска в форме оригинальных очков.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Карнавальная полумаска в форме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    оригинальных очков станет украшением любого костюма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hlinkClick r:id="rId2"/>
              </a:rPr>
              <a:t>https://melkie.net/author/asuna-yuuki-san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Наталья Фоминых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404664"/>
          </a:xfrm>
        </p:spPr>
        <p:txBody>
          <a:bodyPr>
            <a:noAutofit/>
          </a:bodyPr>
          <a:lstStyle/>
          <a:p>
            <a:b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Виды масок</a:t>
            </a:r>
            <a:b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hlinkClick r:id="rId3"/>
              </a:rPr>
              <a:t>https://melkie.net/detskoe-tvorchestvo/maski-dlya-teatra-v-detskom-sadu-shablonyi.html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endParaRPr lang="ru-RU" sz="1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1026" name="Picture 2" descr="C:\Users\Андрей\Desktop\maski-shapochki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1" t="35222" b="19997"/>
          <a:stretch/>
        </p:blipFill>
        <p:spPr bwMode="auto">
          <a:xfrm>
            <a:off x="7174523" y="548680"/>
            <a:ext cx="1839153" cy="103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Desktop\maski-iz-porolona-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2" t="23243" r="45769" b="52461"/>
          <a:stretch/>
        </p:blipFill>
        <p:spPr bwMode="auto">
          <a:xfrm>
            <a:off x="7491046" y="1700808"/>
            <a:ext cx="1536129" cy="104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дрей\Desktop\ploskaya-maska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3" t="37778" r="63424" b="30845"/>
          <a:stretch/>
        </p:blipFill>
        <p:spPr bwMode="auto">
          <a:xfrm>
            <a:off x="7702960" y="2852936"/>
            <a:ext cx="1310054" cy="151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ндрей\Desktop\maska-na-obodke-450x60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616" t="19847" r="47743" b="56308"/>
          <a:stretch/>
        </p:blipFill>
        <p:spPr bwMode="auto">
          <a:xfrm>
            <a:off x="7112977" y="3861048"/>
            <a:ext cx="756138" cy="136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ндрей\Desktop\polumaska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1" t="10250" b="19304"/>
          <a:stretch/>
        </p:blipFill>
        <p:spPr bwMode="auto">
          <a:xfrm>
            <a:off x="5004048" y="4542451"/>
            <a:ext cx="1967807" cy="117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97078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Игры-превращения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образные упражнения;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Ритмические минутки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зрительные гимнастики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Упражнения на </a:t>
            </a: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развитие выразительной пантомимы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Театральные этюды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игры-импровизации;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Коррекционно-развивающие игры;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Инсценирование</a:t>
            </a: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мини-диалогов,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потешек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стихов, рассказов, сказок;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Упражнения для </a:t>
            </a: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развития зрительно-моторной координации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Задания для развития </a:t>
            </a:r>
            <a:r>
              <a:rPr lang="ru-RU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речевой интонационной выразительности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Большинство театрализованных игр не продолжительны по времени и просты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по своей организации, что очень важно для детей с патологией зрения. Быстрая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утомляемость детей требует смены деятельности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занятиях, введения физкультминутки, зрительной гимнастики как обязательной части любого занятия.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Благодаря применению масок, в занятии присутствует элемент новизны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</a:t>
            </a:r>
            <a:r>
              <a:rPr lang="ru-RU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сюрпризности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Они позволяет влиять на ход занятия, на прогулке, во второй половине дня, во всех видах деятельности в ОО.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Игры с маской хороши еще тем, что очень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гибко, плавно, ненавязчиво присоединяется  терапия классической и современной музыкой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0907"/>
            <a:ext cx="8712968" cy="332656"/>
          </a:xfrm>
          <a:solidFill>
            <a:schemeClr val="bg1"/>
          </a:solidFill>
        </p:spPr>
        <p:txBody>
          <a:bodyPr>
            <a:noAutofit/>
          </a:bodyPr>
          <a:lstStyle/>
          <a:p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Содержание занятий </a:t>
            </a:r>
            <a:r>
              <a:rPr lang="ru-RU" sz="2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маскотерапией</a:t>
            </a:r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  <a:t> включает в себя:</a:t>
            </a:r>
            <a:b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</a:rPr>
            </a:br>
            <a:endParaRPr lang="ru-RU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30179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784976" cy="6048672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r>
              <a:rPr lang="ru-RU" sz="1800" b="1" dirty="0">
                <a:latin typeface="Book Antiqua" pitchFamily="18" charset="0"/>
              </a:rPr>
              <a:t>В арт-терапии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задействованы зрительные, слуховые, тактильные анализаторы, </a:t>
            </a:r>
            <a:r>
              <a:rPr lang="ru-RU" sz="1800" b="1" dirty="0">
                <a:latin typeface="Book Antiqua" pitchFamily="18" charset="0"/>
              </a:rPr>
              <a:t>что в свою очередь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благоприятно сказывается на физическом и психическом самочувствии </a:t>
            </a:r>
            <a:r>
              <a:rPr lang="ru-RU" sz="1800" b="1" dirty="0">
                <a:latin typeface="Book Antiqua" pitchFamily="18" charset="0"/>
              </a:rPr>
              <a:t>человека. </a:t>
            </a:r>
          </a:p>
          <a:p>
            <a:r>
              <a:rPr lang="ru-RU" sz="1800" b="1" dirty="0">
                <a:latin typeface="Book Antiqua" pitchFamily="18" charset="0"/>
              </a:rPr>
              <a:t>Арт-терапия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оказывает тонизирующее, укрепляющее, успокаивающее, стимулирующее, расслабляющее воздействие </a:t>
            </a:r>
            <a:r>
              <a:rPr lang="ru-RU" sz="1800" b="1" dirty="0">
                <a:latin typeface="Book Antiqua" pitchFamily="18" charset="0"/>
              </a:rPr>
              <a:t>на психическое и эмоциональное состояние человека. </a:t>
            </a:r>
          </a:p>
          <a:p>
            <a:r>
              <a:rPr lang="ru-RU" sz="1800" b="1" dirty="0">
                <a:latin typeface="Book Antiqua" pitchFamily="18" charset="0"/>
              </a:rPr>
              <a:t>В арт-терапии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используется комплекс коррекционных упражнений, которые затрагивают общее физическое развитие, эмоциональное развитие, речевое</a:t>
            </a:r>
            <a:r>
              <a:rPr lang="ru-RU" sz="1800" b="1" dirty="0">
                <a:latin typeface="Book Antiqua" pitchFamily="18" charset="0"/>
              </a:rPr>
              <a:t> (вербальное) развитие,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что в целом позитивно сказывается на социальном развитии</a:t>
            </a:r>
            <a:r>
              <a:rPr lang="ru-RU" sz="1800" b="1" dirty="0">
                <a:latin typeface="Book Antiqua" pitchFamily="18" charset="0"/>
              </a:rPr>
              <a:t>. </a:t>
            </a:r>
          </a:p>
          <a:p>
            <a:r>
              <a:rPr lang="ru-RU" sz="1800" b="1" dirty="0">
                <a:latin typeface="Book Antiqua" pitchFamily="18" charset="0"/>
              </a:rPr>
              <a:t>Арт-терапия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развивает мелкую моторику, творчество и воображение, создает эмоционально-положительный настрой </a:t>
            </a:r>
            <a:r>
              <a:rPr lang="ru-RU" sz="1800" b="1" dirty="0">
                <a:latin typeface="Book Antiqua" pitchFamily="18" charset="0"/>
              </a:rPr>
              <a:t>у детей и взрослых.</a:t>
            </a:r>
          </a:p>
          <a:p>
            <a:r>
              <a:rPr lang="ru-RU" sz="1800" b="1" dirty="0">
                <a:latin typeface="Book Antiqua" pitchFamily="18" charset="0"/>
              </a:rPr>
              <a:t>Нетрадиционные формы работы доставляют детям множество положительных эмоций, что </a:t>
            </a:r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помогает преодолевать робость, страх</a:t>
            </a:r>
            <a:r>
              <a:rPr lang="ru-RU" sz="1800" b="1" dirty="0">
                <a:latin typeface="Book Antiqua" pitchFamily="18" charset="0"/>
              </a:rPr>
              <a:t>.</a:t>
            </a:r>
          </a:p>
          <a:p>
            <a:r>
              <a:rPr lang="ru-RU" sz="1800" b="1" i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602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Ценностью арт-терапии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выступает не результат </a:t>
            </a:r>
            <a:r>
              <a:rPr lang="ru-RU" sz="1800" b="1" dirty="0">
                <a:latin typeface="Book Antiqua" pitchFamily="18" charset="0"/>
              </a:rPr>
              <a:t>(творческий продукт),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а сама личность участника,</a:t>
            </a:r>
            <a:r>
              <a:rPr lang="ru-RU" sz="1800" b="1" dirty="0">
                <a:latin typeface="Book Antiqua" pitchFamily="18" charset="0"/>
              </a:rPr>
              <a:t> что является особенно важным при работе с детьми.         </a:t>
            </a:r>
          </a:p>
          <a:p>
            <a:r>
              <a:rPr lang="ru-RU" sz="1800" b="1" dirty="0">
                <a:latin typeface="Book Antiqua" pitchFamily="18" charset="0"/>
              </a:rPr>
              <a:t> Арт-терапия— это </a:t>
            </a:r>
            <a:r>
              <a:rPr lang="ru-RU" sz="1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эффективный, доступный, безопасный, интересный мето</a:t>
            </a:r>
            <a:r>
              <a:rPr lang="ru-RU" sz="1800" b="1" dirty="0">
                <a:latin typeface="Book Antiqua" pitchFamily="18" charset="0"/>
              </a:rPr>
              <a:t>д специальной психологической коррекции.</a:t>
            </a:r>
          </a:p>
        </p:txBody>
      </p:sp>
    </p:spTree>
    <p:extLst>
      <p:ext uri="{BB962C8B-B14F-4D97-AF65-F5344CB8AC3E}">
        <p14:creationId xmlns:p14="http://schemas.microsoft.com/office/powerpoint/2010/main" val="5327192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6349</TotalTime>
  <Words>12116</Words>
  <Application>Microsoft Office PowerPoint</Application>
  <PresentationFormat>Экран (4:3)</PresentationFormat>
  <Paragraphs>1064</Paragraphs>
  <Slides>99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99</vt:i4>
      </vt:variant>
    </vt:vector>
  </HeadingPairs>
  <TitlesOfParts>
    <vt:vector size="105" baseType="lpstr">
      <vt:lpstr>Arial</vt:lpstr>
      <vt:lpstr>Book Antiqua</vt:lpstr>
      <vt:lpstr>Calibri</vt:lpstr>
      <vt:lpstr>Courier New</vt:lpstr>
      <vt:lpstr>Wingdings</vt:lpstr>
      <vt:lpstr>Тема Office</vt:lpstr>
      <vt:lpstr>Презентация PowerPoint</vt:lpstr>
      <vt:lpstr>Определение</vt:lpstr>
      <vt:lpstr>Определение</vt:lpstr>
      <vt:lpstr>Определение</vt:lpstr>
      <vt:lpstr>Презентация PowerPoint</vt:lpstr>
      <vt:lpstr> Показания для проведения арт-терапии  </vt:lpstr>
      <vt:lpstr>Виды арт-терапии</vt:lpstr>
      <vt:lpstr>Виды арт-терапии</vt:lpstr>
      <vt:lpstr>Принципы арт-терапии</vt:lpstr>
      <vt:lpstr>Принципы арт-терапии</vt:lpstr>
      <vt:lpstr>Функции арт-терапии</vt:lpstr>
      <vt:lpstr>Например,   к функциям куклотерапии можно отнести:</vt:lpstr>
      <vt:lpstr>Цель арт-терапии</vt:lpstr>
      <vt:lpstr>Задачи арт-терапии</vt:lpstr>
      <vt:lpstr>Вариант   Задачи арт-терапии</vt:lpstr>
      <vt:lpstr>Специфическая особенность  арт-терапии</vt:lpstr>
      <vt:lpstr>Условия арт-терапевтического процесса</vt:lpstr>
      <vt:lpstr>Преимущества арт-терапии</vt:lpstr>
      <vt:lpstr>Вариант Преимущества арт-терапии</vt:lpstr>
      <vt:lpstr>Преимущества по И.А.Копытину</vt:lpstr>
      <vt:lpstr>Преимущества по И.А.Копытину</vt:lpstr>
      <vt:lpstr> Методика проведения занятий по арт-терапии </vt:lpstr>
      <vt:lpstr>  Средства арт-терапии  </vt:lpstr>
      <vt:lpstr>  Средства арт-терапии  </vt:lpstr>
      <vt:lpstr>Музыкотерапия</vt:lpstr>
      <vt:lpstr> Список произведений классической музыки для регуляции психоэмоционального состояния :  </vt:lpstr>
      <vt:lpstr>Изотерапия</vt:lpstr>
      <vt:lpstr>Выбор материалов</vt:lpstr>
      <vt:lpstr>Приемы  изотерапии </vt:lpstr>
      <vt:lpstr>Презентация PowerPoint</vt:lpstr>
      <vt:lpstr> Штриховка, каракули </vt:lpstr>
      <vt:lpstr>Презентация PowerPoint</vt:lpstr>
      <vt:lpstr>Рисование пальцами</vt:lpstr>
      <vt:lpstr>Презентация PowerPoint</vt:lpstr>
      <vt:lpstr>  Рисунок на стекле  </vt:lpstr>
      <vt:lpstr>  Рисунок на стекле  </vt:lpstr>
      <vt:lpstr>  Рисунок на стекле  </vt:lpstr>
      <vt:lpstr>Изотерапия</vt:lpstr>
      <vt:lpstr>Презентация PowerPoint</vt:lpstr>
      <vt:lpstr>Мандала терапия</vt:lpstr>
      <vt:lpstr>Мандала терапия</vt:lpstr>
      <vt:lpstr>Презентация PowerPoint</vt:lpstr>
      <vt:lpstr>Фототерапия</vt:lpstr>
      <vt:lpstr>Фототерапия</vt:lpstr>
      <vt:lpstr>Презентация PowerPoint</vt:lpstr>
      <vt:lpstr> АССАМБЛЯЖ</vt:lpstr>
      <vt:lpstr>Фототерапия</vt:lpstr>
      <vt:lpstr>Фототерапия</vt:lpstr>
      <vt:lpstr>Мульттерапия</vt:lpstr>
      <vt:lpstr>ЭТАПЫ мультипликации</vt:lpstr>
      <vt:lpstr> Материалы </vt:lpstr>
      <vt:lpstr>Презентация PowerPoint</vt:lpstr>
      <vt:lpstr>Формы работы над мультфильмом</vt:lpstr>
      <vt:lpstr>Коллаж</vt:lpstr>
      <vt:lpstr>Презентация PowerPoint</vt:lpstr>
      <vt:lpstr>Презентация PowerPoint</vt:lpstr>
      <vt:lpstr>Танцевально-двигательная терапия</vt:lpstr>
      <vt:lpstr> Техники танцевально-двигательной терапии: </vt:lpstr>
      <vt:lpstr>Цветотерапия</vt:lpstr>
      <vt:lpstr>Презентация PowerPoint</vt:lpstr>
      <vt:lpstr>Презентация PowerPoint</vt:lpstr>
      <vt:lpstr>Дидактические методики</vt:lpstr>
      <vt:lpstr>Песочная терапия</vt:lpstr>
      <vt:lpstr>Песочная терапия Sandplay</vt:lpstr>
      <vt:lpstr>Песочная терапия Sand-Art</vt:lpstr>
      <vt:lpstr>Презентация PowerPoint</vt:lpstr>
      <vt:lpstr>Презентация PowerPoint</vt:lpstr>
      <vt:lpstr>Глинотерапия, пластилинотерапия</vt:lpstr>
      <vt:lpstr>Презентация PowerPoint</vt:lpstr>
      <vt:lpstr>Презентация PowerPoint</vt:lpstr>
      <vt:lpstr>Воскотерапия</vt:lpstr>
      <vt:lpstr>Воскотерапия</vt:lpstr>
      <vt:lpstr>Воскотерапия</vt:lpstr>
      <vt:lpstr>Игровая терапия</vt:lpstr>
      <vt:lpstr>Презентация PowerPoint</vt:lpstr>
      <vt:lpstr>Акватерапия</vt:lpstr>
      <vt:lpstr>Акватерапия</vt:lpstr>
      <vt:lpstr>Аква-анимация     Игровой детский комплекс «Творческая мастерская»</vt:lpstr>
      <vt:lpstr>Презентация PowerPoint</vt:lpstr>
      <vt:lpstr>Имаготерапия</vt:lpstr>
      <vt:lpstr>Презентация PowerPoint</vt:lpstr>
      <vt:lpstr> Драмотерапия  </vt:lpstr>
      <vt:lpstr>Куклотерапия</vt:lpstr>
      <vt:lpstr>Куклотерапия</vt:lpstr>
      <vt:lpstr>Презентация PowerPoint</vt:lpstr>
      <vt:lpstr>Библиотерапия </vt:lpstr>
      <vt:lpstr>Презентация PowerPoint</vt:lpstr>
      <vt:lpstr>Сказкотерапия</vt:lpstr>
      <vt:lpstr>Сказкотерапия</vt:lpstr>
      <vt:lpstr>Сказкотерапия</vt:lpstr>
      <vt:lpstr>Мероприятия на этапах</vt:lpstr>
      <vt:lpstr>Критерии и уровни</vt:lpstr>
      <vt:lpstr>Клоун-терапия</vt:lpstr>
      <vt:lpstr>Презентация PowerPoint</vt:lpstr>
      <vt:lpstr>Презентация PowerPoint</vt:lpstr>
      <vt:lpstr>Маскотерапия</vt:lpstr>
      <vt:lpstr> Виды масок https://melkie.net/detskoe-tvorchestvo/maski-dlya-teatra-v-detskom-sadu-shablonyi.html </vt:lpstr>
      <vt:lpstr> Содержание занятий маскотерапией включает в себя: </vt:lpstr>
      <vt:lpstr>Заключение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Светлана Коровина</cp:lastModifiedBy>
  <cp:revision>1012</cp:revision>
  <dcterms:created xsi:type="dcterms:W3CDTF">2010-05-23T14:28:12Z</dcterms:created>
  <dcterms:modified xsi:type="dcterms:W3CDTF">2024-01-07T14:44:09Z</dcterms:modified>
</cp:coreProperties>
</file>