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3" r:id="rId2"/>
    <p:sldId id="279" r:id="rId3"/>
    <p:sldId id="280" r:id="rId4"/>
    <p:sldId id="277" r:id="rId5"/>
    <p:sldId id="259" r:id="rId6"/>
    <p:sldId id="272" r:id="rId7"/>
    <p:sldId id="275" r:id="rId8"/>
    <p:sldId id="273" r:id="rId9"/>
    <p:sldId id="274" r:id="rId10"/>
    <p:sldId id="276" r:id="rId11"/>
    <p:sldId id="281" r:id="rId12"/>
    <p:sldId id="260" r:id="rId13"/>
    <p:sldId id="257" r:id="rId14"/>
    <p:sldId id="258" r:id="rId15"/>
    <p:sldId id="261" r:id="rId16"/>
    <p:sldId id="28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550" autoAdjust="0"/>
  </p:normalViewPr>
  <p:slideViewPr>
    <p:cSldViewPr>
      <p:cViewPr varScale="1">
        <p:scale>
          <a:sx n="70" d="100"/>
          <a:sy n="70" d="100"/>
        </p:scale>
        <p:origin x="139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4.xml"/><Relationship Id="rId1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7BD81-315A-4CC3-AA39-3A808497204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B98D0-CCC1-4AA1-B846-9BFC3259D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3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0D31ECF-1CD1-4D42-ADC6-0E5DA30F265C}" type="slidenum">
              <a:rPr lang="ru-RU" altLang="ru-RU">
                <a:solidFill>
                  <a:srgbClr val="000000"/>
                </a:solidFill>
              </a:rPr>
              <a:pPr eaLnBrk="1" hangingPunct="1"/>
              <a:t>10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5603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5D3201C3-889E-4B8D-AE52-C565635317A7}" type="slidenum">
              <a:rPr lang="ru-RU" altLang="ru-RU" sz="1200">
                <a:solidFill>
                  <a:srgbClr val="000000"/>
                </a:solidFill>
              </a:rPr>
              <a:pPr algn="r" eaLnBrk="1" hangingPunct="1">
                <a:buClrTx/>
                <a:buFontTx/>
                <a:buNone/>
              </a:pPr>
              <a:t>10</a:t>
            </a:fld>
            <a:endParaRPr lang="ru-RU" altLang="ru-RU" sz="1200">
              <a:solidFill>
                <a:srgbClr val="000000"/>
              </a:solidFill>
            </a:endParaRPr>
          </a:p>
        </p:txBody>
      </p:sp>
      <p:sp>
        <p:nvSpPr>
          <p:cNvPr id="2560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560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472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8EF3C6C-DEA8-4023-9D0D-E02E81365A4F}"/>
              </a:ext>
            </a:extLst>
          </p:cNvPr>
          <p:cNvSpPr txBox="1"/>
          <p:nvPr/>
        </p:nvSpPr>
        <p:spPr>
          <a:xfrm>
            <a:off x="2286000" y="1947652"/>
            <a:ext cx="4572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ПЛОЩАДЬ ТРЕУГОЛЬНИКА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A289AD-757E-4B08-86BE-9C5CBC188FDB}"/>
              </a:ext>
            </a:extLst>
          </p:cNvPr>
          <p:cNvSpPr txBox="1"/>
          <p:nvPr/>
        </p:nvSpPr>
        <p:spPr>
          <a:xfrm>
            <a:off x="4337720" y="5445815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dirty="0"/>
              <a:t>Выполнила:</a:t>
            </a:r>
            <a:br>
              <a:rPr lang="ru-RU" dirty="0"/>
            </a:br>
            <a:r>
              <a:rPr lang="ru-RU" dirty="0" err="1"/>
              <a:t>Днистрян</a:t>
            </a:r>
            <a:r>
              <a:rPr lang="ru-RU" dirty="0"/>
              <a:t> Екатерина Алексеевна, учитель математики</a:t>
            </a:r>
            <a:br>
              <a:rPr lang="ru-RU" dirty="0"/>
            </a:br>
            <a:r>
              <a:rPr lang="ru-RU" dirty="0"/>
              <a:t>МБОУ «</a:t>
            </a:r>
            <a:r>
              <a:rPr lang="ru-RU" dirty="0" err="1"/>
              <a:t>Важинский</a:t>
            </a:r>
            <a:r>
              <a:rPr lang="ru-RU" dirty="0"/>
              <a:t> образовательный центр»</a:t>
            </a:r>
          </a:p>
        </p:txBody>
      </p:sp>
    </p:spTree>
    <p:extLst>
      <p:ext uri="{BB962C8B-B14F-4D97-AF65-F5344CB8AC3E}">
        <p14:creationId xmlns:p14="http://schemas.microsoft.com/office/powerpoint/2010/main" val="652745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152400" y="685800"/>
            <a:ext cx="8839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400" dirty="0">
                <a:solidFill>
                  <a:srgbClr val="000000"/>
                </a:solidFill>
              </a:rPr>
              <a:t>                     Найти площадь параллелограмма.</a:t>
            </a:r>
          </a:p>
        </p:txBody>
      </p:sp>
      <p:sp>
        <p:nvSpPr>
          <p:cNvPr id="8195" name="Freeform 2"/>
          <p:cNvSpPr>
            <a:spLocks noChangeArrowheads="1"/>
          </p:cNvSpPr>
          <p:nvPr/>
        </p:nvSpPr>
        <p:spPr bwMode="auto">
          <a:xfrm>
            <a:off x="1905000" y="2057400"/>
            <a:ext cx="5257800" cy="2362200"/>
          </a:xfrm>
          <a:custGeom>
            <a:avLst/>
            <a:gdLst>
              <a:gd name="T0" fmla="*/ 0 w 3312"/>
              <a:gd name="T1" fmla="*/ 2147483647 h 1488"/>
              <a:gd name="T2" fmla="*/ 2147483647 w 3312"/>
              <a:gd name="T3" fmla="*/ 0 h 1488"/>
              <a:gd name="T4" fmla="*/ 2147483647 w 3312"/>
              <a:gd name="T5" fmla="*/ 0 h 1488"/>
              <a:gd name="T6" fmla="*/ 2147483647 w 3312"/>
              <a:gd name="T7" fmla="*/ 2147483647 h 1488"/>
              <a:gd name="T8" fmla="*/ 0 w 3312"/>
              <a:gd name="T9" fmla="*/ 2147483647 h 1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12"/>
              <a:gd name="T16" fmla="*/ 0 h 1488"/>
              <a:gd name="T17" fmla="*/ 3312 w 3312"/>
              <a:gd name="T18" fmla="*/ 1488 h 1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12" h="1488">
                <a:moveTo>
                  <a:pt x="0" y="1488"/>
                </a:moveTo>
                <a:lnTo>
                  <a:pt x="1008" y="0"/>
                </a:lnTo>
                <a:lnTo>
                  <a:pt x="3312" y="0"/>
                </a:lnTo>
                <a:lnTo>
                  <a:pt x="2304" y="1488"/>
                </a:lnTo>
                <a:lnTo>
                  <a:pt x="0" y="1488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9360" cap="sq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525588" y="4267200"/>
            <a:ext cx="4365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049588" y="1600200"/>
            <a:ext cx="4365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7011988" y="1600200"/>
            <a:ext cx="4365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5275263" y="4343400"/>
            <a:ext cx="4365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</a:rPr>
              <a:t>D</a:t>
            </a:r>
          </a:p>
        </p:txBody>
      </p:sp>
      <p:grpSp>
        <p:nvGrpSpPr>
          <p:cNvPr id="8200" name="Group 7"/>
          <p:cNvGrpSpPr>
            <a:grpSpLocks/>
          </p:cNvGrpSpPr>
          <p:nvPr/>
        </p:nvGrpSpPr>
        <p:grpSpPr bwMode="auto">
          <a:xfrm>
            <a:off x="3276600" y="2057400"/>
            <a:ext cx="436563" cy="2805113"/>
            <a:chOff x="2064" y="1296"/>
            <a:chExt cx="275" cy="1767"/>
          </a:xfrm>
        </p:grpSpPr>
        <p:grpSp>
          <p:nvGrpSpPr>
            <p:cNvPr id="8206" name="Group 8"/>
            <p:cNvGrpSpPr>
              <a:grpSpLocks/>
            </p:cNvGrpSpPr>
            <p:nvPr/>
          </p:nvGrpSpPr>
          <p:grpSpPr bwMode="auto">
            <a:xfrm>
              <a:off x="2064" y="1296"/>
              <a:ext cx="142" cy="1486"/>
              <a:chOff x="2064" y="1296"/>
              <a:chExt cx="142" cy="1486"/>
            </a:xfrm>
          </p:grpSpPr>
          <p:sp>
            <p:nvSpPr>
              <p:cNvPr id="8208" name="Line 9"/>
              <p:cNvSpPr>
                <a:spLocks noChangeShapeType="1"/>
              </p:cNvSpPr>
              <p:nvPr/>
            </p:nvSpPr>
            <p:spPr bwMode="auto">
              <a:xfrm>
                <a:off x="2207" y="1296"/>
                <a:ext cx="0" cy="148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Freeform 10"/>
              <p:cNvSpPr>
                <a:spLocks noChangeArrowheads="1"/>
              </p:cNvSpPr>
              <p:nvPr/>
            </p:nvSpPr>
            <p:spPr bwMode="auto">
              <a:xfrm>
                <a:off x="2064" y="2640"/>
                <a:ext cx="141" cy="142"/>
              </a:xfrm>
              <a:custGeom>
                <a:avLst/>
                <a:gdLst>
                  <a:gd name="T0" fmla="*/ 141 w 144"/>
                  <a:gd name="T1" fmla="*/ 0 h 144"/>
                  <a:gd name="T2" fmla="*/ 0 w 144"/>
                  <a:gd name="T3" fmla="*/ 0 h 144"/>
                  <a:gd name="T4" fmla="*/ 0 w 144"/>
                  <a:gd name="T5" fmla="*/ 142 h 144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144"/>
                  <a:gd name="T11" fmla="*/ 144 w 144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80" cap="sq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8207" name="Text Box 11"/>
            <p:cNvSpPr txBox="1">
              <a:spLocks noChangeArrowheads="1"/>
            </p:cNvSpPr>
            <p:nvPr/>
          </p:nvSpPr>
          <p:spPr bwMode="auto">
            <a:xfrm>
              <a:off x="2065" y="2736"/>
              <a:ext cx="27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en-US" altLang="ru-RU" sz="2800" b="1">
                  <a:solidFill>
                    <a:srgbClr val="000000"/>
                  </a:solidFill>
                </a:rPr>
                <a:t>H</a:t>
              </a:r>
            </a:p>
          </p:txBody>
        </p:sp>
      </p:grpSp>
      <p:sp>
        <p:nvSpPr>
          <p:cNvPr id="8202" name="Text Box 13"/>
          <p:cNvSpPr txBox="1">
            <a:spLocks noChangeArrowheads="1"/>
          </p:cNvSpPr>
          <p:nvPr/>
        </p:nvSpPr>
        <p:spPr bwMode="auto">
          <a:xfrm>
            <a:off x="3506788" y="2971800"/>
            <a:ext cx="37941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8203" name="Freeform 14"/>
          <p:cNvSpPr>
            <a:spLocks noChangeArrowheads="1"/>
          </p:cNvSpPr>
          <p:nvPr/>
        </p:nvSpPr>
        <p:spPr bwMode="auto">
          <a:xfrm>
            <a:off x="1905000" y="4419600"/>
            <a:ext cx="3657600" cy="533400"/>
          </a:xfrm>
          <a:custGeom>
            <a:avLst/>
            <a:gdLst>
              <a:gd name="T0" fmla="*/ 0 w 2304"/>
              <a:gd name="T1" fmla="*/ 0 h 336"/>
              <a:gd name="T2" fmla="*/ 2147483647 w 2304"/>
              <a:gd name="T3" fmla="*/ 2147483647 h 336"/>
              <a:gd name="T4" fmla="*/ 2147483647 w 2304"/>
              <a:gd name="T5" fmla="*/ 0 h 336"/>
              <a:gd name="T6" fmla="*/ 0 60000 65536"/>
              <a:gd name="T7" fmla="*/ 0 60000 65536"/>
              <a:gd name="T8" fmla="*/ 0 60000 65536"/>
              <a:gd name="T9" fmla="*/ 0 w 2304"/>
              <a:gd name="T10" fmla="*/ 0 h 336"/>
              <a:gd name="T11" fmla="*/ 2304 w 2304"/>
              <a:gd name="T12" fmla="*/ 336 h 3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4" h="336">
                <a:moveTo>
                  <a:pt x="0" y="0"/>
                </a:moveTo>
                <a:cubicBezTo>
                  <a:pt x="360" y="168"/>
                  <a:pt x="720" y="336"/>
                  <a:pt x="1104" y="336"/>
                </a:cubicBezTo>
                <a:cubicBezTo>
                  <a:pt x="1488" y="336"/>
                  <a:pt x="1896" y="168"/>
                  <a:pt x="2304" y="0"/>
                </a:cubicBezTo>
              </a:path>
            </a:pathLst>
          </a:custGeom>
          <a:noFill/>
          <a:ln w="9360" cap="sq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3430588" y="4953000"/>
            <a:ext cx="37941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7202878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>
            <a:spLocks noChangeArrowheads="1"/>
          </p:cNvSpPr>
          <p:nvPr/>
        </p:nvSpPr>
        <p:spPr bwMode="auto">
          <a:xfrm>
            <a:off x="1905000" y="2057400"/>
            <a:ext cx="5257800" cy="2362200"/>
          </a:xfrm>
          <a:custGeom>
            <a:avLst/>
            <a:gdLst>
              <a:gd name="T0" fmla="*/ 0 w 3312"/>
              <a:gd name="T1" fmla="*/ 2147483647 h 1488"/>
              <a:gd name="T2" fmla="*/ 2147483647 w 3312"/>
              <a:gd name="T3" fmla="*/ 0 h 1488"/>
              <a:gd name="T4" fmla="*/ 2147483647 w 3312"/>
              <a:gd name="T5" fmla="*/ 0 h 1488"/>
              <a:gd name="T6" fmla="*/ 2147483647 w 3312"/>
              <a:gd name="T7" fmla="*/ 2147483647 h 1488"/>
              <a:gd name="T8" fmla="*/ 0 w 3312"/>
              <a:gd name="T9" fmla="*/ 2147483647 h 1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312"/>
              <a:gd name="T16" fmla="*/ 0 h 1488"/>
              <a:gd name="T17" fmla="*/ 3312 w 3312"/>
              <a:gd name="T18" fmla="*/ 1488 h 1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312" h="1488">
                <a:moveTo>
                  <a:pt x="0" y="1488"/>
                </a:moveTo>
                <a:lnTo>
                  <a:pt x="1008" y="0"/>
                </a:lnTo>
                <a:lnTo>
                  <a:pt x="3312" y="0"/>
                </a:lnTo>
                <a:lnTo>
                  <a:pt x="2304" y="1488"/>
                </a:lnTo>
                <a:lnTo>
                  <a:pt x="0" y="1488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9360" cap="sq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525588" y="4267200"/>
            <a:ext cx="4365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049588" y="1600200"/>
            <a:ext cx="4365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011988" y="1600200"/>
            <a:ext cx="4365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800" b="1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275263" y="4343400"/>
            <a:ext cx="4365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ru-RU" sz="2800" b="1">
                <a:solidFill>
                  <a:srgbClr val="000000"/>
                </a:solidFill>
              </a:rPr>
              <a:t>D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3276600" y="2057400"/>
            <a:ext cx="436563" cy="2805113"/>
            <a:chOff x="2064" y="1296"/>
            <a:chExt cx="275" cy="1767"/>
          </a:xfrm>
        </p:grpSpPr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2064" y="1296"/>
              <a:ext cx="142" cy="1486"/>
              <a:chOff x="2064" y="1296"/>
              <a:chExt cx="142" cy="1486"/>
            </a:xfrm>
          </p:grpSpPr>
          <p:sp>
            <p:nvSpPr>
              <p:cNvPr id="10" name="Line 9"/>
              <p:cNvSpPr>
                <a:spLocks noChangeShapeType="1"/>
              </p:cNvSpPr>
              <p:nvPr/>
            </p:nvSpPr>
            <p:spPr bwMode="auto">
              <a:xfrm>
                <a:off x="2207" y="1296"/>
                <a:ext cx="0" cy="1486"/>
              </a:xfrm>
              <a:prstGeom prst="line">
                <a:avLst/>
              </a:prstGeom>
              <a:noFill/>
              <a:ln w="19080" cap="sq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10"/>
              <p:cNvSpPr>
                <a:spLocks noChangeArrowheads="1"/>
              </p:cNvSpPr>
              <p:nvPr/>
            </p:nvSpPr>
            <p:spPr bwMode="auto">
              <a:xfrm>
                <a:off x="2064" y="2640"/>
                <a:ext cx="141" cy="142"/>
              </a:xfrm>
              <a:custGeom>
                <a:avLst/>
                <a:gdLst>
                  <a:gd name="T0" fmla="*/ 141 w 144"/>
                  <a:gd name="T1" fmla="*/ 0 h 144"/>
                  <a:gd name="T2" fmla="*/ 0 w 144"/>
                  <a:gd name="T3" fmla="*/ 0 h 144"/>
                  <a:gd name="T4" fmla="*/ 0 w 144"/>
                  <a:gd name="T5" fmla="*/ 142 h 144"/>
                  <a:gd name="T6" fmla="*/ 0 60000 65536"/>
                  <a:gd name="T7" fmla="*/ 0 60000 65536"/>
                  <a:gd name="T8" fmla="*/ 0 60000 65536"/>
                  <a:gd name="T9" fmla="*/ 0 w 144"/>
                  <a:gd name="T10" fmla="*/ 0 h 144"/>
                  <a:gd name="T11" fmla="*/ 144 w 144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44" h="144">
                    <a:moveTo>
                      <a:pt x="144" y="0"/>
                    </a:moveTo>
                    <a:lnTo>
                      <a:pt x="0" y="0"/>
                    </a:lnTo>
                    <a:lnTo>
                      <a:pt x="0" y="144"/>
                    </a:lnTo>
                  </a:path>
                </a:pathLst>
              </a:custGeom>
              <a:noFill/>
              <a:ln w="19080" cap="sq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2065" y="2736"/>
              <a:ext cx="27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eaLnBrk="0" hangingPunct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ClrTx/>
                <a:buFontTx/>
                <a:buNone/>
              </a:pPr>
              <a:r>
                <a:rPr lang="en-US" altLang="ru-RU" sz="2800" b="1">
                  <a:solidFill>
                    <a:srgbClr val="000000"/>
                  </a:solidFill>
                </a:rPr>
                <a:t>H</a:t>
              </a:r>
            </a:p>
          </p:txBody>
        </p:sp>
      </p:grp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506788" y="2971800"/>
            <a:ext cx="401370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13" name="Freeform 14"/>
          <p:cNvSpPr>
            <a:spLocks noChangeArrowheads="1"/>
          </p:cNvSpPr>
          <p:nvPr/>
        </p:nvSpPr>
        <p:spPr bwMode="auto">
          <a:xfrm>
            <a:off x="1905000" y="4419600"/>
            <a:ext cx="3657600" cy="533400"/>
          </a:xfrm>
          <a:custGeom>
            <a:avLst/>
            <a:gdLst>
              <a:gd name="T0" fmla="*/ 0 w 2304"/>
              <a:gd name="T1" fmla="*/ 0 h 336"/>
              <a:gd name="T2" fmla="*/ 2147483647 w 2304"/>
              <a:gd name="T3" fmla="*/ 2147483647 h 336"/>
              <a:gd name="T4" fmla="*/ 2147483647 w 2304"/>
              <a:gd name="T5" fmla="*/ 0 h 336"/>
              <a:gd name="T6" fmla="*/ 0 60000 65536"/>
              <a:gd name="T7" fmla="*/ 0 60000 65536"/>
              <a:gd name="T8" fmla="*/ 0 60000 65536"/>
              <a:gd name="T9" fmla="*/ 0 w 2304"/>
              <a:gd name="T10" fmla="*/ 0 h 336"/>
              <a:gd name="T11" fmla="*/ 2304 w 2304"/>
              <a:gd name="T12" fmla="*/ 336 h 3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4" h="336">
                <a:moveTo>
                  <a:pt x="0" y="0"/>
                </a:moveTo>
                <a:cubicBezTo>
                  <a:pt x="360" y="168"/>
                  <a:pt x="720" y="336"/>
                  <a:pt x="1104" y="336"/>
                </a:cubicBezTo>
                <a:cubicBezTo>
                  <a:pt x="1488" y="336"/>
                  <a:pt x="1896" y="168"/>
                  <a:pt x="2304" y="0"/>
                </a:cubicBezTo>
              </a:path>
            </a:pathLst>
          </a:custGeom>
          <a:noFill/>
          <a:ln w="9360" cap="sq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383588" y="5112603"/>
            <a:ext cx="10567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</a:rPr>
              <a:t>8 см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490595" y="3493592"/>
                <a:ext cx="2779864" cy="6588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600" b="1" dirty="0"/>
                  <a:t>S=24,32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1" i="1" smtClean="0">
                            <a:latin typeface="Cambria Math" panose="02040503050406030204" pitchFamily="18" charset="0"/>
                          </a:rPr>
                          <m:t>см</m:t>
                        </m:r>
                      </m:e>
                      <m:sup>
                        <m:r>
                          <a:rPr lang="ru-RU" sz="3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3600" b="1" dirty="0"/>
                  <a:t> </a:t>
                </a:r>
                <a:endParaRPr lang="ru-RU" sz="36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0595" y="3493592"/>
                <a:ext cx="2779864" cy="658898"/>
              </a:xfrm>
              <a:prstGeom prst="rect">
                <a:avLst/>
              </a:prstGeom>
              <a:blipFill>
                <a:blip r:embed="rId3"/>
                <a:stretch>
                  <a:fillRect l="-6798" t="-12037" b="-342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53949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 flipV="1">
            <a:off x="1187624" y="1556792"/>
            <a:ext cx="2520280" cy="316835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707904" y="1556792"/>
            <a:ext cx="5112568" cy="316835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187624" y="4725144"/>
            <a:ext cx="7632848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707904" y="1556792"/>
            <a:ext cx="0" cy="31683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0419" y="4797152"/>
            <a:ext cx="7472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87643" y="725794"/>
            <a:ext cx="595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91884" y="4725144"/>
            <a:ext cx="62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707904" y="4221088"/>
            <a:ext cx="5760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283968" y="4221088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48276" y="4869160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58958" y="299695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771597"/>
            <a:ext cx="1986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=18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54827" y="5376991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S=?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27355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>
            <a:off x="2843808" y="980728"/>
            <a:ext cx="4896544" cy="3816424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55776" y="211287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A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900866" y="4484439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B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12761" y="4737585"/>
            <a:ext cx="4860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C</a:t>
            </a:r>
            <a:endParaRPr lang="ru-RU" sz="44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43808" y="4293096"/>
            <a:ext cx="3600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03848" y="4293096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359248" y="288894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7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932040" y="4978937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9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84168" y="1124744"/>
            <a:ext cx="1459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/>
              <a:t>S=?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707892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 rot="3695499">
            <a:off x="3593061" y="468673"/>
            <a:ext cx="2715043" cy="561414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267744" y="3212976"/>
            <a:ext cx="216024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23728" y="3645024"/>
            <a:ext cx="360040" cy="21602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48264" y="260648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A</a:t>
            </a:r>
            <a:endParaRPr lang="ru-RU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75856" y="5805265"/>
            <a:ext cx="5004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B</a:t>
            </a:r>
            <a:endParaRPr lang="ru-RU" sz="4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06252" y="2828255"/>
            <a:ext cx="4828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C</a:t>
            </a:r>
            <a:endParaRPr lang="ru-RU" sz="4400" b="1" dirty="0"/>
          </a:p>
        </p:txBody>
      </p:sp>
      <p:sp>
        <p:nvSpPr>
          <p:cNvPr id="17" name="Дуга 16"/>
          <p:cNvSpPr/>
          <p:nvPr/>
        </p:nvSpPr>
        <p:spPr>
          <a:xfrm>
            <a:off x="2987824" y="5157192"/>
            <a:ext cx="538261" cy="261743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Дуга 17"/>
          <p:cNvSpPr/>
          <p:nvPr/>
        </p:nvSpPr>
        <p:spPr>
          <a:xfrm>
            <a:off x="2861914" y="5157192"/>
            <a:ext cx="664171" cy="576064"/>
          </a:xfrm>
          <a:prstGeom prst="arc">
            <a:avLst>
              <a:gd name="adj1" fmla="val 12168737"/>
              <a:gd name="adj2" fmla="val 1965173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941519" y="4653136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  <a:sym typeface="Symbol"/>
              </a:rPr>
              <a:t>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56954" y="1700808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12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16016" y="3568660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80112" y="1239143"/>
            <a:ext cx="61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30°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6210" y="4572417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597046" y="2643589"/>
            <a:ext cx="1236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S=?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52007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601715"/>
              </p:ext>
            </p:extLst>
          </p:nvPr>
        </p:nvGraphicFramePr>
        <p:xfrm>
          <a:off x="251520" y="404664"/>
          <a:ext cx="8640000" cy="54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0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Прямоугольный треугольник 4"/>
          <p:cNvSpPr/>
          <p:nvPr/>
        </p:nvSpPr>
        <p:spPr>
          <a:xfrm>
            <a:off x="1331640" y="2564904"/>
            <a:ext cx="6480720" cy="2160240"/>
          </a:xfrm>
          <a:prstGeom prst="rtTriangle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732240" y="1484784"/>
            <a:ext cx="1080120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795246" y="760348"/>
            <a:ext cx="954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 см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05125" y="1733907"/>
            <a:ext cx="13308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/>
              <a:t>S=?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1629363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446762"/>
              </p:ext>
            </p:extLst>
          </p:nvPr>
        </p:nvGraphicFramePr>
        <p:xfrm>
          <a:off x="1619672" y="1678043"/>
          <a:ext cx="6480720" cy="46312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127780254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89022184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128405356"/>
                    </a:ext>
                  </a:extLst>
                </a:gridCol>
              </a:tblGrid>
              <a:tr h="1250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Строительный магазин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Стоимость 1 банки,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       массой 1 кг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         Доставка ,в рублях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868848756"/>
                  </a:ext>
                </a:extLst>
              </a:tr>
              <a:tr h="16035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«Элемент»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450 р,( расход краски на 4кв. м)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900 р., при покупке на сумму свыше 5000р.- доставка бесплатно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753376204"/>
                  </a:ext>
                </a:extLst>
              </a:tr>
              <a:tr h="8885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«Мастер»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500 р.(расход краски на 5 кв. м)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600 р.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1575279577"/>
                  </a:ext>
                </a:extLst>
              </a:tr>
              <a:tr h="8885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«Луч»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480 р.( расход краски на 5 кв. м)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75"/>
                        </a:spcAft>
                      </a:pPr>
                      <a:r>
                        <a:rPr lang="ru-RU" sz="1400" dirty="0">
                          <a:effectLst/>
                        </a:rPr>
                        <a:t>500 р.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/>
                </a:tc>
                <a:extLst>
                  <a:ext uri="{0D108BD9-81ED-4DB2-BD59-A6C34878D82A}">
                    <a16:rowId xmlns:a16="http://schemas.microsoft.com/office/drawing/2014/main" val="317393229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85176" y="77605"/>
            <a:ext cx="8858824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Иван Петрович планирует покрасить фронтоны дома желтой краской. Для этого он </a:t>
            </a:r>
            <a:r>
              <a:rPr kumimoji="0" lang="ru-RU" alt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изучил прайс-листы 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трех строительных магазинов. В каком из магазинов покупка будет самой выгодной? Сколько придется заплатить за покупку? Площадь фронтона смотри в задаче 1. 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449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475656" y="548680"/>
            <a:ext cx="6048672" cy="92333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урок</a:t>
            </a:r>
          </a:p>
        </p:txBody>
      </p:sp>
      <p:pic>
        <p:nvPicPr>
          <p:cNvPr id="3074" name="Picture 2" descr="https://catherineasquithgallery.com/uploads/posts/2021-02/1614531277_97-p-smailik-na-belom-fone-1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953050"/>
            <a:ext cx="3672408" cy="357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717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3397" t="21454" r="18454" b="14563"/>
          <a:stretch/>
        </p:blipFill>
        <p:spPr>
          <a:xfrm>
            <a:off x="251519" y="-12701"/>
            <a:ext cx="8847303" cy="661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852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3474" t="15547" r="28969" b="17516"/>
          <a:stretch/>
        </p:blipFill>
        <p:spPr>
          <a:xfrm>
            <a:off x="323528" y="4168467"/>
            <a:ext cx="3960440" cy="2589518"/>
          </a:xfrm>
          <a:prstGeom prst="rect">
            <a:avLst/>
          </a:prstGeom>
        </p:spPr>
      </p:pic>
      <p:pic>
        <p:nvPicPr>
          <p:cNvPr id="1026" name="Picture 2" descr="https://fasadin.ru/wp-content/uploads/c/b/1/cb1dae0e15e4fe4fb7e18a6fff227530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7" b="27984"/>
          <a:stretch/>
        </p:blipFill>
        <p:spPr bwMode="auto">
          <a:xfrm>
            <a:off x="1331640" y="260648"/>
            <a:ext cx="6624736" cy="380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aucyintruder.org/wp-content/uploads/a/1/9/a19705e9d6d07fc79e8d0af0eebf2938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056" y="4168467"/>
            <a:ext cx="4239090" cy="258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6383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173" y="0"/>
            <a:ext cx="8496944" cy="1484784"/>
          </a:xfrm>
        </p:spPr>
        <p:txBody>
          <a:bodyPr>
            <a:noAutofit/>
          </a:bodyPr>
          <a:lstStyle/>
          <a:p>
            <a:pPr algn="ctr"/>
            <a:r>
              <a:rPr lang="ru-RU" sz="3200" b="1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b="1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Иван Петрович решил покрасить два фронтона. В магазине он выбрал желтую краску в килограммовой банке по 350 рублей. На банке написано : </a:t>
            </a:r>
            <a:br>
              <a:rPr lang="ru-RU" sz="2400" b="1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b="1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«Расход краски на 5 </a:t>
            </a:r>
            <a:r>
              <a:rPr lang="ru-RU" sz="2400" b="1" cap="none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кв.м</a:t>
            </a:r>
            <a:r>
              <a:rPr lang="ru-RU" sz="2400" b="1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.». </a:t>
            </a:r>
            <a:r>
              <a:rPr lang="ru-RU" sz="1800" b="1" cap="none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          </a:t>
            </a:r>
            <a:endParaRPr lang="ru-RU" sz="2800" b="1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Содержимое 4" descr="163752317799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78173" y="1772816"/>
            <a:ext cx="4173351" cy="436189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1829529"/>
            <a:ext cx="4824536" cy="424847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   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Вернувшись домой, он выполнил чертеж дома, но все измерения ему сделать не удалось, так как у него была 4-метровая лестница. Помогите хозяину дома рассчитать стоимость краски.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55529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1" y="1052737"/>
            <a:ext cx="88144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 ТРЕУГОЛЬНИКА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779913" y="2852937"/>
            <a:ext cx="2520280" cy="144015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1115616" y="3284984"/>
            <a:ext cx="2026402" cy="2138536"/>
          </a:xfrm>
          <a:prstGeom prst="rt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800000" flipV="1">
            <a:off x="6300192" y="3284984"/>
            <a:ext cx="1656184" cy="2592288"/>
          </a:xfrm>
          <a:prstGeom prst="rtTriangl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881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dirty="0">
                <a:solidFill>
                  <a:schemeClr val="tx2"/>
                </a:solidFill>
              </a:rPr>
            </a:br>
            <a:endParaRPr lang="ru-RU" dirty="0"/>
          </a:p>
        </p:txBody>
      </p:sp>
      <p:sp>
        <p:nvSpPr>
          <p:cNvPr id="7172" name="AutoShape 5"/>
          <p:cNvSpPr>
            <a:spLocks noChangeArrowheads="1"/>
          </p:cNvSpPr>
          <p:nvPr/>
        </p:nvSpPr>
        <p:spPr bwMode="auto">
          <a:xfrm>
            <a:off x="827584" y="623882"/>
            <a:ext cx="1676400" cy="1447800"/>
          </a:xfrm>
          <a:prstGeom prst="triangle">
            <a:avLst>
              <a:gd name="adj" fmla="val 83333"/>
            </a:avLst>
          </a:prstGeom>
          <a:solidFill>
            <a:srgbClr val="CCE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2294" name="AutoShape 7"/>
          <p:cNvSpPr>
            <a:spLocks noChangeArrowheads="1"/>
          </p:cNvSpPr>
          <p:nvPr/>
        </p:nvSpPr>
        <p:spPr bwMode="auto">
          <a:xfrm>
            <a:off x="4975195" y="1685126"/>
            <a:ext cx="1219200" cy="1066800"/>
          </a:xfrm>
          <a:prstGeom prst="plus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2295" name="AutoShape 8"/>
          <p:cNvSpPr>
            <a:spLocks noChangeArrowheads="1"/>
          </p:cNvSpPr>
          <p:nvPr/>
        </p:nvSpPr>
        <p:spPr bwMode="auto">
          <a:xfrm>
            <a:off x="6444208" y="1685126"/>
            <a:ext cx="1219200" cy="1066800"/>
          </a:xfrm>
          <a:prstGeom prst="plus">
            <a:avLst>
              <a:gd name="adj" fmla="val 25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2296" name="AutoShape 9"/>
          <p:cNvSpPr>
            <a:spLocks noChangeArrowheads="1"/>
          </p:cNvSpPr>
          <p:nvPr/>
        </p:nvSpPr>
        <p:spPr bwMode="auto">
          <a:xfrm>
            <a:off x="451322" y="3359941"/>
            <a:ext cx="1752600" cy="914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2297" name="AutoShape 10"/>
          <p:cNvSpPr>
            <a:spLocks noChangeArrowheads="1"/>
          </p:cNvSpPr>
          <p:nvPr/>
        </p:nvSpPr>
        <p:spPr bwMode="auto">
          <a:xfrm>
            <a:off x="1627684" y="4611149"/>
            <a:ext cx="1752600" cy="914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3" name="AutoShape 11"/>
          <p:cNvSpPr>
            <a:spLocks noChangeArrowheads="1"/>
          </p:cNvSpPr>
          <p:nvPr/>
        </p:nvSpPr>
        <p:spPr bwMode="auto">
          <a:xfrm>
            <a:off x="4312321" y="3817141"/>
            <a:ext cx="1514475" cy="1266825"/>
          </a:xfrm>
          <a:prstGeom prst="hexagon">
            <a:avLst>
              <a:gd name="adj" fmla="val 30264"/>
              <a:gd name="vf" fmla="val 115470"/>
            </a:avLst>
          </a:prstGeom>
          <a:solidFill>
            <a:srgbClr val="9933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6296570" y="4670770"/>
            <a:ext cx="1514475" cy="1266825"/>
          </a:xfrm>
          <a:prstGeom prst="hexagon">
            <a:avLst>
              <a:gd name="adj" fmla="val 30264"/>
              <a:gd name="vf" fmla="val 115470"/>
            </a:avLst>
          </a:prstGeom>
          <a:solidFill>
            <a:srgbClr val="9933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2542084" y="623882"/>
            <a:ext cx="1676400" cy="1447800"/>
          </a:xfrm>
          <a:prstGeom prst="triangle">
            <a:avLst>
              <a:gd name="adj" fmla="val 83333"/>
            </a:avLst>
          </a:prstGeom>
          <a:solidFill>
            <a:srgbClr val="CCE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57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007 L 0.18923 -0.000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59259E-6 L 0.21267 0.125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25" y="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4"/>
          <p:cNvSpPr>
            <a:spLocks noGrp="1"/>
          </p:cNvSpPr>
          <p:nvPr>
            <p:ph idx="1"/>
          </p:nvPr>
        </p:nvSpPr>
        <p:spPr>
          <a:xfrm>
            <a:off x="457200" y="2071688"/>
            <a:ext cx="7239000" cy="438467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/>
            <a:endParaRPr lang="en-US" dirty="0"/>
          </a:p>
          <a:p>
            <a:pPr eaLnBrk="1" hangingPunct="1">
              <a:buFont typeface="Wingdings 2" pitchFamily="18" charset="2"/>
              <a:buNone/>
            </a:pPr>
            <a:endParaRPr lang="en-US" dirty="0"/>
          </a:p>
          <a:p>
            <a:pPr algn="ctr" eaLnBrk="1" hangingPunct="1">
              <a:buFont typeface="Wingdings 2" pitchFamily="18" charset="2"/>
              <a:buNone/>
            </a:pPr>
            <a:endParaRPr lang="en-US" sz="2800" dirty="0"/>
          </a:p>
          <a:p>
            <a:pPr eaLnBrk="1" hangingPunct="1">
              <a:buFont typeface="Wingdings 2" pitchFamily="18" charset="2"/>
              <a:buNone/>
            </a:pPr>
            <a:r>
              <a:rPr lang="en-US" sz="2800" dirty="0"/>
              <a:t>                   </a:t>
            </a:r>
            <a:endParaRPr lang="ru-RU" dirty="0"/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1457325" y="1124745"/>
            <a:ext cx="5994995" cy="4458494"/>
          </a:xfrm>
          <a:prstGeom prst="hexagon">
            <a:avLst>
              <a:gd name="adj" fmla="val 43972"/>
              <a:gd name="vf" fmla="val 115470"/>
            </a:avLst>
          </a:prstGeom>
          <a:solidFill>
            <a:srgbClr val="CCEC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rebuchet MS" pitchFamily="34" charset="0"/>
            </a:endParaRPr>
          </a:p>
        </p:txBody>
      </p:sp>
      <p:sp>
        <p:nvSpPr>
          <p:cNvPr id="13317" name="Line 4"/>
          <p:cNvSpPr>
            <a:spLocks noChangeShapeType="1"/>
          </p:cNvSpPr>
          <p:nvPr/>
        </p:nvSpPr>
        <p:spPr bwMode="auto">
          <a:xfrm flipV="1">
            <a:off x="3417814" y="1124744"/>
            <a:ext cx="0" cy="4476100"/>
          </a:xfrm>
          <a:prstGeom prst="line">
            <a:avLst/>
          </a:prstGeom>
          <a:noFill/>
          <a:ln w="28575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3318" name="Line 5"/>
          <p:cNvSpPr>
            <a:spLocks noChangeShapeType="1"/>
          </p:cNvSpPr>
          <p:nvPr/>
        </p:nvSpPr>
        <p:spPr bwMode="auto">
          <a:xfrm flipV="1">
            <a:off x="3452401" y="1124744"/>
            <a:ext cx="2011541" cy="4418805"/>
          </a:xfrm>
          <a:prstGeom prst="line">
            <a:avLst/>
          </a:prstGeom>
          <a:noFill/>
          <a:ln w="28575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ru-RU"/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2309813" y="3065197"/>
            <a:ext cx="64252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Trebuchet MS" pitchFamily="34" charset="0"/>
              </a:rPr>
              <a:t>S</a:t>
            </a:r>
            <a:r>
              <a:rPr lang="ru-RU" b="1" dirty="0">
                <a:latin typeface="Trebuchet MS" pitchFamily="34" charset="0"/>
              </a:rPr>
              <a:t>1</a:t>
            </a:r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3811747" y="2068506"/>
            <a:ext cx="6061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Trebuchet MS" pitchFamily="34" charset="0"/>
              </a:rPr>
              <a:t>S</a:t>
            </a:r>
            <a:r>
              <a:rPr lang="ru-RU" b="1" dirty="0">
                <a:latin typeface="Trebuchet MS" pitchFamily="34" charset="0"/>
              </a:rPr>
              <a:t>2</a:t>
            </a:r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5284777" y="2839574"/>
            <a:ext cx="6061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Trebuchet MS" pitchFamily="34" charset="0"/>
              </a:rPr>
              <a:t>S</a:t>
            </a:r>
            <a:r>
              <a:rPr lang="ru-RU" b="1" dirty="0">
                <a:latin typeface="Trebuchet MS" pitchFamily="34" charset="0"/>
              </a:rPr>
              <a:t>3</a:t>
            </a:r>
          </a:p>
        </p:txBody>
      </p:sp>
      <p:sp>
        <p:nvSpPr>
          <p:cNvPr id="13323" name="Rectangle 10"/>
          <p:cNvSpPr>
            <a:spLocks noChangeArrowheads="1"/>
          </p:cNvSpPr>
          <p:nvPr/>
        </p:nvSpPr>
        <p:spPr bwMode="auto">
          <a:xfrm>
            <a:off x="4866958" y="4807211"/>
            <a:ext cx="6061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>
                <a:latin typeface="Trebuchet MS" pitchFamily="34" charset="0"/>
              </a:rPr>
              <a:t>S</a:t>
            </a:r>
            <a:r>
              <a:rPr lang="ru-RU" b="1" dirty="0">
                <a:latin typeface="Trebuchet MS" pitchFamily="34" charset="0"/>
              </a:rPr>
              <a:t>4</a:t>
            </a:r>
          </a:p>
        </p:txBody>
      </p:sp>
      <p:cxnSp>
        <p:nvCxnSpPr>
          <p:cNvPr id="15" name="Прямая соединительная линия 14"/>
          <p:cNvCxnSpPr>
            <a:stCxn id="13318" idx="0"/>
            <a:endCxn id="13316" idx="2"/>
          </p:cNvCxnSpPr>
          <p:nvPr/>
        </p:nvCxnSpPr>
        <p:spPr>
          <a:xfrm flipH="1">
            <a:off x="3417814" y="5543549"/>
            <a:ext cx="34587" cy="39689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ine 5"/>
          <p:cNvSpPr>
            <a:spLocks noChangeShapeType="1"/>
          </p:cNvSpPr>
          <p:nvPr/>
        </p:nvSpPr>
        <p:spPr bwMode="auto">
          <a:xfrm flipV="1">
            <a:off x="3417814" y="3326807"/>
            <a:ext cx="4034505" cy="2256431"/>
          </a:xfrm>
          <a:prstGeom prst="line">
            <a:avLst/>
          </a:prstGeom>
          <a:noFill/>
          <a:ln w="28575">
            <a:solidFill>
              <a:schemeClr val="bg2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24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20" grpId="0"/>
      <p:bldP spid="13321" grpId="0"/>
      <p:bldP spid="13322" grpId="0"/>
      <p:bldP spid="133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 noGrp="1"/>
          </p:cNvGrpSpPr>
          <p:nvPr/>
        </p:nvGrpSpPr>
        <p:grpSpPr bwMode="auto">
          <a:xfrm>
            <a:off x="2123728" y="836712"/>
            <a:ext cx="5327196" cy="5092601"/>
            <a:chOff x="1371" y="1621"/>
            <a:chExt cx="1024" cy="1432"/>
          </a:xfrm>
        </p:grpSpPr>
        <p:sp>
          <p:nvSpPr>
            <p:cNvPr id="3" name="Rectangle 3"/>
            <p:cNvSpPr>
              <a:spLocks noChangeArrowheads="1"/>
            </p:cNvSpPr>
            <p:nvPr/>
          </p:nvSpPr>
          <p:spPr bwMode="auto">
            <a:xfrm>
              <a:off x="1371" y="1621"/>
              <a:ext cx="1024" cy="1432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Trebuchet MS" pitchFamily="34" charset="0"/>
              </a:endParaRPr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2270" y="2113"/>
              <a:ext cx="111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000" dirty="0">
                  <a:latin typeface="Trebuchet MS" pitchFamily="34" charset="0"/>
                </a:rPr>
                <a:t>а</a:t>
              </a: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728" y="2177"/>
              <a:ext cx="366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4000" baseline="30000" dirty="0">
                <a:latin typeface="Trebuchet MS" pitchFamily="34" charset="0"/>
              </a:endParaRPr>
            </a:p>
          </p:txBody>
        </p:sp>
      </p:grpSp>
      <p:cxnSp>
        <p:nvCxnSpPr>
          <p:cNvPr id="8" name="Прямая соединительная линия 7"/>
          <p:cNvCxnSpPr/>
          <p:nvPr/>
        </p:nvCxnSpPr>
        <p:spPr>
          <a:xfrm flipH="1" flipV="1">
            <a:off x="4691792" y="5623279"/>
            <a:ext cx="72008" cy="61206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4619784" y="530678"/>
            <a:ext cx="72008" cy="61206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1834142" y="3177148"/>
            <a:ext cx="507354" cy="2702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161338" y="3247873"/>
            <a:ext cx="507354" cy="2702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Блок-схема: процесс 14"/>
          <p:cNvSpPr/>
          <p:nvPr/>
        </p:nvSpPr>
        <p:spPr>
          <a:xfrm>
            <a:off x="2123728" y="5085185"/>
            <a:ext cx="784680" cy="844128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451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980728"/>
            <a:ext cx="5976664" cy="36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547664" y="3737000"/>
            <a:ext cx="784680" cy="844128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73894" y="3978185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782636" y="2049096"/>
            <a:ext cx="31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27061059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951</TotalTime>
  <Words>278</Words>
  <Application>Microsoft Office PowerPoint</Application>
  <PresentationFormat>Экран (4:3)</PresentationFormat>
  <Paragraphs>79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Cambria Math</vt:lpstr>
      <vt:lpstr>Franklin Gothic Book</vt:lpstr>
      <vt:lpstr>Franklin Gothic Medium</vt:lpstr>
      <vt:lpstr>Times New Roman</vt:lpstr>
      <vt:lpstr>Trebuchet MS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 Иван Петрович решил покрасить два фронтона. В магазине он выбрал желтую краску в килограммовой банке по 350 рублей. На банке написано :  «Расход краски на 5 кв.м.».             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Иван Петрович планирует покрасить фронтоны дома желтой краской. Для этого он изучил прайс-листы трех строительных магазинов. В каком из магазинов покупка будет самой выгодной? Сколько придется заплатить за покупку? Площадь фронтона смотри в задаче 1. 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Сколько потребуется пачек черепицы, если 1 пачка – 2,5 м²</dc:title>
  <dc:creator>Администратор</dc:creator>
  <cp:lastModifiedBy>Admin</cp:lastModifiedBy>
  <cp:revision>64</cp:revision>
  <dcterms:created xsi:type="dcterms:W3CDTF">2016-11-12T17:51:32Z</dcterms:created>
  <dcterms:modified xsi:type="dcterms:W3CDTF">2024-01-07T14:35:35Z</dcterms:modified>
</cp:coreProperties>
</file>