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1" r:id="rId2"/>
    <p:sldId id="256" r:id="rId3"/>
    <p:sldId id="282" r:id="rId4"/>
    <p:sldId id="286" r:id="rId5"/>
    <p:sldId id="269" r:id="rId6"/>
    <p:sldId id="270" r:id="rId7"/>
    <p:sldId id="258" r:id="rId8"/>
    <p:sldId id="266" r:id="rId9"/>
    <p:sldId id="257" r:id="rId10"/>
    <p:sldId id="290" r:id="rId11"/>
    <p:sldId id="271" r:id="rId12"/>
    <p:sldId id="287" r:id="rId13"/>
    <p:sldId id="296" r:id="rId14"/>
    <p:sldId id="297" r:id="rId15"/>
    <p:sldId id="298" r:id="rId16"/>
    <p:sldId id="291" r:id="rId17"/>
    <p:sldId id="274" r:id="rId18"/>
    <p:sldId id="273" r:id="rId19"/>
    <p:sldId id="275" r:id="rId20"/>
    <p:sldId id="283" r:id="rId21"/>
    <p:sldId id="292" r:id="rId22"/>
    <p:sldId id="284" r:id="rId23"/>
    <p:sldId id="276" r:id="rId24"/>
    <p:sldId id="299" r:id="rId25"/>
    <p:sldId id="295" r:id="rId26"/>
    <p:sldId id="288" r:id="rId27"/>
    <p:sldId id="289" r:id="rId28"/>
    <p:sldId id="293" r:id="rId29"/>
    <p:sldId id="285" r:id="rId30"/>
    <p:sldId id="279" r:id="rId31"/>
    <p:sldId id="294" r:id="rId32"/>
    <p:sldId id="280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9E383-CFE5-46DB-BC69-CE2CBB5315E6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732F80F-B755-4D59-859D-7F8585C88C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206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9E383-CFE5-46DB-BC69-CE2CBB5315E6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732F80F-B755-4D59-859D-7F8585C88C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606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9E383-CFE5-46DB-BC69-CE2CBB5315E6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732F80F-B755-4D59-859D-7F8585C88C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082356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9E383-CFE5-46DB-BC69-CE2CBB5315E6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732F80F-B755-4D59-859D-7F8585C88C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7513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9E383-CFE5-46DB-BC69-CE2CBB5315E6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732F80F-B755-4D59-859D-7F8585C88C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116629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9E383-CFE5-46DB-BC69-CE2CBB5315E6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732F80F-B755-4D59-859D-7F8585C88C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1373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9E383-CFE5-46DB-BC69-CE2CBB5315E6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2F80F-B755-4D59-859D-7F8585C88C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694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9E383-CFE5-46DB-BC69-CE2CBB5315E6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2F80F-B755-4D59-859D-7F8585C88C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47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9E383-CFE5-46DB-BC69-CE2CBB5315E6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2F80F-B755-4D59-859D-7F8585C88C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504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9E383-CFE5-46DB-BC69-CE2CBB5315E6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732F80F-B755-4D59-859D-7F8585C88C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174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9E383-CFE5-46DB-BC69-CE2CBB5315E6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732F80F-B755-4D59-859D-7F8585C88C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951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9E383-CFE5-46DB-BC69-CE2CBB5315E6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732F80F-B755-4D59-859D-7F8585C88C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031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9E383-CFE5-46DB-BC69-CE2CBB5315E6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2F80F-B755-4D59-859D-7F8585C88C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024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9E383-CFE5-46DB-BC69-CE2CBB5315E6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2F80F-B755-4D59-859D-7F8585C88C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743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9E383-CFE5-46DB-BC69-CE2CBB5315E6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2F80F-B755-4D59-859D-7F8585C88C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807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9E383-CFE5-46DB-BC69-CE2CBB5315E6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732F80F-B755-4D59-859D-7F8585C88C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696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39E383-CFE5-46DB-BC69-CE2CBB5315E6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732F80F-B755-4D59-859D-7F8585C88C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478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4573" y="478528"/>
            <a:ext cx="11380763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КГУ «</a:t>
            </a:r>
            <a:r>
              <a:rPr lang="ru-RU" sz="2400" b="1" dirty="0" err="1"/>
              <a:t>Прогрессовская</a:t>
            </a:r>
            <a:r>
              <a:rPr lang="ru-RU" sz="2400" b="1" dirty="0"/>
              <a:t> СШ» отдела  образования по  Глубоковскому району управления образования </a:t>
            </a:r>
            <a:r>
              <a:rPr lang="ru-RU" sz="2400" b="1" dirty="0" smtClean="0"/>
              <a:t>ВКО</a:t>
            </a:r>
          </a:p>
          <a:p>
            <a:pPr algn="ctr"/>
            <a:endParaRPr lang="ru-RU" sz="2400" b="1" dirty="0"/>
          </a:p>
          <a:p>
            <a:r>
              <a:rPr lang="ru-RU" sz="2000" b="1" i="1" dirty="0"/>
              <a:t>Б</a:t>
            </a:r>
            <a:r>
              <a:rPr lang="ru-RU" sz="2000" b="1" i="1" dirty="0" smtClean="0"/>
              <a:t>инарный урок </a:t>
            </a:r>
            <a:r>
              <a:rPr lang="ru-RU" sz="2000" b="1" i="1" dirty="0"/>
              <a:t>математики и литературного </a:t>
            </a:r>
            <a:r>
              <a:rPr lang="ru-RU" sz="2000" b="1" i="1" dirty="0" smtClean="0"/>
              <a:t>чтения в 3 классе</a:t>
            </a:r>
          </a:p>
          <a:p>
            <a:r>
              <a:rPr lang="ru-RU" sz="2000" b="1" i="1" dirty="0" smtClean="0"/>
              <a:t>Тема:</a:t>
            </a:r>
            <a:endParaRPr lang="ru-RU" sz="2000" b="1" i="1" dirty="0"/>
          </a:p>
          <a:p>
            <a:r>
              <a:rPr lang="ru-RU" sz="2000" dirty="0"/>
              <a:t>1.Письменное деление  трехзначного числа на однозначное без перехода через разряд.    </a:t>
            </a:r>
            <a:endParaRPr lang="ru-RU" sz="2000" dirty="0" smtClean="0"/>
          </a:p>
          <a:p>
            <a:r>
              <a:rPr lang="ru-RU" sz="2000" dirty="0" smtClean="0"/>
              <a:t>2</a:t>
            </a:r>
            <a:r>
              <a:rPr lang="ru-RU" sz="2000" dirty="0"/>
              <a:t>. Братья  Гримм «Бременские музыканты</a:t>
            </a:r>
            <a:r>
              <a:rPr lang="ru-RU" sz="2000" dirty="0" smtClean="0"/>
              <a:t>».</a:t>
            </a:r>
          </a:p>
          <a:p>
            <a:endParaRPr lang="ru-RU" sz="2000" dirty="0" smtClean="0"/>
          </a:p>
          <a:p>
            <a:r>
              <a:rPr lang="ru-RU" sz="2000" b="1" dirty="0"/>
              <a:t>Цель: </a:t>
            </a:r>
            <a:r>
              <a:rPr lang="ru-RU" sz="2000" dirty="0"/>
              <a:t>3.1.2.10 применять алгоритм умножения и деления двух/трехзначных чисел на однозначное, в случаях вида: </a:t>
            </a:r>
            <a:r>
              <a:rPr lang="ru-RU" sz="2000" dirty="0" smtClean="0"/>
              <a:t> 23·2</a:t>
            </a:r>
            <a:r>
              <a:rPr lang="ru-RU" sz="2000" dirty="0"/>
              <a:t>; 123·2; 46:2, 246:2</a:t>
            </a:r>
          </a:p>
          <a:p>
            <a:r>
              <a:rPr lang="ru-RU" sz="2000" dirty="0"/>
              <a:t>3.2.1.1 читать вслух бегло, осознанно и выразительно, читать по ролям/выборочно</a:t>
            </a:r>
          </a:p>
          <a:p>
            <a:r>
              <a:rPr lang="ru-RU" sz="2000" dirty="0"/>
              <a:t>3.2.7.1. сравнивать чувства, поведение главных героев в различных ситуациях</a:t>
            </a:r>
          </a:p>
          <a:p>
            <a:r>
              <a:rPr lang="ru-RU" sz="2000" dirty="0"/>
              <a:t>3.3.1.1 составлять план на основе выявления последовательности событий и деления произведения на части, озаглавливать каждую часть (с помощью учителя</a:t>
            </a:r>
          </a:p>
          <a:p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37803" y="567655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Учителя:</a:t>
            </a:r>
            <a:r>
              <a:rPr lang="ru-RU" dirty="0" smtClean="0"/>
              <a:t> </a:t>
            </a:r>
            <a:r>
              <a:rPr lang="ru-RU" dirty="0" err="1" smtClean="0"/>
              <a:t>Тулегетаева</a:t>
            </a:r>
            <a:r>
              <a:rPr lang="ru-RU" dirty="0" smtClean="0"/>
              <a:t> </a:t>
            </a:r>
            <a:r>
              <a:rPr lang="ru-RU" dirty="0" err="1"/>
              <a:t>Шолпан</a:t>
            </a:r>
            <a:r>
              <a:rPr lang="ru-RU" dirty="0"/>
              <a:t> </a:t>
            </a:r>
            <a:r>
              <a:rPr lang="ru-RU" dirty="0" err="1"/>
              <a:t>Тулеубаевна</a:t>
            </a:r>
            <a:endParaRPr lang="ru-RU" dirty="0"/>
          </a:p>
          <a:p>
            <a:r>
              <a:rPr lang="ru-RU" dirty="0" smtClean="0"/>
              <a:t>	  </a:t>
            </a:r>
            <a:r>
              <a:rPr lang="ru-RU" dirty="0" err="1" smtClean="0"/>
              <a:t>Грохотова</a:t>
            </a:r>
            <a:r>
              <a:rPr lang="ru-RU" dirty="0" smtClean="0"/>
              <a:t> </a:t>
            </a:r>
            <a:r>
              <a:rPr lang="ru-RU" dirty="0"/>
              <a:t>Татьяна Петровна</a:t>
            </a:r>
          </a:p>
        </p:txBody>
      </p:sp>
    </p:spTree>
    <p:extLst>
      <p:ext uri="{BB962C8B-B14F-4D97-AF65-F5344CB8AC3E}">
        <p14:creationId xmlns:p14="http://schemas.microsoft.com/office/powerpoint/2010/main" val="32098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webmg.ru/wp-content/uploads/2022/03/177-20220327_20494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7" y="830580"/>
            <a:ext cx="5940425" cy="51968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45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977719" y="651259"/>
            <a:ext cx="5754736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latin typeface="Arial Black" panose="020B0A04020102020204" pitchFamily="34" charset="0"/>
              </a:rPr>
              <a:t>математическая станция </a:t>
            </a:r>
            <a:r>
              <a:rPr lang="ru-RU" sz="4400" dirty="0" smtClean="0">
                <a:latin typeface="Arial Black" panose="020B0A04020102020204" pitchFamily="34" charset="0"/>
              </a:rPr>
              <a:t>                                </a:t>
            </a:r>
            <a:r>
              <a:rPr lang="ru-RU" sz="6000" dirty="0" smtClean="0">
                <a:latin typeface="Arial Black" panose="020B0A04020102020204" pitchFamily="34" charset="0"/>
              </a:rPr>
              <a:t>«Архимед</a:t>
            </a:r>
            <a:r>
              <a:rPr lang="ru-RU" sz="6000" dirty="0">
                <a:latin typeface="Arial Black" panose="020B0A04020102020204" pitchFamily="34" charset="0"/>
              </a:rPr>
              <a:t>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143" y="122830"/>
            <a:ext cx="534588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214281" y="392470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Архимед нашёл общий метод вычисления площадей фигур</a:t>
            </a:r>
          </a:p>
        </p:txBody>
      </p:sp>
    </p:spTree>
    <p:extLst>
      <p:ext uri="{BB962C8B-B14F-4D97-AF65-F5344CB8AC3E}">
        <p14:creationId xmlns:p14="http://schemas.microsoft.com/office/powerpoint/2010/main" val="405089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151985"/>
              </p:ext>
            </p:extLst>
          </p:nvPr>
        </p:nvGraphicFramePr>
        <p:xfrm>
          <a:off x="1420837" y="2344264"/>
          <a:ext cx="9608234" cy="35172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565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532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034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9488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791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 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Длина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Ширина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Площадь 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794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Прямоугольник 1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1</a:t>
                      </a:r>
                      <a:r>
                        <a:rPr lang="en-US" sz="3200" dirty="0" smtClean="0">
                          <a:effectLst/>
                        </a:rPr>
                        <a:t>0</a:t>
                      </a:r>
                      <a:r>
                        <a:rPr lang="ru-RU" sz="3200" dirty="0" smtClean="0">
                          <a:effectLst/>
                        </a:rPr>
                        <a:t> </a:t>
                      </a:r>
                      <a:r>
                        <a:rPr lang="ru-RU" sz="3200" dirty="0">
                          <a:effectLst/>
                        </a:rPr>
                        <a:t>см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8 см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Arial Black" panose="020B0A04020102020204" pitchFamily="34" charset="0"/>
                        </a:rPr>
                        <a:t>?</a:t>
                      </a:r>
                      <a:r>
                        <a:rPr lang="ru-RU" sz="3200" dirty="0" smtClean="0">
                          <a:effectLst/>
                        </a:rPr>
                        <a:t>см</a:t>
                      </a:r>
                      <a:r>
                        <a:rPr lang="ru-RU" sz="3200" baseline="30000" dirty="0" smtClean="0">
                          <a:effectLst/>
                        </a:rPr>
                        <a:t>2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791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Прямоугольник 2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Arial Black" panose="020B0A04020102020204" pitchFamily="34" charset="0"/>
                        </a:rPr>
                        <a:t>?</a:t>
                      </a:r>
                      <a:r>
                        <a:rPr lang="ru-RU" sz="3200" dirty="0">
                          <a:effectLst/>
                        </a:rPr>
                        <a:t> см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10 см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480 см</a:t>
                      </a:r>
                      <a:r>
                        <a:rPr lang="ru-RU" sz="3200" baseline="30000">
                          <a:effectLst/>
                        </a:rPr>
                        <a:t>2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794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Прямоугольник 3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15 дм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Arial Black" panose="020B0A04020102020204" pitchFamily="34" charset="0"/>
                        </a:rPr>
                        <a:t>?</a:t>
                      </a:r>
                      <a:r>
                        <a:rPr lang="ru-RU" sz="3200" dirty="0">
                          <a:effectLst/>
                        </a:rPr>
                        <a:t> </a:t>
                      </a:r>
                      <a:r>
                        <a:rPr lang="ru-RU" sz="3200" dirty="0" err="1">
                          <a:effectLst/>
                        </a:rPr>
                        <a:t>дм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75 дм</a:t>
                      </a:r>
                      <a:r>
                        <a:rPr lang="ru-RU" sz="3200" baseline="30000" dirty="0">
                          <a:effectLst/>
                        </a:rPr>
                        <a:t>2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019054" y="535777"/>
            <a:ext cx="2350323" cy="9417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 a </a:t>
            </a:r>
            <a:r>
              <a:rPr lang="en-US" sz="4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· </a:t>
            </a: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endParaRPr lang="ru-RU" sz="4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316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24482"/>
              </p:ext>
            </p:extLst>
          </p:nvPr>
        </p:nvGraphicFramePr>
        <p:xfrm>
          <a:off x="1420837" y="2344264"/>
          <a:ext cx="9608234" cy="35172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565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532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034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9488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791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 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Длина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Ширина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Площадь 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794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Прямоугольник 1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1</a:t>
                      </a:r>
                      <a:r>
                        <a:rPr lang="en-US" sz="3200" dirty="0" smtClean="0">
                          <a:effectLst/>
                        </a:rPr>
                        <a:t>0</a:t>
                      </a:r>
                      <a:r>
                        <a:rPr lang="ru-RU" sz="3200" dirty="0" smtClean="0">
                          <a:effectLst/>
                        </a:rPr>
                        <a:t> </a:t>
                      </a:r>
                      <a:r>
                        <a:rPr lang="ru-RU" sz="3200" dirty="0">
                          <a:effectLst/>
                        </a:rPr>
                        <a:t>см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8 см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Arial Black" panose="020B0A04020102020204" pitchFamily="34" charset="0"/>
                        </a:rPr>
                        <a:t>80</a:t>
                      </a:r>
                      <a:r>
                        <a:rPr lang="ru-RU" sz="3200" dirty="0" smtClean="0">
                          <a:effectLst/>
                        </a:rPr>
                        <a:t>см</a:t>
                      </a:r>
                      <a:r>
                        <a:rPr lang="ru-RU" sz="3200" baseline="30000" dirty="0" smtClean="0">
                          <a:effectLst/>
                        </a:rPr>
                        <a:t>2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791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Прямоугольник 2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Arial Black" panose="020B0A04020102020204" pitchFamily="34" charset="0"/>
                        </a:rPr>
                        <a:t>?</a:t>
                      </a:r>
                      <a:r>
                        <a:rPr lang="ru-RU" sz="3200" dirty="0">
                          <a:effectLst/>
                        </a:rPr>
                        <a:t> см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10 см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480 см</a:t>
                      </a:r>
                      <a:r>
                        <a:rPr lang="ru-RU" sz="3200" baseline="30000">
                          <a:effectLst/>
                        </a:rPr>
                        <a:t>2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794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Прямоугольник 3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15 дм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Arial Black" panose="020B0A04020102020204" pitchFamily="34" charset="0"/>
                        </a:rPr>
                        <a:t>?</a:t>
                      </a:r>
                      <a:r>
                        <a:rPr lang="ru-RU" sz="3200" dirty="0">
                          <a:effectLst/>
                        </a:rPr>
                        <a:t> </a:t>
                      </a:r>
                      <a:r>
                        <a:rPr lang="ru-RU" sz="3200" dirty="0" err="1">
                          <a:effectLst/>
                        </a:rPr>
                        <a:t>дм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75 дм</a:t>
                      </a:r>
                      <a:r>
                        <a:rPr lang="ru-RU" sz="3200" baseline="30000" dirty="0">
                          <a:effectLst/>
                        </a:rPr>
                        <a:t>2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019054" y="535777"/>
            <a:ext cx="2350323" cy="9417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 a </a:t>
            </a:r>
            <a:r>
              <a:rPr lang="en-US" sz="4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· </a:t>
            </a: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endParaRPr lang="ru-RU" sz="4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80745" y="535777"/>
            <a:ext cx="2468946" cy="9417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=  S </a:t>
            </a:r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4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endParaRPr lang="ru-RU" sz="4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170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701439"/>
              </p:ext>
            </p:extLst>
          </p:nvPr>
        </p:nvGraphicFramePr>
        <p:xfrm>
          <a:off x="1420837" y="2344264"/>
          <a:ext cx="9608234" cy="35172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565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532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034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9488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791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 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Длина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Ширина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Площадь 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794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Прямоугольник 1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1</a:t>
                      </a:r>
                      <a:r>
                        <a:rPr lang="en-US" sz="3200" dirty="0" smtClean="0">
                          <a:effectLst/>
                        </a:rPr>
                        <a:t>0</a:t>
                      </a:r>
                      <a:r>
                        <a:rPr lang="ru-RU" sz="3200" dirty="0" smtClean="0">
                          <a:effectLst/>
                        </a:rPr>
                        <a:t> </a:t>
                      </a:r>
                      <a:r>
                        <a:rPr lang="ru-RU" sz="3200" dirty="0">
                          <a:effectLst/>
                        </a:rPr>
                        <a:t>см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8 см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Arial Black" panose="020B0A04020102020204" pitchFamily="34" charset="0"/>
                        </a:rPr>
                        <a:t>80</a:t>
                      </a:r>
                      <a:r>
                        <a:rPr lang="ru-RU" sz="3200" dirty="0" smtClean="0">
                          <a:effectLst/>
                        </a:rPr>
                        <a:t>см</a:t>
                      </a:r>
                      <a:r>
                        <a:rPr lang="ru-RU" sz="3200" baseline="30000" dirty="0" smtClean="0">
                          <a:effectLst/>
                        </a:rPr>
                        <a:t>2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791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Прямоугольник 2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Arial Black" panose="020B0A04020102020204" pitchFamily="34" charset="0"/>
                        </a:rPr>
                        <a:t>48</a:t>
                      </a:r>
                      <a:r>
                        <a:rPr lang="ru-RU" sz="3200" baseline="0" dirty="0" smtClean="0"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ru-RU" sz="3200" dirty="0" smtClean="0">
                          <a:effectLst/>
                        </a:rPr>
                        <a:t>см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10 см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480 см</a:t>
                      </a:r>
                      <a:r>
                        <a:rPr lang="ru-RU" sz="3200" baseline="30000">
                          <a:effectLst/>
                        </a:rPr>
                        <a:t>2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794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Прямоугольник 3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15 дм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Arial Black" panose="020B0A04020102020204" pitchFamily="34" charset="0"/>
                        </a:rPr>
                        <a:t>?</a:t>
                      </a:r>
                      <a:r>
                        <a:rPr lang="ru-RU" sz="3200" dirty="0">
                          <a:effectLst/>
                        </a:rPr>
                        <a:t> </a:t>
                      </a:r>
                      <a:r>
                        <a:rPr lang="ru-RU" sz="3200" dirty="0" err="1">
                          <a:effectLst/>
                        </a:rPr>
                        <a:t>дм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75 дм</a:t>
                      </a:r>
                      <a:r>
                        <a:rPr lang="ru-RU" sz="3200" baseline="30000" dirty="0">
                          <a:effectLst/>
                        </a:rPr>
                        <a:t>2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019054" y="535777"/>
            <a:ext cx="2350323" cy="9417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 a </a:t>
            </a:r>
            <a:r>
              <a:rPr lang="en-US" sz="4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· </a:t>
            </a: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endParaRPr lang="ru-RU" sz="4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80745" y="535777"/>
            <a:ext cx="2468946" cy="9417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=  S </a:t>
            </a:r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4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endParaRPr lang="ru-RU" sz="4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769929" y="535777"/>
            <a:ext cx="2425398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4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4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4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endParaRPr lang="ru-RU" sz="4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064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998455"/>
              </p:ext>
            </p:extLst>
          </p:nvPr>
        </p:nvGraphicFramePr>
        <p:xfrm>
          <a:off x="1420837" y="2344264"/>
          <a:ext cx="9608234" cy="35172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565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532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034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9488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791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 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Длина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Ширина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Площадь 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794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Прямоугольник 1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1</a:t>
                      </a:r>
                      <a:r>
                        <a:rPr lang="en-US" sz="3200" dirty="0" smtClean="0">
                          <a:effectLst/>
                        </a:rPr>
                        <a:t>0</a:t>
                      </a:r>
                      <a:r>
                        <a:rPr lang="ru-RU" sz="3200" dirty="0" smtClean="0">
                          <a:effectLst/>
                        </a:rPr>
                        <a:t> </a:t>
                      </a:r>
                      <a:r>
                        <a:rPr lang="ru-RU" sz="3200" dirty="0">
                          <a:effectLst/>
                        </a:rPr>
                        <a:t>см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8 см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Arial Black" panose="020B0A04020102020204" pitchFamily="34" charset="0"/>
                        </a:rPr>
                        <a:t>80</a:t>
                      </a:r>
                      <a:r>
                        <a:rPr lang="ru-RU" sz="3200" dirty="0" smtClean="0">
                          <a:effectLst/>
                        </a:rPr>
                        <a:t>см</a:t>
                      </a:r>
                      <a:r>
                        <a:rPr lang="ru-RU" sz="3200" baseline="30000" dirty="0" smtClean="0">
                          <a:effectLst/>
                        </a:rPr>
                        <a:t>2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791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Прямоугольник 2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smtClean="0">
                          <a:effectLst/>
                          <a:latin typeface="Arial Black" panose="020B0A04020102020204" pitchFamily="34" charset="0"/>
                        </a:rPr>
                        <a:t>48</a:t>
                      </a:r>
                      <a:r>
                        <a:rPr lang="ru-RU" sz="3200" baseline="0" smtClean="0"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ru-RU" sz="3200" smtClean="0">
                          <a:effectLst/>
                        </a:rPr>
                        <a:t>см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10 см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480 см</a:t>
                      </a:r>
                      <a:r>
                        <a:rPr lang="ru-RU" sz="3200" baseline="30000">
                          <a:effectLst/>
                        </a:rPr>
                        <a:t>2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794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Прямоугольник 3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15 дм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Arial Black" panose="020B0A04020102020204" pitchFamily="34" charset="0"/>
                        </a:rPr>
                        <a:t>5</a:t>
                      </a:r>
                      <a:r>
                        <a:rPr lang="ru-RU" sz="3200" dirty="0" smtClean="0">
                          <a:effectLst/>
                        </a:rPr>
                        <a:t> </a:t>
                      </a:r>
                      <a:r>
                        <a:rPr lang="ru-RU" sz="3200" dirty="0" err="1">
                          <a:effectLst/>
                        </a:rPr>
                        <a:t>дм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75 дм</a:t>
                      </a:r>
                      <a:r>
                        <a:rPr lang="ru-RU" sz="3200" baseline="30000" dirty="0">
                          <a:effectLst/>
                        </a:rPr>
                        <a:t>2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019054" y="535777"/>
            <a:ext cx="2350323" cy="9417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 a </a:t>
            </a:r>
            <a:r>
              <a:rPr lang="en-US" sz="4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· </a:t>
            </a: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endParaRPr lang="ru-RU" sz="4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80745" y="535777"/>
            <a:ext cx="2468946" cy="9417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=  S </a:t>
            </a:r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4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endParaRPr lang="ru-RU" sz="4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769929" y="535777"/>
            <a:ext cx="2425398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4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4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4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endParaRPr lang="ru-RU" sz="4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31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webmg.ru/wp-content/uploads/2022/03/177-20220327_20494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7" y="830580"/>
            <a:ext cx="5940425" cy="51968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243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632" y="493746"/>
            <a:ext cx="10815326" cy="507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25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amion.club/uploads/posts/2022-03/1646328275_39-damion-club-p-bremenskie-muzikanti-art-43.pn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99" t="7513" b="10228"/>
          <a:stretch/>
        </p:blipFill>
        <p:spPr bwMode="auto">
          <a:xfrm>
            <a:off x="1469881" y="898288"/>
            <a:ext cx="9639395" cy="59597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15109" y="-311211"/>
            <a:ext cx="5634684" cy="14250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8000" b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endParaRPr lang="ru-RU" sz="80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Песня Ничего на свете лучше нету! из мультика Бременские музыканты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5000" end="31223.2111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49793" y="1311415"/>
            <a:ext cx="1288718" cy="946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69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19618" y="772068"/>
            <a:ext cx="960802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математическая станция </a:t>
            </a:r>
            <a:endParaRPr lang="ru-RU" sz="4400" b="1" dirty="0"/>
          </a:p>
          <a:p>
            <a:r>
              <a:rPr lang="ru-RU" sz="4400" b="1" dirty="0" smtClean="0"/>
              <a:t> «АЛГОРИТМ ДЕЛЕНИЯ»</a:t>
            </a:r>
            <a:endParaRPr lang="ru-RU" sz="4400" b="1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9" b="31386"/>
          <a:stretch/>
        </p:blipFill>
        <p:spPr bwMode="auto">
          <a:xfrm>
            <a:off x="1323832" y="2218617"/>
            <a:ext cx="2825087" cy="34588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64180" y="2575050"/>
            <a:ext cx="7107383" cy="306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Определяем первое неполное делимое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Определяем, сколько цифр в частном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Делим сотни, находим остаток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Делим десятки, находим остаток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Делим единицы, находим остаток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Читаем ответ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22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09767" y="850030"/>
            <a:ext cx="102176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Arial Black" panose="020B0A04020102020204" pitchFamily="34" charset="0"/>
                <a:ea typeface="PMingLiU"/>
                <a:cs typeface="Times New Roman" panose="02020603050405020304" pitchFamily="18" charset="0"/>
              </a:rPr>
              <a:t>- Доброе утро! – солнцу и птицам. </a:t>
            </a:r>
            <a:endParaRPr lang="ru-RU" sz="2400" dirty="0"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Arial Black" panose="020B0A04020102020204" pitchFamily="34" charset="0"/>
                <a:ea typeface="PMingLiU"/>
                <a:cs typeface="Times New Roman" panose="02020603050405020304" pitchFamily="18" charset="0"/>
              </a:rPr>
              <a:t>- Доброе утро! – улыбчивым лицам. </a:t>
            </a:r>
            <a:endParaRPr lang="ru-RU" sz="2400" dirty="0"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Arial Black" panose="020B0A04020102020204" pitchFamily="34" charset="0"/>
                <a:ea typeface="PMingLiU"/>
                <a:cs typeface="Times New Roman" panose="02020603050405020304" pitchFamily="18" charset="0"/>
              </a:rPr>
              <a:t>И каждый становится добрым, доверчивым... </a:t>
            </a:r>
            <a:endParaRPr lang="ru-RU" sz="2400" dirty="0"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800" dirty="0">
                <a:latin typeface="Arial Black" panose="020B0A04020102020204" pitchFamily="34" charset="0"/>
                <a:ea typeface="PMingLiU"/>
                <a:cs typeface="Times New Roman" panose="02020603050405020304" pitchFamily="18" charset="0"/>
              </a:rPr>
              <a:t>           Доброе утро длится до вечера. </a:t>
            </a:r>
            <a:endParaRPr lang="ru-RU" sz="2400" dirty="0">
              <a:effectLst/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8893828"/>
              </p:ext>
            </p:extLst>
          </p:nvPr>
        </p:nvGraphicFramePr>
        <p:xfrm>
          <a:off x="6673755" y="3935318"/>
          <a:ext cx="2456597" cy="24268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Точечный рисунок" r:id="rId3" imgW="2762636" imgH="2734057" progId="Paint.Picture">
                  <p:embed/>
                </p:oleObj>
              </mc:Choice>
              <mc:Fallback>
                <p:oleObj name="Точечный рисунок" r:id="rId3" imgW="2762636" imgH="2734057" progId="Paint.Pictur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3755" y="3935318"/>
                        <a:ext cx="2456597" cy="242685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133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17053" y="573338"/>
            <a:ext cx="5235729" cy="942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5400" b="1" dirty="0" smtClean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</a:t>
            </a:r>
            <a:r>
              <a:rPr lang="ru-RU" sz="5400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5400" b="1" dirty="0" smtClean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группах</a:t>
            </a:r>
            <a:endParaRPr lang="ru-RU" sz="5400" b="1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29887" y="2162117"/>
            <a:ext cx="748807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400" dirty="0"/>
              <a:t>1 </a:t>
            </a:r>
            <a:r>
              <a:rPr lang="ru-RU" sz="4400" dirty="0" smtClean="0"/>
              <a:t>гр.    </a:t>
            </a:r>
            <a:r>
              <a:rPr lang="ru-RU" sz="4400" b="1" dirty="0" smtClean="0"/>
              <a:t>848 </a:t>
            </a:r>
            <a:r>
              <a:rPr lang="ru-RU" sz="4400" b="1" dirty="0"/>
              <a:t>: 4</a:t>
            </a:r>
          </a:p>
          <a:p>
            <a:r>
              <a:rPr lang="ru-RU" sz="4400" dirty="0"/>
              <a:t>2 гр. </a:t>
            </a:r>
            <a:r>
              <a:rPr lang="ru-RU" sz="4400" dirty="0" smtClean="0"/>
              <a:t>   </a:t>
            </a:r>
            <a:r>
              <a:rPr lang="ru-RU" sz="4400" b="1" dirty="0" smtClean="0"/>
              <a:t>482 </a:t>
            </a:r>
            <a:r>
              <a:rPr lang="ru-RU" sz="4400" b="1" dirty="0"/>
              <a:t>: 2</a:t>
            </a:r>
          </a:p>
          <a:p>
            <a:pPr>
              <a:lnSpc>
                <a:spcPct val="150000"/>
              </a:lnSpc>
            </a:pPr>
            <a:r>
              <a:rPr lang="ru-RU" sz="4400" dirty="0"/>
              <a:t>3 гр. </a:t>
            </a:r>
            <a:r>
              <a:rPr lang="ru-RU" sz="4400" dirty="0" smtClean="0"/>
              <a:t>    </a:t>
            </a:r>
            <a:r>
              <a:rPr lang="ru-RU" sz="4400" b="1" dirty="0" smtClean="0"/>
              <a:t>396 </a:t>
            </a:r>
            <a:r>
              <a:rPr lang="ru-RU" sz="4400" b="1" dirty="0"/>
              <a:t>: 3</a:t>
            </a:r>
          </a:p>
        </p:txBody>
      </p:sp>
    </p:spTree>
    <p:extLst>
      <p:ext uri="{BB962C8B-B14F-4D97-AF65-F5344CB8AC3E}">
        <p14:creationId xmlns:p14="http://schemas.microsoft.com/office/powerpoint/2010/main" val="373737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webmg.ru/wp-content/uploads/2022/03/177-20220327_20494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7" y="830580"/>
            <a:ext cx="5940425" cy="51968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378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632" y="493746"/>
            <a:ext cx="10815326" cy="507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85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60581" y="1536129"/>
            <a:ext cx="5036968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</a:t>
            </a:r>
            <a:r>
              <a:rPr lang="ru-RU" dirty="0"/>
              <a:t>Пойду-ка я в Бремен и                                                                                  </a:t>
            </a:r>
          </a:p>
          <a:p>
            <a:r>
              <a:rPr lang="ru-RU" dirty="0"/>
              <a:t>стану там уличным музыкантом»            </a:t>
            </a:r>
          </a:p>
          <a:p>
            <a:endParaRPr lang="ru-RU" sz="1200" dirty="0" smtClean="0"/>
          </a:p>
          <a:p>
            <a:endParaRPr lang="ru-RU" dirty="0"/>
          </a:p>
          <a:p>
            <a:r>
              <a:rPr lang="ru-RU" dirty="0"/>
              <a:t>«По полям, по болотам                                                                                       </a:t>
            </a:r>
          </a:p>
          <a:p>
            <a:r>
              <a:rPr lang="ru-RU" dirty="0"/>
              <a:t>за дичью для него бегала,                                                                                                   </a:t>
            </a:r>
          </a:p>
          <a:p>
            <a:r>
              <a:rPr lang="ru-RU" dirty="0"/>
              <a:t>а теперь стара стала, и задумал               </a:t>
            </a:r>
          </a:p>
          <a:p>
            <a:r>
              <a:rPr lang="ru-RU" dirty="0"/>
              <a:t> мой хозяин убить меня»</a:t>
            </a:r>
          </a:p>
          <a:p>
            <a:endParaRPr lang="ru-RU" dirty="0" smtClean="0"/>
          </a:p>
          <a:p>
            <a:endParaRPr lang="ru-RU" sz="1400" dirty="0"/>
          </a:p>
          <a:p>
            <a:r>
              <a:rPr lang="ru-RU" dirty="0"/>
              <a:t>«Видит хозяйка: не могу я больше                                                                              </a:t>
            </a:r>
          </a:p>
          <a:p>
            <a:r>
              <a:rPr lang="ru-RU" dirty="0"/>
              <a:t>мышей ловить – и задумала</a:t>
            </a:r>
          </a:p>
          <a:p>
            <a:r>
              <a:rPr lang="ru-RU" dirty="0"/>
              <a:t> меня утопить в речке»</a:t>
            </a:r>
          </a:p>
          <a:p>
            <a:endParaRPr lang="ru-RU" dirty="0" smtClean="0"/>
          </a:p>
          <a:p>
            <a:endParaRPr lang="ru-RU" sz="1400" dirty="0"/>
          </a:p>
          <a:p>
            <a:r>
              <a:rPr lang="ru-RU" dirty="0"/>
              <a:t>«Завтра к моим хозяевам</a:t>
            </a:r>
          </a:p>
          <a:p>
            <a:r>
              <a:rPr lang="ru-RU" dirty="0"/>
              <a:t> гости приедут. Вот и собираются </a:t>
            </a:r>
          </a:p>
          <a:p>
            <a:r>
              <a:rPr lang="ru-RU" dirty="0"/>
              <a:t>мои хозяева сварить из меня суп» .       </a:t>
            </a:r>
          </a:p>
          <a:p>
            <a:r>
              <a:rPr lang="ru-RU" dirty="0"/>
              <a:t>    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4573" y="1281701"/>
            <a:ext cx="994997" cy="10918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6210" y="1922800"/>
            <a:ext cx="1119097" cy="1326765"/>
          </a:xfrm>
          <a:prstGeom prst="rect">
            <a:avLst/>
          </a:prstGeom>
        </p:spPr>
      </p:pic>
      <p:pic>
        <p:nvPicPr>
          <p:cNvPr id="10" name="Рисунок 9" descr="https://i.ytimg.com/vi/jggFHOxzuKQ/maxresdefault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43" t="48479" r="10361" b="23556"/>
          <a:stretch/>
        </p:blipFill>
        <p:spPr bwMode="auto">
          <a:xfrm>
            <a:off x="6564573" y="3249565"/>
            <a:ext cx="1193534" cy="124054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https://i.ytimg.com/vi/jggFHOxzuKQ/maxresdefault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9" t="36949" r="40830" b="36093"/>
          <a:stretch/>
        </p:blipFill>
        <p:spPr bwMode="auto">
          <a:xfrm>
            <a:off x="8393382" y="4653887"/>
            <a:ext cx="1364775" cy="11737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14447" y="256868"/>
            <a:ext cx="73613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u="sng" dirty="0">
                <a:solidFill>
                  <a:srgbClr val="000000"/>
                </a:solidFill>
                <a:latin typeface="Century Gothic" panose="020B0502020202020204" pitchFamily="34" charset="0"/>
              </a:rPr>
              <a:t>Соотнеси высказывания с картинками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72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60581" y="1536129"/>
            <a:ext cx="5036968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</a:t>
            </a:r>
            <a:r>
              <a:rPr lang="ru-RU" dirty="0"/>
              <a:t>Пойду-ка я в Бремен и                                                                                  </a:t>
            </a:r>
          </a:p>
          <a:p>
            <a:r>
              <a:rPr lang="ru-RU" dirty="0"/>
              <a:t>стану там уличным музыкантом»            </a:t>
            </a:r>
          </a:p>
          <a:p>
            <a:endParaRPr lang="ru-RU" sz="1200" dirty="0" smtClean="0"/>
          </a:p>
          <a:p>
            <a:endParaRPr lang="ru-RU" dirty="0"/>
          </a:p>
          <a:p>
            <a:r>
              <a:rPr lang="ru-RU" dirty="0"/>
              <a:t>«По полям, по болотам                                                                                       </a:t>
            </a:r>
          </a:p>
          <a:p>
            <a:r>
              <a:rPr lang="ru-RU" dirty="0"/>
              <a:t>за дичью для него бегала,                                                                                                   </a:t>
            </a:r>
          </a:p>
          <a:p>
            <a:r>
              <a:rPr lang="ru-RU" dirty="0"/>
              <a:t>а теперь стара стала, и задумал               </a:t>
            </a:r>
          </a:p>
          <a:p>
            <a:r>
              <a:rPr lang="ru-RU" dirty="0"/>
              <a:t> мой хозяин убить меня»</a:t>
            </a:r>
          </a:p>
          <a:p>
            <a:endParaRPr lang="ru-RU" dirty="0" smtClean="0"/>
          </a:p>
          <a:p>
            <a:endParaRPr lang="ru-RU" sz="1400" dirty="0"/>
          </a:p>
          <a:p>
            <a:r>
              <a:rPr lang="ru-RU" dirty="0"/>
              <a:t>«Видит хозяйка: не могу я больше                                                                              </a:t>
            </a:r>
          </a:p>
          <a:p>
            <a:r>
              <a:rPr lang="ru-RU" dirty="0"/>
              <a:t>мышей ловить – и задумала</a:t>
            </a:r>
          </a:p>
          <a:p>
            <a:r>
              <a:rPr lang="ru-RU" dirty="0"/>
              <a:t> меня утопить в речке»</a:t>
            </a:r>
          </a:p>
          <a:p>
            <a:endParaRPr lang="ru-RU" dirty="0" smtClean="0"/>
          </a:p>
          <a:p>
            <a:endParaRPr lang="ru-RU" sz="1400" dirty="0"/>
          </a:p>
          <a:p>
            <a:r>
              <a:rPr lang="ru-RU" dirty="0"/>
              <a:t>«Завтра к моим хозяевам</a:t>
            </a:r>
          </a:p>
          <a:p>
            <a:r>
              <a:rPr lang="ru-RU" dirty="0"/>
              <a:t> гости приедут. Вот и собираются </a:t>
            </a:r>
          </a:p>
          <a:p>
            <a:r>
              <a:rPr lang="ru-RU" dirty="0"/>
              <a:t>мои хозяева сварить из меня суп» .       </a:t>
            </a:r>
          </a:p>
          <a:p>
            <a:r>
              <a:rPr lang="ru-RU" dirty="0"/>
              <a:t>    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4573" y="1281701"/>
            <a:ext cx="994997" cy="10918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6210" y="1922800"/>
            <a:ext cx="1119097" cy="1326765"/>
          </a:xfrm>
          <a:prstGeom prst="rect">
            <a:avLst/>
          </a:prstGeom>
        </p:spPr>
      </p:pic>
      <p:pic>
        <p:nvPicPr>
          <p:cNvPr id="10" name="Рисунок 9" descr="https://i.ytimg.com/vi/jggFHOxzuKQ/maxresdefault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43" t="48479" r="10361" b="23556"/>
          <a:stretch/>
        </p:blipFill>
        <p:spPr bwMode="auto">
          <a:xfrm>
            <a:off x="6564573" y="3249565"/>
            <a:ext cx="1193534" cy="124054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https://i.ytimg.com/vi/jggFHOxzuKQ/maxresdefault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9" t="36949" r="40830" b="36093"/>
          <a:stretch/>
        </p:blipFill>
        <p:spPr bwMode="auto">
          <a:xfrm>
            <a:off x="8393382" y="4653887"/>
            <a:ext cx="1364775" cy="11737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14447" y="256868"/>
            <a:ext cx="73613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u="sng" dirty="0">
                <a:solidFill>
                  <a:srgbClr val="000000"/>
                </a:solidFill>
                <a:latin typeface="Century Gothic" panose="020B0502020202020204" pitchFamily="34" charset="0"/>
              </a:rPr>
              <a:t>Соотнеси высказывания с картинками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4694830" y="1815152"/>
            <a:ext cx="1774209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080681" y="3466531"/>
            <a:ext cx="4189862" cy="189703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4326340" y="4053385"/>
            <a:ext cx="2142699" cy="15967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Скругленная соединительная линия 20"/>
          <p:cNvCxnSpPr/>
          <p:nvPr/>
        </p:nvCxnSpPr>
        <p:spPr>
          <a:xfrm flipV="1">
            <a:off x="4531057" y="2373556"/>
            <a:ext cx="3862325" cy="2116558"/>
          </a:xfrm>
          <a:prstGeom prst="curvedConnector3">
            <a:avLst>
              <a:gd name="adj1" fmla="val 35512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389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webmg.ru/wp-content/uploads/2022/03/177-20220327_20494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7" y="830580"/>
            <a:ext cx="5940425" cy="51968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490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58121" y="651260"/>
            <a:ext cx="711605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Arial Black" panose="020B0A04020102020204" pitchFamily="34" charset="0"/>
              </a:rPr>
              <a:t>Математическая станция  </a:t>
            </a:r>
            <a:endParaRPr lang="ru-RU" sz="3600" dirty="0" smtClean="0">
              <a:latin typeface="Arial Black" panose="020B0A04020102020204" pitchFamily="34" charset="0"/>
            </a:endParaRPr>
          </a:p>
          <a:p>
            <a:pPr algn="ctr"/>
            <a:r>
              <a:rPr lang="ru-RU" sz="3600" b="1" dirty="0" smtClean="0">
                <a:latin typeface="Arial Black" panose="020B0A04020102020204" pitchFamily="34" charset="0"/>
              </a:rPr>
              <a:t>«</a:t>
            </a:r>
            <a:r>
              <a:rPr lang="ru-RU" sz="3600" b="1" dirty="0">
                <a:latin typeface="Arial Black" panose="020B0A04020102020204" pitchFamily="34" charset="0"/>
              </a:rPr>
              <a:t>ЗАДАЧКА»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96370" y="2173743"/>
            <a:ext cx="100811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Во дворце школьников в математическом кружке занимаются 639 учеников, а в шахматном – в 3 раза меньше. </a:t>
            </a:r>
            <a:r>
              <a:rPr lang="ru-RU" sz="2400" dirty="0" smtClean="0"/>
              <a:t>Сколько всего </a:t>
            </a:r>
            <a:r>
              <a:rPr lang="ru-RU" sz="2400" dirty="0"/>
              <a:t>учеников занимается в </a:t>
            </a:r>
            <a:r>
              <a:rPr lang="ru-RU" sz="2400" dirty="0" smtClean="0"/>
              <a:t>кружках?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96370" y="3696226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/>
              <a:t>В математическом кружке – 639 уч</a:t>
            </a:r>
            <a:r>
              <a:rPr lang="ru-RU" sz="2400" dirty="0" smtClean="0"/>
              <a:t>.   </a:t>
            </a:r>
            <a:endParaRPr lang="ru-RU" sz="2400" dirty="0"/>
          </a:p>
          <a:p>
            <a:pPr>
              <a:lnSpc>
                <a:spcPct val="150000"/>
              </a:lnSpc>
            </a:pPr>
            <a:r>
              <a:rPr lang="ru-RU" sz="2400" dirty="0"/>
              <a:t>В шахматном - ? в 3 раза меньше</a:t>
            </a:r>
          </a:p>
          <a:p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8863" y="3873792"/>
            <a:ext cx="403507" cy="93005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192370" y="4154154"/>
            <a:ext cx="249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?</a:t>
            </a:r>
            <a:endParaRPr lang="ru-RU" sz="2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9141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58121" y="651260"/>
            <a:ext cx="711605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Arial Black" panose="020B0A04020102020204" pitchFamily="34" charset="0"/>
              </a:rPr>
              <a:t>Математическая станция  </a:t>
            </a:r>
            <a:endParaRPr lang="ru-RU" sz="3600" dirty="0" smtClean="0">
              <a:latin typeface="Arial Black" panose="020B0A04020102020204" pitchFamily="34" charset="0"/>
            </a:endParaRPr>
          </a:p>
          <a:p>
            <a:pPr algn="ctr"/>
            <a:r>
              <a:rPr lang="ru-RU" sz="3600" b="1" dirty="0" smtClean="0">
                <a:latin typeface="Arial Black" panose="020B0A04020102020204" pitchFamily="34" charset="0"/>
              </a:rPr>
              <a:t>«</a:t>
            </a:r>
            <a:r>
              <a:rPr lang="ru-RU" sz="3600" b="1" dirty="0">
                <a:latin typeface="Arial Black" panose="020B0A04020102020204" pitchFamily="34" charset="0"/>
              </a:rPr>
              <a:t>ЗАДАЧКА»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89097" y="2191735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/>
              <a:t>В математическом кружке – 639 уч</a:t>
            </a:r>
            <a:r>
              <a:rPr lang="ru-RU" sz="2400" dirty="0" smtClean="0"/>
              <a:t>.   </a:t>
            </a:r>
            <a:endParaRPr lang="ru-RU" sz="2400" dirty="0"/>
          </a:p>
          <a:p>
            <a:pPr>
              <a:lnSpc>
                <a:spcPct val="150000"/>
              </a:lnSpc>
            </a:pPr>
            <a:r>
              <a:rPr lang="ru-RU" sz="2400" dirty="0"/>
              <a:t>В шахматном - ? в 3 раза меньше</a:t>
            </a:r>
          </a:p>
          <a:p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1590" y="2298042"/>
            <a:ext cx="403507" cy="99106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885097" y="2627769"/>
            <a:ext cx="249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?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9097" y="3526769"/>
            <a:ext cx="5753755" cy="4921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639 : 3 = 213 (уч.) – в шахматном кружке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89097" y="4065290"/>
            <a:ext cx="9903485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639 </a:t>
            </a:r>
            <a:r>
              <a:rPr lang="ru-RU" sz="24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+ 213 </a:t>
            </a:r>
            <a:r>
              <a:rPr lang="ru-RU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852 </a:t>
            </a:r>
            <a:r>
              <a:rPr lang="ru-RU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(уч.) – </a:t>
            </a:r>
            <a:r>
              <a:rPr lang="ru-RU" sz="24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89097" y="4738516"/>
            <a:ext cx="3431196" cy="4921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всего 852 ученика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979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7" grpId="0"/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webmg.ru/wp-content/uploads/2022/03/177-20220327_20494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7" y="830580"/>
            <a:ext cx="5940425" cy="51968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172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632" y="493746"/>
            <a:ext cx="10815326" cy="507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6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21519" y="682520"/>
            <a:ext cx="6974025" cy="847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800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Правила работы в группе</a:t>
            </a:r>
            <a:endParaRPr lang="ru-RU" sz="4000" b="1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47415" y="1836708"/>
            <a:ext cx="880280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Уважительно относитесь друг к другу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Честно (по очереди) распределяйте обязанности в группе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Умейте слушать, не перебивайте товарища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отвлекайтесь, смотрите на говорящего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37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71068" y="883272"/>
            <a:ext cx="89146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Arial Black" panose="020B0A04020102020204" pitchFamily="34" charset="0"/>
              </a:rPr>
              <a:t>Домашнее задание смотрите  в </a:t>
            </a:r>
            <a:r>
              <a:rPr lang="ru-RU" sz="2800" dirty="0" err="1" smtClean="0">
                <a:latin typeface="Arial Black" panose="020B0A04020102020204" pitchFamily="34" charset="0"/>
              </a:rPr>
              <a:t>кунделике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28883" y="2423447"/>
            <a:ext cx="95625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Литература:</a:t>
            </a:r>
            <a:r>
              <a:rPr lang="ru-RU" sz="2800" dirty="0"/>
              <a:t> 59 – 61 выполнить </a:t>
            </a:r>
            <a:r>
              <a:rPr lang="ru-RU" sz="2800" dirty="0" smtClean="0"/>
              <a:t>тест</a:t>
            </a:r>
          </a:p>
          <a:p>
            <a:endParaRPr lang="ru-RU" sz="2800" dirty="0"/>
          </a:p>
          <a:p>
            <a:r>
              <a:rPr lang="ru-RU" sz="2800" b="1" dirty="0"/>
              <a:t>Математика:</a:t>
            </a:r>
            <a:r>
              <a:rPr lang="ru-RU" sz="2800" dirty="0"/>
              <a:t> страница 62 № 5 вычисли письменно</a:t>
            </a:r>
          </a:p>
        </p:txBody>
      </p:sp>
    </p:spTree>
    <p:extLst>
      <p:ext uri="{BB962C8B-B14F-4D97-AF65-F5344CB8AC3E}">
        <p14:creationId xmlns:p14="http://schemas.microsoft.com/office/powerpoint/2010/main" val="10597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webmg.ru/wp-content/uploads/2022/03/177-20220327_20494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7" y="830580"/>
            <a:ext cx="5940425" cy="51968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175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20021" y="1218587"/>
            <a:ext cx="8775159" cy="4339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3800" b="1" dirty="0">
                <a:solidFill>
                  <a:srgbClr val="00B050"/>
                </a:solidFill>
              </a:rPr>
              <a:t>Спасибо </a:t>
            </a:r>
            <a:endParaRPr lang="ru-RU" sz="13800" b="1" dirty="0" smtClean="0">
              <a:solidFill>
                <a:srgbClr val="00B050"/>
              </a:solidFill>
            </a:endParaRPr>
          </a:p>
          <a:p>
            <a:pPr algn="ctr"/>
            <a:r>
              <a:rPr lang="ru-RU" sz="13800" b="1" dirty="0" smtClean="0">
                <a:solidFill>
                  <a:srgbClr val="00B050"/>
                </a:solidFill>
              </a:rPr>
              <a:t>за </a:t>
            </a:r>
            <a:r>
              <a:rPr lang="ru-RU" sz="13800" b="1" dirty="0">
                <a:solidFill>
                  <a:srgbClr val="00B050"/>
                </a:solidFill>
              </a:rPr>
              <a:t>урок</a:t>
            </a:r>
          </a:p>
        </p:txBody>
      </p:sp>
    </p:spTree>
    <p:extLst>
      <p:ext uri="{BB962C8B-B14F-4D97-AF65-F5344CB8AC3E}">
        <p14:creationId xmlns:p14="http://schemas.microsoft.com/office/powerpoint/2010/main" val="77586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63091" y="575619"/>
            <a:ext cx="6096000" cy="186570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26 января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Классная работа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87708" y="2891050"/>
            <a:ext cx="1723549" cy="888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26  26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90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632" y="493746"/>
            <a:ext cx="10815326" cy="5074541"/>
          </a:xfrm>
          <a:prstGeom prst="rect">
            <a:avLst/>
          </a:prstGeom>
        </p:spPr>
      </p:pic>
      <p:pic>
        <p:nvPicPr>
          <p:cNvPr id="3" name="Песня Ничего на свете лучше нету! из мультика Бременские музыканты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400" end="103863.2111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83497" y="5745706"/>
            <a:ext cx="826637" cy="60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04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" y="0"/>
            <a:ext cx="120944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07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34769" y="523879"/>
            <a:ext cx="67429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Arial Black" panose="020B0A04020102020204" pitchFamily="34" charset="0"/>
              </a:rPr>
              <a:t>Тема: Братья Гримм «</a:t>
            </a:r>
            <a:r>
              <a:rPr lang="ru-RU" sz="3200" b="1" dirty="0" err="1" smtClean="0">
                <a:latin typeface="Arial Black" panose="020B0A04020102020204" pitchFamily="34" charset="0"/>
              </a:rPr>
              <a:t>Бременские</a:t>
            </a:r>
            <a:r>
              <a:rPr lang="ru-RU" sz="3200" b="1" dirty="0" smtClean="0">
                <a:latin typeface="Arial Black" panose="020B0A04020102020204" pitchFamily="34" charset="0"/>
              </a:rPr>
              <a:t> </a:t>
            </a:r>
            <a:r>
              <a:rPr lang="ru-RU" sz="3200" b="1" dirty="0">
                <a:latin typeface="Arial Black" panose="020B0A04020102020204" pitchFamily="34" charset="0"/>
              </a:rPr>
              <a:t>музыканты».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23" y="161234"/>
            <a:ext cx="3185705" cy="3373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83982" y="2188342"/>
            <a:ext cx="76620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Якоб родился 4 января 1785 Г., Вильгельм 24 февраля 1786 г. в семье чиновника в немецком городе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Ханау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Росли в благополучной семье, в атмосфере любви и добра.</a:t>
            </a:r>
            <a:endParaRPr lang="ru-RU" sz="20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353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ages.myshared.ru/10/1003567/slide_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3" t="4312" b="12327"/>
          <a:stretch/>
        </p:blipFill>
        <p:spPr bwMode="auto">
          <a:xfrm>
            <a:off x="143692" y="219632"/>
            <a:ext cx="5107577" cy="334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tyt-skazki.ru/_ph/1/3482506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7422" y="167378"/>
            <a:ext cx="2371906" cy="3095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audioskazki.info/uploads/posts/2010-11/1290006455_bratya-grimm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3691" y="152417"/>
            <a:ext cx="2024531" cy="261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img.labirint.ru/images/comments_pic/0851/01labelan12295265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6728" y="93014"/>
            <a:ext cx="2424165" cy="2905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5847" y="3499961"/>
            <a:ext cx="433277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Славу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великих сказочников принесли им три сборника «Детских И семейных сказок» (1812, 1815, 1822). Среди них «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Бременские музыканты», «Горшок каши», «Кот В сапогах», «Красная шапочка», «Белоснежка», «Золушка», «Золотой гусь», «Волк И семеро козлят» -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всего около 200 сказок</a:t>
            </a:r>
            <a:endParaRPr lang="ru-RU" sz="2000" b="1" dirty="0"/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159" y="2725918"/>
            <a:ext cx="2333411" cy="3300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570" y="2931167"/>
            <a:ext cx="2291107" cy="3235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341" y="2931167"/>
            <a:ext cx="2682386" cy="3738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72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38533" y="7273884"/>
            <a:ext cx="46216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https://youtu.be/cHeRDRAxowQ</a:t>
            </a:r>
          </a:p>
        </p:txBody>
      </p:sp>
      <p:sp>
        <p:nvSpPr>
          <p:cNvPr id="4" name="Прямоугольник 3"/>
          <p:cNvSpPr/>
          <p:nvPr/>
        </p:nvSpPr>
        <p:spPr>
          <a:xfrm flipH="1">
            <a:off x="7720963" y="966651"/>
            <a:ext cx="39702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https://youtu.be/cHeRDRAxowQ</a:t>
            </a:r>
          </a:p>
        </p:txBody>
      </p:sp>
      <p:pic>
        <p:nvPicPr>
          <p:cNvPr id="5" name="Рисунок 4" descr="https://vseseriipodriad.ru/uploads/jmgallery/90/019698749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4" y="0"/>
            <a:ext cx="12096016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8372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563</TotalTime>
  <Words>793</Words>
  <Application>Microsoft Office PowerPoint</Application>
  <PresentationFormat>Широкоэкранный</PresentationFormat>
  <Paragraphs>178</Paragraphs>
  <Slides>32</Slides>
  <Notes>0</Notes>
  <HiddenSlides>0</HiddenSlides>
  <MMClips>2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41" baseType="lpstr">
      <vt:lpstr>Arial</vt:lpstr>
      <vt:lpstr>Arial Black</vt:lpstr>
      <vt:lpstr>Calibri</vt:lpstr>
      <vt:lpstr>Century Gothic</vt:lpstr>
      <vt:lpstr>PMingLiU</vt:lpstr>
      <vt:lpstr>Times New Roman</vt:lpstr>
      <vt:lpstr>Wingdings 3</vt:lpstr>
      <vt:lpstr>Легкий дым</vt:lpstr>
      <vt:lpstr>Точечный рисунок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38</cp:revision>
  <dcterms:created xsi:type="dcterms:W3CDTF">2018-09-25T15:49:37Z</dcterms:created>
  <dcterms:modified xsi:type="dcterms:W3CDTF">2023-01-25T18:59:08Z</dcterms:modified>
</cp:coreProperties>
</file>