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6" r:id="rId11"/>
    <p:sldId id="267" r:id="rId12"/>
    <p:sldId id="268" r:id="rId13"/>
    <p:sldId id="269" r:id="rId14"/>
    <p:sldId id="270" r:id="rId15"/>
    <p:sldId id="271" r:id="rId16"/>
    <p:sldId id="273" r:id="rId17"/>
    <p:sldId id="275" r:id="rId18"/>
    <p:sldId id="277" r:id="rId19"/>
    <p:sldId id="265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7" autoAdjust="0"/>
    <p:restoredTop sz="94660"/>
  </p:normalViewPr>
  <p:slideViewPr>
    <p:cSldViewPr snapToGrid="0">
      <p:cViewPr varScale="1">
        <p:scale>
          <a:sx n="69" d="100"/>
          <a:sy n="69" d="100"/>
        </p:scale>
        <p:origin x="71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5C1F65-DF1B-4D75-B46A-8BFA8DF65B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8C1491B-403A-49BA-88E6-C0B709E713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537926E-7B0B-4B19-BAEA-0575515F74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8DDC2-D69A-4AA0-9F4C-9A480F69AA24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9F2CD63-81F8-479D-8B24-8685615000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D5C64AA-77DD-4F71-B01D-BC75E860FD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E2DAF-F405-47AB-A21F-F05306AACC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25190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D6BD539-B141-4AA4-98F4-949F435A0E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E195191-AEE0-40C8-9BB2-ADD5AC883E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555B1C5-5DA7-4E88-92E3-40A5ECF7D8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8DDC2-D69A-4AA0-9F4C-9A480F69AA24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46E9273-A35A-41ED-B82C-D009504ACD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6677222-0752-4F8B-BC2F-58700E5CB3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E2DAF-F405-47AB-A21F-F05306AACC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67390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6E09244-C10B-495A-AD1D-7982C04843E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413BFBF-1C2C-4589-9196-8E3B67EEC5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46F5B52-315B-4950-882B-F3AAB35C0B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8DDC2-D69A-4AA0-9F4C-9A480F69AA24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2BB8BD1-D161-4040-B773-876A60E678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957C12F-DD6D-45E5-9BC4-FA6333C8EA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E2DAF-F405-47AB-A21F-F05306AACC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3749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F55041-3793-4E96-BC6A-C20028066E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23EBEBC-2436-4FC7-AA9A-DECDEFE001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28DF500-0B0E-49E4-8553-B8F5CF858D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8DDC2-D69A-4AA0-9F4C-9A480F69AA24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86E0075-AE48-4B65-A811-D3427ABAA3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7827EFF-DA96-4E37-935C-0BF876B59B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E2DAF-F405-47AB-A21F-F05306AACC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0612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864AD4F-7413-45D5-A552-E9767C6910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16F7AF5-0D0F-4FB3-8259-6D29FA8244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416ECC8-1332-4E90-94E1-9BE0FD137F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8DDC2-D69A-4AA0-9F4C-9A480F69AA24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D24FFA2-2F50-48E1-A297-1E2ABAE5A1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25D61D7-4A98-485E-BE0A-5490D1F52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E2DAF-F405-47AB-A21F-F05306AACC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9268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C85F149-5407-4DEF-B742-AEF2121F92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EB499D5-9471-45B7-A5B3-84F1A80C562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369964A-9B22-45B4-A22C-3AA1F3DAD2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E1BEF5A-8CEC-47F9-BEAB-38F6E816DB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8DDC2-D69A-4AA0-9F4C-9A480F69AA24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1656B79-2FB9-4F41-9B65-7289B2D42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BC5BD6D-5A43-4A00-9680-DDBE544D3D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E2DAF-F405-47AB-A21F-F05306AACC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74274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17F940-AE0B-4EEA-8D64-1ABD3A8B0B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309E0C7-D6CD-41BF-9132-8671E4E1E3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C982DAC-3630-4873-A791-E9C1FAD246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2CF359B8-78A4-483D-A377-F553BC786C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DD44F200-AA41-4220-960E-C715E882B8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1BBE288C-B7EA-444A-A900-F5E2E97FF1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8DDC2-D69A-4AA0-9F4C-9A480F69AA24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1E577962-B83F-4C7B-A971-8BE3C2223F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DCBF73C4-6880-4BBC-BFB4-F9CCFBA9B2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E2DAF-F405-47AB-A21F-F05306AACC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99126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208A7D-3408-4F9F-A71C-7CD06047BD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1E7042F0-480E-4251-BA47-9A4F80424E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8DDC2-D69A-4AA0-9F4C-9A480F69AA24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2B01A0E7-87A7-4DFB-BFAF-6185DCCD5E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D2FEFBB5-5D86-4FC2-862A-13C6CB2EB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E2DAF-F405-47AB-A21F-F05306AACC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8377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68D4727F-4378-4926-8634-09A6FE7D08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8DDC2-D69A-4AA0-9F4C-9A480F69AA24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59F1CCF5-6CED-4CCA-A542-E2A53D2AC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F8E316CA-53AA-40B9-9747-9A65934AF3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E2DAF-F405-47AB-A21F-F05306AACC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95005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70B94A-87E5-40D4-8999-CC977B5904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9441810-9183-4AB9-9CD4-4090A57564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A46B3B9-3D9B-4ACF-8583-6B9C1908C5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A7ACF22-C1F1-42DB-94C6-66309FA1C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8DDC2-D69A-4AA0-9F4C-9A480F69AA24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2553F10-6F7B-42EA-9C6F-00ED137A7F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A8B6EA7-D34E-4C41-86A1-DF27BD72A0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E2DAF-F405-47AB-A21F-F05306AACC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0863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0B4395-7FB3-4434-ADCE-375D0F7A35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855278DE-E969-47B2-B210-8140E6E1859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54B9347-883A-48E4-8569-C2F7578809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6A7FA9E-FA50-4F8D-9FD1-D2ECE128B2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8DDC2-D69A-4AA0-9F4C-9A480F69AA24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8E5FE88-6BF1-41AF-9DC6-04DD5D6655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879F103-7480-42A5-A0C8-C32CE7112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E2DAF-F405-47AB-A21F-F05306AACC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295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E04B24-9E15-4526-BD33-039798B149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61F316E-31DF-40F7-9559-7C052BF27E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0E057EF-EBAB-4DE0-922B-948F6152FD1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08DDC2-D69A-4AA0-9F4C-9A480F69AA24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10B86AE-D284-45DE-961A-6F4583AEB0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DA3E2D8-7D70-4102-A0E5-9EF5E85D51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BE2DAF-F405-47AB-A21F-F05306AACC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5510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36339E-6EB0-4BEC-BE28-80266AD4970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 семьи в живописи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3E40580-4A93-475A-B225-73B9047B6B7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Презентацию подготовила: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Чувашова Светлана Валерьевна, 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ОДНКНР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98575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CBD9401-D8C2-443A-9CF9-DE5BD5E1D2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826169" cy="1325563"/>
          </a:xfrm>
        </p:spPr>
        <p:txBody>
          <a:bodyPr>
            <a:normAutofit/>
          </a:bodyPr>
          <a:lstStyle/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Борис Михайлович Кустодиев,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«Утро», 1904 г.</a:t>
            </a:r>
          </a:p>
        </p:txBody>
      </p:sp>
      <p:pic>
        <p:nvPicPr>
          <p:cNvPr id="8194" name="Picture 2" descr="https://sun1-47.userapi.com/_SXFjpwkZ5TbFz0q6A0JWFSE6YQoWoQoAI_LqQ/H-foPhwBR5Y.jpg">
            <a:extLst>
              <a:ext uri="{FF2B5EF4-FFF2-40B4-BE49-F238E27FC236}">
                <a16:creationId xmlns:a16="http://schemas.microsoft.com/office/drawing/2014/main" id="{6E82C6BD-0D08-439A-BEDE-34D2DF31E01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7746" y="1690688"/>
            <a:ext cx="6510950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19E112B6-5449-469E-B1AC-06650335499A}"/>
              </a:ext>
            </a:extLst>
          </p:cNvPr>
          <p:cNvSpPr/>
          <p:nvPr/>
        </p:nvSpPr>
        <p:spPr>
          <a:xfrm>
            <a:off x="318247" y="1812178"/>
            <a:ext cx="483517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0918797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935A1F1-1C69-46B1-B161-DF99FB4E87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4291" y="342323"/>
            <a:ext cx="10619509" cy="1209386"/>
          </a:xfrm>
        </p:spPr>
        <p:txBody>
          <a:bodyPr>
            <a:normAutofit/>
          </a:bodyPr>
          <a:lstStyle/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Борис Михайлович Кустодиев, </a:t>
            </a:r>
            <a:b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«На террасе», 1906 г.</a:t>
            </a:r>
          </a:p>
        </p:txBody>
      </p:sp>
      <p:pic>
        <p:nvPicPr>
          <p:cNvPr id="9218" name="Picture 2" descr="https://sun1-20.userapi.com/xuNPRdj4A34e-8SRJAjJMQyLZ84VKnmzl5HBsQ/6Lu2yVxBf7g.jpg">
            <a:extLst>
              <a:ext uri="{FF2B5EF4-FFF2-40B4-BE49-F238E27FC236}">
                <a16:creationId xmlns:a16="http://schemas.microsoft.com/office/drawing/2014/main" id="{327C37D3-9C76-4CCC-A765-55C188AA47C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3831" y="1029986"/>
            <a:ext cx="4830601" cy="5670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28354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7C3669-59F6-45E5-8835-6D82A89A33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Юрий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Кугач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«В субботу». 1964 г.</a:t>
            </a:r>
          </a:p>
        </p:txBody>
      </p:sp>
      <p:pic>
        <p:nvPicPr>
          <p:cNvPr id="10242" name="Picture 2" descr="https://sun1-94.userapi.com/T3KorciEuI9Nhz0jU6j2gZrfShdfNEKLhFmqvQ/bX7k48e7Jtg.jpg">
            <a:extLst>
              <a:ext uri="{FF2B5EF4-FFF2-40B4-BE49-F238E27FC236}">
                <a16:creationId xmlns:a16="http://schemas.microsoft.com/office/drawing/2014/main" id="{2FE3D8CD-8F6A-4AE4-9B4E-FD44E1B655C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8390" y="1520143"/>
            <a:ext cx="6441176" cy="4481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D071044B-6D55-4F20-A83A-B2C32F664D3A}"/>
              </a:ext>
            </a:extLst>
          </p:cNvPr>
          <p:cNvSpPr/>
          <p:nvPr/>
        </p:nvSpPr>
        <p:spPr>
          <a:xfrm>
            <a:off x="385483" y="1472126"/>
            <a:ext cx="492080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</a:rPr>
              <a:t>Старейшина русской живописной школы, народный художник СССР, Юрий Петрович </a:t>
            </a:r>
            <a:r>
              <a:rPr lang="ru-RU" sz="2000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Кугач</a:t>
            </a: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</a:rPr>
              <a:t> родился в Суздале, жил и работал в Москве. Он окончил Московский </a:t>
            </a:r>
            <a:r>
              <a:rPr lang="ru-RU" sz="2000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изотехникум</a:t>
            </a: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</a:rPr>
              <a:t> памяти 1905 года, затем Московский государственный художественный институт. Произведения художника, посвященные теме семьи, сильны своей глубиной и душевной проникновенностью. В каждой - частичка души человека. Характер человека, национальный быт он передает очень ярко и трогательно.</a:t>
            </a:r>
            <a:endParaRPr lang="ru-RU" sz="2000" b="0" i="0" dirty="0">
              <a:solidFill>
                <a:srgbClr val="333333"/>
              </a:solidFill>
              <a:effectLst/>
              <a:latin typeface="Helvetica Neue"/>
            </a:endParaRPr>
          </a:p>
          <a:p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</a:rPr>
              <a:t>Домашние обязанности часто делятся поровну, по взаимному согласию.</a:t>
            </a:r>
            <a:endParaRPr lang="ru-RU" sz="2000" b="0" i="0" dirty="0">
              <a:solidFill>
                <a:srgbClr val="333333"/>
              </a:solidFill>
              <a:effectLst/>
              <a:latin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25796609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25C493-7266-4493-8269-B3AD3F1D40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1021291" cy="1325563"/>
          </a:xfrm>
        </p:spPr>
        <p:txBody>
          <a:bodyPr>
            <a:norm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Богатырев Михаил, «Мирные будни», 1973 г.</a:t>
            </a:r>
          </a:p>
        </p:txBody>
      </p:sp>
      <p:pic>
        <p:nvPicPr>
          <p:cNvPr id="11266" name="Picture 2" descr="https://sun1-26.userapi.com/N7mM1wn5v0oqjNLpaG39MNT-PckVcJMOvp0-og/aDuSDqdqruo.jpg">
            <a:extLst>
              <a:ext uri="{FF2B5EF4-FFF2-40B4-BE49-F238E27FC236}">
                <a16:creationId xmlns:a16="http://schemas.microsoft.com/office/drawing/2014/main" id="{32D98F19-F3E3-492B-A697-6180E16F001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9214" y="1496724"/>
            <a:ext cx="5979065" cy="4681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97392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DE2FC4-ECB0-4981-BB7A-5B5FCC7E4E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Константин Александрович Титов,</a:t>
            </a: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«В семье», 1947 г.</a:t>
            </a:r>
          </a:p>
        </p:txBody>
      </p:sp>
      <p:pic>
        <p:nvPicPr>
          <p:cNvPr id="12290" name="Picture 2" descr="https://sun1-21.userapi.com/pIVHB0ZBx6sBYf_-R--_Hat2dUdloy5vaXfo6w/ii1NEfBHl74.jpg">
            <a:extLst>
              <a:ext uri="{FF2B5EF4-FFF2-40B4-BE49-F238E27FC236}">
                <a16:creationId xmlns:a16="http://schemas.microsoft.com/office/drawing/2014/main" id="{FF824947-1728-481D-92D3-9972ACF30C9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8508" y="1784782"/>
            <a:ext cx="6125092" cy="4708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85916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0AEC8A-3DE9-46AC-8714-74EF412CFB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2671" y="-48122"/>
            <a:ext cx="10515600" cy="1325563"/>
          </a:xfrm>
        </p:spPr>
        <p:txBody>
          <a:bodyPr>
            <a:norm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Владимир Стожаров, «У самовара», 1956 г.</a:t>
            </a:r>
          </a:p>
        </p:txBody>
      </p:sp>
      <p:pic>
        <p:nvPicPr>
          <p:cNvPr id="13314" name="Picture 2" descr="https://sun1-93.userapi.com/Wq2aVEs8OWizHAfS1XtKt--sWgWc-Pr3VHD-XA/Au0zacCQj4w.jpg">
            <a:extLst>
              <a:ext uri="{FF2B5EF4-FFF2-40B4-BE49-F238E27FC236}">
                <a16:creationId xmlns:a16="http://schemas.microsoft.com/office/drawing/2014/main" id="{2C8BBB9A-27B1-4B85-8060-B348E9EAB46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3146" y="1277441"/>
            <a:ext cx="6894649" cy="4837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94825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07AF3E-6A5E-4139-9667-675057452D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Бондаренко Николай Никифорович,</a:t>
            </a: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«Семья на отдыхе», 1975 г.</a:t>
            </a:r>
          </a:p>
        </p:txBody>
      </p:sp>
      <p:pic>
        <p:nvPicPr>
          <p:cNvPr id="15362" name="Picture 2" descr="https://sun1-85.userapi.com/pWBbwYkRjaNmXMExHCMIC9TOwLvWu9GXlBQ4Hw/BijHrc7Kano.jpg">
            <a:extLst>
              <a:ext uri="{FF2B5EF4-FFF2-40B4-BE49-F238E27FC236}">
                <a16:creationId xmlns:a16="http://schemas.microsoft.com/office/drawing/2014/main" id="{78B6F909-D84F-4EA9-90C1-081DC40AFC2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0504" y="1690688"/>
            <a:ext cx="7724775" cy="432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75588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AE1292-A197-4777-90DB-7E7706CC9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327" y="365125"/>
            <a:ext cx="10813473" cy="1325563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Федор Решетников, «Опять двойка», 1952 г.</a:t>
            </a:r>
          </a:p>
        </p:txBody>
      </p:sp>
      <p:pic>
        <p:nvPicPr>
          <p:cNvPr id="17410" name="Picture 2" descr="https://sun1-84.userapi.com/NRw3DqFYTaAsRNMzW7Exn8s8j9XBmhhBKOQ_rw/MmXQKOVm7sQ.jpg">
            <a:extLst>
              <a:ext uri="{FF2B5EF4-FFF2-40B4-BE49-F238E27FC236}">
                <a16:creationId xmlns:a16="http://schemas.microsoft.com/office/drawing/2014/main" id="{2B12910F-D4D2-464F-978A-0EFB29DE55A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9225" y="1690688"/>
            <a:ext cx="8492141" cy="4460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121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8F9D26F-F969-46FC-9A41-E57BE08391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836" y="0"/>
            <a:ext cx="5181600" cy="2189018"/>
          </a:xfrm>
        </p:spPr>
        <p:txBody>
          <a:bodyPr>
            <a:normAutofit/>
          </a:bodyPr>
          <a:lstStyle/>
          <a:p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Лучанова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Полина,</a:t>
            </a: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«Семейный портрет.</a:t>
            </a: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Знакомство».</a:t>
            </a:r>
          </a:p>
        </p:txBody>
      </p:sp>
      <p:pic>
        <p:nvPicPr>
          <p:cNvPr id="19458" name="Picture 2" descr="https://sun1-87.userapi.com/zMPQNFuPl6GGv5Gg_kSFYGtq9AiZOfFpXJ7mpg/VoJpV5Ki_-I.jpg">
            <a:extLst>
              <a:ext uri="{FF2B5EF4-FFF2-40B4-BE49-F238E27FC236}">
                <a16:creationId xmlns:a16="http://schemas.microsoft.com/office/drawing/2014/main" id="{9D730D11-19F5-4B80-AC94-5D18AEC0A82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9413" y="0"/>
            <a:ext cx="5323278" cy="6700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56548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D78CDF49-280F-498A-B69C-B308BF1A38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74059"/>
            <a:ext cx="10515600" cy="5302904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DD265FA9-D508-417B-9EE3-9CE4BD8B6D96}"/>
              </a:ext>
            </a:extLst>
          </p:cNvPr>
          <p:cNvSpPr/>
          <p:nvPr/>
        </p:nvSpPr>
        <p:spPr>
          <a:xfrm>
            <a:off x="1667436" y="1452282"/>
            <a:ext cx="908369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«Государство – это большая семья, а семья - это маленькое государство, и держится оно на любви»                       (Конфуций)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68880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75F0A8D2-7C25-42C7-955B-75E3F35C97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6836" y="1253331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«Счастлив тот, кто может проследить свою родословную, одного предка за другим, и облечь седое время покровом юности.»</a:t>
            </a:r>
            <a:b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(Иоганн Пауль Фридрих Рихтер)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27407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AB781F-1488-4A09-91AB-F7432AAAE0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906" y="365126"/>
            <a:ext cx="10694893" cy="1214292"/>
          </a:xfrm>
        </p:spPr>
        <p:txBody>
          <a:bodyPr>
            <a:no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Ржевская Антонина, </a:t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«Свободная минутка», 1897г.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sun1-17.userapi.com/QxQ01BSSTl9QCB-A0a8aroo6lyf01VKQk-AETw/I1OhFJ6LrsE.jpg">
            <a:extLst>
              <a:ext uri="{FF2B5EF4-FFF2-40B4-BE49-F238E27FC236}">
                <a16:creationId xmlns:a16="http://schemas.microsoft.com/office/drawing/2014/main" id="{D8592389-1A6B-46BF-8AE2-41BBF834E83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3872" y="874060"/>
            <a:ext cx="4419900" cy="5797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580F4505-6806-4C02-A030-A5952CE0B517}"/>
              </a:ext>
            </a:extLst>
          </p:cNvPr>
          <p:cNvSpPr/>
          <p:nvPr/>
        </p:nvSpPr>
        <p:spPr>
          <a:xfrm>
            <a:off x="96983" y="1450456"/>
            <a:ext cx="637553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</a:t>
            </a:r>
          </a:p>
          <a:p>
            <a:endParaRPr lang="ru-RU" sz="3200" b="0" i="0" dirty="0">
              <a:solidFill>
                <a:srgbClr val="333333"/>
              </a:solidFill>
              <a:effectLst/>
              <a:latin typeface="times new roman" panose="02020603050405020304" pitchFamily="18" charset="0"/>
            </a:endParaRPr>
          </a:p>
          <a:p>
            <a:r>
              <a:rPr lang="ru-RU" sz="32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«Если в семье есть старец, значит, в семье есть драгоцен­ность».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0594219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8C7BDB-E5B5-4A6B-A9E7-00C0CE502C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9896" y="365125"/>
            <a:ext cx="10733903" cy="925793"/>
          </a:xfrm>
        </p:spPr>
        <p:txBody>
          <a:bodyPr>
            <a:normAutofit fontScale="90000"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Куликов Иван Семенович, </a:t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«Чаепитие в крестьянской избе», 1902 г.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s://sun1-95.userapi.com/P5vmQlfEEb5v35IN4dDMINB4J0myhG5tXzg6Gw/xLml3l6IZLY.jpg">
            <a:extLst>
              <a:ext uri="{FF2B5EF4-FFF2-40B4-BE49-F238E27FC236}">
                <a16:creationId xmlns:a16="http://schemas.microsoft.com/office/drawing/2014/main" id="{9E5DBC72-2FEE-4F82-9405-12823778E9E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9429" y="1470030"/>
            <a:ext cx="6084370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A0AE5165-28C8-4EB4-B324-271E6D86993B}"/>
              </a:ext>
            </a:extLst>
          </p:cNvPr>
          <p:cNvSpPr/>
          <p:nvPr/>
        </p:nvSpPr>
        <p:spPr>
          <a:xfrm>
            <a:off x="619896" y="1168389"/>
            <a:ext cx="4090649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Семейные традиции всегда были велики. За столом, в красном углу – отец, глава семейства. Строго свои места имели другие члены семьи, в зависимости от возраста и пола. Обед всегда начинался с благодарственной молитвы.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5346260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EF3CDC-0E6E-4973-91C6-C67E4C0FDA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3682" y="365125"/>
            <a:ext cx="10130118" cy="670299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Иванов Сергей Васильевич,</a:t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«Семья», 1097 г.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s://sun1-86.userapi.com/eSLxnwb-WFvOf9XGhdik7LBZUbh9X2t440MuHg/DW2QWavdGCs.jpg">
            <a:extLst>
              <a:ext uri="{FF2B5EF4-FFF2-40B4-BE49-F238E27FC236}">
                <a16:creationId xmlns:a16="http://schemas.microsoft.com/office/drawing/2014/main" id="{4CE5EB9E-B449-4ADD-860F-9A28471B878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7519" y="1294894"/>
            <a:ext cx="7228441" cy="4759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5265BCD3-36C8-4EFC-9560-B5491F2322D9}"/>
              </a:ext>
            </a:extLst>
          </p:cNvPr>
          <p:cNvSpPr/>
          <p:nvPr/>
        </p:nvSpPr>
        <p:spPr>
          <a:xfrm>
            <a:off x="453204" y="1546413"/>
            <a:ext cx="43473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0413192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8FDC58-5172-4203-B627-134A4607C2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Пластов Аркадий, «Жатва», 1945 г.</a:t>
            </a:r>
          </a:p>
        </p:txBody>
      </p:sp>
      <p:pic>
        <p:nvPicPr>
          <p:cNvPr id="4098" name="Picture 2" descr="https://sun1-18.userapi.com/tID99USZtmNUdRL4-K14QsxAmZV4Ci9zmv58Ug/y06b6OCRTRc.jpg">
            <a:extLst>
              <a:ext uri="{FF2B5EF4-FFF2-40B4-BE49-F238E27FC236}">
                <a16:creationId xmlns:a16="http://schemas.microsoft.com/office/drawing/2014/main" id="{141FFF7B-604A-4CBE-BC39-D6A349666DD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8754" y="1857855"/>
            <a:ext cx="5998699" cy="4635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5BB610EA-40CD-4262-B618-AF50F1F74B7E}"/>
              </a:ext>
            </a:extLst>
          </p:cNvPr>
          <p:cNvSpPr/>
          <p:nvPr/>
        </p:nvSpPr>
        <p:spPr>
          <a:xfrm>
            <a:off x="614082" y="1962835"/>
            <a:ext cx="389068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99111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A91944-D045-486E-AD55-9EF271E998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Лемох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Карл Викентьевич,</a:t>
            </a:r>
            <a:b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«Родительская радость». 1910 г</a:t>
            </a:r>
          </a:p>
        </p:txBody>
      </p:sp>
      <p:pic>
        <p:nvPicPr>
          <p:cNvPr id="5122" name="Picture 2" descr="https://sun1-20.userapi.com/6RoNfeOj0yXKpFMf8vWIM9aADLEQpPJ_Xkqk6A/su4xUzLlyLs.jpg">
            <a:extLst>
              <a:ext uri="{FF2B5EF4-FFF2-40B4-BE49-F238E27FC236}">
                <a16:creationId xmlns:a16="http://schemas.microsoft.com/office/drawing/2014/main" id="{06C77BF9-C11A-4E00-AA9A-C6F4CD69001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4477" y="1690688"/>
            <a:ext cx="5619323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EB6AEC15-66CC-4152-AF6E-45592A609D2C}"/>
              </a:ext>
            </a:extLst>
          </p:cNvPr>
          <p:cNvSpPr/>
          <p:nvPr/>
        </p:nvSpPr>
        <p:spPr>
          <a:xfrm>
            <a:off x="143435" y="1609500"/>
            <a:ext cx="5412237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Талантливый русский живописец, академик и действительный член Императорской академии художеств, родился в Москве, жил преимущественно в Санкт-Петербурге. Летом ему нравилось отдыхать в Московской области, в селе </a:t>
            </a:r>
            <a:r>
              <a:rPr lang="ru-RU" sz="2400" b="0" i="0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Ховрино</a:t>
            </a:r>
            <a:r>
              <a:rPr lang="ru-RU" sz="24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. </a:t>
            </a:r>
            <a:r>
              <a:rPr lang="ru-RU" sz="2400" b="0" i="0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Лемох</a:t>
            </a:r>
            <a:r>
              <a:rPr lang="ru-RU" sz="24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давал частные уроки рисования в семьях аристократов, в том числе, учил императорских детей. Он любил изображать трогательные сцены из жизни бедной крестьянской семьи.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4702005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0B7A44-B114-4564-9A16-EF8FAB0BD1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2619" y="272010"/>
            <a:ext cx="9375452" cy="875761"/>
          </a:xfrm>
        </p:spPr>
        <p:txBody>
          <a:bodyPr>
            <a:normAutofit fontScale="90000"/>
          </a:bodyPr>
          <a:lstStyle/>
          <a:p>
            <a:r>
              <a:rPr lang="ru-RU" dirty="0"/>
              <a:t> </a:t>
            </a:r>
            <a:br>
              <a:rPr lang="ru-RU" dirty="0"/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Куликов Иван Семёнович,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Семья лесника».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1909 г.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https://sun1-84.userapi.com/1V6976qVsaWj4p_yJ1suJxt234fYU3Nz9X84AQ/cVdEWs72GUU.jpg">
            <a:extLst>
              <a:ext uri="{FF2B5EF4-FFF2-40B4-BE49-F238E27FC236}">
                <a16:creationId xmlns:a16="http://schemas.microsoft.com/office/drawing/2014/main" id="{0BB2052E-A6C4-4036-AFD7-8599816522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9339" y="1434145"/>
            <a:ext cx="6293224" cy="5151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5096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CCF18F4-1F06-424C-B9E7-339361D4B3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7506" y="1008529"/>
            <a:ext cx="10466294" cy="682159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Алексей Корзухин,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«Возвращение из города», 1870 г.</a:t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pic>
        <p:nvPicPr>
          <p:cNvPr id="7170" name="Picture 2" descr="https://sun1-16.userapi.com/JNSIt4IUDz5Jox2-pTUD3uuW76CJwzPKUDbRZQ/Qp1pZbkdNZU.jpg">
            <a:extLst>
              <a:ext uri="{FF2B5EF4-FFF2-40B4-BE49-F238E27FC236}">
                <a16:creationId xmlns:a16="http://schemas.microsoft.com/office/drawing/2014/main" id="{6250A765-8816-49CE-A50D-834AAA0C328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4694" y="1223682"/>
            <a:ext cx="6714686" cy="5058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F0396CAF-1498-46D8-A34D-63D2826249EB}"/>
              </a:ext>
            </a:extLst>
          </p:cNvPr>
          <p:cNvSpPr/>
          <p:nvPr/>
        </p:nvSpPr>
        <p:spPr>
          <a:xfrm>
            <a:off x="277906" y="1758151"/>
            <a:ext cx="500678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Величайший русский живописец, был одним из основателей петербургской Артели художников и Товарищества передвижных художественных выставок, а также академиком Императорской Академии художеств. Родился он в селе в Пермской губернии (недалеко от Екатеринбурга). Семью в своих работах художник изображает искренне и трогательно. От сюжетов его картин веет простотой и теплом.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12475427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511</Words>
  <Application>Microsoft Office PowerPoint</Application>
  <PresentationFormat>Широкоэкранный</PresentationFormat>
  <Paragraphs>31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6" baseType="lpstr">
      <vt:lpstr>Arial</vt:lpstr>
      <vt:lpstr>Calibri</vt:lpstr>
      <vt:lpstr>Calibri Light</vt:lpstr>
      <vt:lpstr>Helvetica Neue</vt:lpstr>
      <vt:lpstr>times new roman</vt:lpstr>
      <vt:lpstr>times new roman</vt:lpstr>
      <vt:lpstr>Тема Office</vt:lpstr>
      <vt:lpstr>Образ семьи в живописи</vt:lpstr>
      <vt:lpstr>Презентация PowerPoint</vt:lpstr>
      <vt:lpstr>Ржевская Антонина,  «Свободная минутка», 1897г.</vt:lpstr>
      <vt:lpstr>Куликов Иван Семенович,  «Чаепитие в крестьянской избе», 1902 г.</vt:lpstr>
      <vt:lpstr>Иванов Сергей Васильевич,  «Семья», 1097 г.</vt:lpstr>
      <vt:lpstr>Пластов Аркадий, «Жатва», 1945 г.</vt:lpstr>
      <vt:lpstr>Лемох Карл Викентьевич, «Родительская радость». 1910 г</vt:lpstr>
      <vt:lpstr>  Куликов Иван Семёнович, «Семья лесника». 1909 г. </vt:lpstr>
      <vt:lpstr>Алексей Корзухин, «Возвращение из города», 1870 г.   </vt:lpstr>
      <vt:lpstr>Борис Михайлович Кустодиев, «Утро», 1904 г.</vt:lpstr>
      <vt:lpstr>Борис Михайлович Кустодиев,  «На террасе», 1906 г.</vt:lpstr>
      <vt:lpstr>Юрий Кугач, «В субботу». 1964 г.</vt:lpstr>
      <vt:lpstr>Богатырев Михаил, «Мирные будни», 1973 г.</vt:lpstr>
      <vt:lpstr>Константин Александрович Титов,  «В семье», 1947 г.</vt:lpstr>
      <vt:lpstr>Владимир Стожаров, «У самовара», 1956 г.</vt:lpstr>
      <vt:lpstr>Бондаренко Николай Никифорович,  «Семья на отдыхе», 1975 г.</vt:lpstr>
      <vt:lpstr>Федор Решетников, «Опять двойка», 1952 г.</vt:lpstr>
      <vt:lpstr>Лучанова Полина,  «Семейный портрет.  Знакомство».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 Чувашова</dc:creator>
  <cp:lastModifiedBy>Светлана Чувашова</cp:lastModifiedBy>
  <cp:revision>10</cp:revision>
  <dcterms:created xsi:type="dcterms:W3CDTF">2023-01-23T15:26:13Z</dcterms:created>
  <dcterms:modified xsi:type="dcterms:W3CDTF">2024-01-07T15:09:17Z</dcterms:modified>
</cp:coreProperties>
</file>