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C108C-2D42-42C5-8793-7CA54D3A6A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3BDB-BFEA-42D0-A092-1895DC2A7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C108C-2D42-42C5-8793-7CA54D3A6A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3BDB-BFEA-42D0-A092-1895DC2A7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C108C-2D42-42C5-8793-7CA54D3A6A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3BDB-BFEA-42D0-A092-1895DC2A7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C108C-2D42-42C5-8793-7CA54D3A6A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3BDB-BFEA-42D0-A092-1895DC2A7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C108C-2D42-42C5-8793-7CA54D3A6A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3BDB-BFEA-42D0-A092-1895DC2A7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C108C-2D42-42C5-8793-7CA54D3A6A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3BDB-BFEA-42D0-A092-1895DC2A7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C108C-2D42-42C5-8793-7CA54D3A6A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3BDB-BFEA-42D0-A092-1895DC2A7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C108C-2D42-42C5-8793-7CA54D3A6A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3BDB-BFEA-42D0-A092-1895DC2A7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C108C-2D42-42C5-8793-7CA54D3A6A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3BDB-BFEA-42D0-A092-1895DC2A7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C108C-2D42-42C5-8793-7CA54D3A6A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3BDB-BFEA-42D0-A092-1895DC2A7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C108C-2D42-42C5-8793-7CA54D3A6A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83BDB-BFEA-42D0-A092-1895DC2A7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C108C-2D42-42C5-8793-7CA54D3A6A46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83BDB-BFEA-42D0-A092-1895DC2A7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2232247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Муниципальное общеобразовательное учреждение «Средняя общеобразовательная школа» п. Новый Урал </a:t>
            </a:r>
            <a:r>
              <a:rPr lang="ru-RU" sz="2400" b="1" dirty="0" err="1" smtClean="0"/>
              <a:t>Варненский</a:t>
            </a:r>
            <a:r>
              <a:rPr lang="ru-RU" sz="2400" b="1" dirty="0" smtClean="0"/>
              <a:t> район Челябинская область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Презентация к уроку немецкого языка в 9 классе по теме:</a:t>
            </a:r>
            <a:r>
              <a:rPr lang="ru-RU" sz="2400" b="1" dirty="0" smtClean="0">
                <a:solidFill>
                  <a:srgbClr val="C00000"/>
                </a:solidFill>
              </a:rPr>
              <a:t/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«</a:t>
            </a:r>
            <a:r>
              <a:rPr lang="en-US" sz="4000" b="1" dirty="0" smtClean="0">
                <a:solidFill>
                  <a:srgbClr val="C00000"/>
                </a:solidFill>
              </a:rPr>
              <a:t>BÜCHER</a:t>
            </a:r>
            <a:r>
              <a:rPr lang="ru-RU" sz="4000" b="1" dirty="0" smtClean="0">
                <a:solidFill>
                  <a:srgbClr val="C00000"/>
                </a:solidFill>
              </a:rPr>
              <a:t>,  </a:t>
            </a:r>
            <a:r>
              <a:rPr lang="en-US" sz="4000" b="1" dirty="0" smtClean="0">
                <a:solidFill>
                  <a:srgbClr val="C00000"/>
                </a:solidFill>
              </a:rPr>
              <a:t>DIE  ICH GERN </a:t>
            </a:r>
            <a:r>
              <a:rPr lang="en-US" sz="4000" b="1" dirty="0" smtClean="0">
                <a:solidFill>
                  <a:srgbClr val="C00000"/>
                </a:solidFill>
              </a:rPr>
              <a:t>LESE</a:t>
            </a:r>
            <a:r>
              <a:rPr lang="ru-RU" sz="4000" b="1" dirty="0" smtClean="0">
                <a:solidFill>
                  <a:srgbClr val="C00000"/>
                </a:solidFill>
              </a:rPr>
              <a:t>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448872" cy="2639144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Презентацию подготовила: Макеева Наталия Петровна, учитель немецкого языка высшей категории</a:t>
            </a: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п. Новый Урал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2023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476672"/>
            <a:ext cx="8784976" cy="1584176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</a:rPr>
              <a:t>BÜCHER</a:t>
            </a:r>
            <a:r>
              <a:rPr lang="ru-RU" sz="5400" b="1" dirty="0" smtClean="0">
                <a:solidFill>
                  <a:srgbClr val="C00000"/>
                </a:solidFill>
              </a:rPr>
              <a:t>,  </a:t>
            </a:r>
            <a:r>
              <a:rPr lang="en-US" sz="5400" b="1" dirty="0" smtClean="0">
                <a:solidFill>
                  <a:srgbClr val="C00000"/>
                </a:solidFill>
              </a:rPr>
              <a:t>DIE  ICH GERN LESE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4608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https://img07.rl0.ru/d800464fb6b880a5141ef3e4ee976865/c2560x1600/img.fonwall.ru/o/41/kniga-stranicy-babochki-rozy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333" r="8333"/>
          <a:stretch>
            <a:fillRect/>
          </a:stretch>
        </p:blipFill>
        <p:spPr bwMode="auto">
          <a:xfrm>
            <a:off x="611560" y="1628800"/>
            <a:ext cx="7992888" cy="5050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de-DE" b="1" i="1" dirty="0">
                <a:solidFill>
                  <a:srgbClr val="C00000"/>
                </a:solidFill>
              </a:rPr>
              <a:t>Bildet bitte die </a:t>
            </a:r>
            <a:r>
              <a:rPr lang="de-DE" b="1" i="1" dirty="0" smtClean="0">
                <a:solidFill>
                  <a:srgbClr val="C00000"/>
                </a:solidFill>
              </a:rPr>
              <a:t>Wörter</a:t>
            </a:r>
            <a:r>
              <a:rPr lang="ru-RU" sz="6000" b="1" i="1" dirty="0" smtClean="0">
                <a:solidFill>
                  <a:srgbClr val="C00000"/>
                </a:solidFill>
              </a:rPr>
              <a:t/>
            </a:r>
            <a:br>
              <a:rPr lang="ru-RU" sz="6000" b="1" i="1" dirty="0" smtClean="0">
                <a:solidFill>
                  <a:srgbClr val="C00000"/>
                </a:solidFill>
              </a:rPr>
            </a:br>
            <a:r>
              <a:rPr lang="ru-RU" sz="3100" b="1" dirty="0" smtClean="0"/>
              <a:t>  </a:t>
            </a:r>
            <a:r>
              <a:rPr lang="en-US" sz="3100" b="1" dirty="0"/>
              <a:t>d</a:t>
            </a:r>
            <a:r>
              <a:rPr lang="de-DE" sz="3100" b="1" dirty="0" err="1"/>
              <a:t>as</a:t>
            </a:r>
            <a:r>
              <a:rPr lang="de-DE" sz="3100" b="1" dirty="0"/>
              <a:t> S</a:t>
            </a:r>
            <a:r>
              <a:rPr lang="ru-RU" sz="3100" b="1" dirty="0"/>
              <a:t> – </a:t>
            </a:r>
            <a:r>
              <a:rPr lang="de-DE" sz="3100" b="1" dirty="0" err="1"/>
              <a:t>ch</a:t>
            </a:r>
            <a:r>
              <a:rPr lang="ru-RU" sz="3100" b="1" dirty="0"/>
              <a:t>  –  – – </a:t>
            </a:r>
            <a:r>
              <a:rPr lang="en-US" sz="3100" b="1" dirty="0"/>
              <a:t>h</a:t>
            </a:r>
            <a:r>
              <a:rPr lang="ru-RU" sz="3100" b="1" dirty="0"/>
              <a:t>                                      </a:t>
            </a:r>
            <a:br>
              <a:rPr lang="ru-RU" sz="3100" b="1" dirty="0"/>
            </a:br>
            <a:r>
              <a:rPr lang="ru-RU" sz="3100" b="1" dirty="0" smtClean="0"/>
              <a:t>  </a:t>
            </a:r>
            <a:r>
              <a:rPr lang="de-DE" sz="3100" b="1" dirty="0"/>
              <a:t>T</a:t>
            </a:r>
            <a:r>
              <a:rPr lang="ru-RU" sz="3100" b="1" dirty="0"/>
              <a:t>–  –  </a:t>
            </a:r>
            <a:r>
              <a:rPr lang="de-DE" sz="3100" b="1" dirty="0"/>
              <a:t>a</a:t>
            </a:r>
            <a:r>
              <a:rPr lang="ru-RU" sz="3100" b="1" dirty="0"/>
              <a:t> –  –  –  </a:t>
            </a:r>
            <a:r>
              <a:rPr lang="de-DE" sz="3100" b="1" dirty="0" err="1"/>
              <a:t>st</a:t>
            </a:r>
            <a:r>
              <a:rPr lang="ru-RU" sz="3100" b="1" dirty="0"/>
              <a:t> – – </a:t>
            </a:r>
            <a:r>
              <a:rPr lang="de-DE" sz="3100" b="1" dirty="0"/>
              <a:t>k</a:t>
            </a:r>
            <a:r>
              <a:rPr lang="ru-RU" sz="3100" b="1" dirty="0"/>
              <a:t>                     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 </a:t>
            </a:r>
            <a:r>
              <a:rPr lang="de-DE" sz="3100" b="1" dirty="0"/>
              <a:t>das</a:t>
            </a:r>
            <a:r>
              <a:rPr lang="ru-RU" sz="3100" b="1" dirty="0"/>
              <a:t>     – </a:t>
            </a:r>
            <a:r>
              <a:rPr lang="de-DE" sz="3100" b="1" dirty="0" err="1"/>
              <a:t>ben</a:t>
            </a:r>
            <a:r>
              <a:rPr lang="ru-RU" sz="3100" b="1" dirty="0"/>
              <a:t>  –  –  </a:t>
            </a:r>
            <a:r>
              <a:rPr lang="de-DE" sz="3100" b="1" dirty="0"/>
              <a:t>u</a:t>
            </a:r>
            <a:r>
              <a:rPr lang="ru-RU" sz="3100" b="1" dirty="0"/>
              <a:t>  –  </a:t>
            </a:r>
            <a:r>
              <a:rPr lang="de-DE" sz="3100" b="1" dirty="0"/>
              <a:t>r</a:t>
            </a:r>
            <a:r>
              <a:rPr lang="ru-RU" sz="3100" b="1" dirty="0"/>
              <a:t>                             </a:t>
            </a:r>
            <a:r>
              <a:rPr lang="ru-RU" sz="3100" b="1" dirty="0" smtClean="0"/>
              <a:t>         </a:t>
            </a:r>
            <a:br>
              <a:rPr lang="ru-RU" sz="3100" b="1" dirty="0" smtClean="0"/>
            </a:br>
            <a:r>
              <a:rPr lang="ru-RU" sz="3100" b="1" dirty="0" smtClean="0"/>
              <a:t> </a:t>
            </a:r>
            <a:r>
              <a:rPr lang="de-DE" sz="3100" b="1" dirty="0"/>
              <a:t>der B</a:t>
            </a:r>
            <a:r>
              <a:rPr lang="ru-RU" sz="3100" b="1" dirty="0"/>
              <a:t> – – </a:t>
            </a:r>
            <a:r>
              <a:rPr lang="de-DE" sz="3100" b="1" dirty="0" err="1"/>
              <a:t>hd</a:t>
            </a:r>
            <a:r>
              <a:rPr lang="ru-RU" sz="3100" b="1" dirty="0"/>
              <a:t> – –  </a:t>
            </a:r>
            <a:r>
              <a:rPr lang="de-DE" sz="3100" b="1" dirty="0" err="1"/>
              <a:t>ck</a:t>
            </a:r>
            <a:r>
              <a:rPr lang="ru-RU" sz="3100" b="1" dirty="0"/>
              <a:t>                                   </a:t>
            </a:r>
            <a:r>
              <a:rPr lang="ru-RU" sz="3100" b="1" dirty="0" smtClean="0"/>
              <a:t>                                      </a:t>
            </a:r>
            <a:r>
              <a:rPr lang="ru-RU" sz="6000" b="1" dirty="0"/>
              <a:t/>
            </a:r>
            <a:br>
              <a:rPr lang="ru-RU" sz="6000" b="1" dirty="0"/>
            </a:br>
            <a:r>
              <a:rPr lang="de-DE" sz="3100" b="1" dirty="0" smtClean="0"/>
              <a:t> </a:t>
            </a:r>
            <a:r>
              <a:rPr lang="de-DE" sz="3100" b="1" dirty="0"/>
              <a:t>die H –  – p  – f – g – r                              </a:t>
            </a: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> </a:t>
            </a:r>
            <a:r>
              <a:rPr lang="en-US" sz="3100" b="1" dirty="0" err="1"/>
              <a:t>der</a:t>
            </a:r>
            <a:r>
              <a:rPr lang="ru-RU" sz="3100" b="1" dirty="0"/>
              <a:t>   </a:t>
            </a:r>
            <a:r>
              <a:rPr lang="en-US" sz="3100" b="1" dirty="0"/>
              <a:t>C</a:t>
            </a:r>
            <a:r>
              <a:rPr lang="ru-RU" sz="3100" b="1" dirty="0"/>
              <a:t> – – – – </a:t>
            </a:r>
            <a:r>
              <a:rPr lang="en-US" sz="3100" b="1" dirty="0"/>
              <a:t>s</a:t>
            </a:r>
            <a:r>
              <a:rPr lang="ru-RU" sz="3100" b="1" dirty="0"/>
              <a:t>                                          </a:t>
            </a:r>
            <a:r>
              <a:rPr lang="ru-RU" sz="3100" b="1" dirty="0" smtClean="0"/>
              <a:t>                          </a:t>
            </a:r>
            <a:r>
              <a:rPr lang="ru-RU" sz="3100" b="1" dirty="0"/>
              <a:t/>
            </a:r>
            <a:br>
              <a:rPr lang="ru-RU" sz="3100" b="1" dirty="0"/>
            </a:br>
            <a:r>
              <a:rPr lang="ru-RU" sz="3100" b="1" dirty="0" smtClean="0"/>
              <a:t> </a:t>
            </a:r>
            <a:r>
              <a:rPr lang="ru-RU" sz="3100" b="1" dirty="0"/>
              <a:t>– – </a:t>
            </a:r>
            <a:r>
              <a:rPr lang="de-DE" sz="3100" b="1" dirty="0"/>
              <a:t>an</a:t>
            </a:r>
            <a:r>
              <a:rPr lang="ru-RU" sz="3100" b="1" dirty="0"/>
              <a:t> – – </a:t>
            </a:r>
            <a:r>
              <a:rPr lang="de-DE" sz="3100" b="1" dirty="0" err="1"/>
              <a:t>nd</a:t>
            </a:r>
            <a:r>
              <a:rPr lang="ru-RU" sz="3100" b="1" dirty="0"/>
              <a:t>                                              </a:t>
            </a:r>
            <a:br>
              <a:rPr lang="ru-RU" sz="3100" b="1" dirty="0"/>
            </a:br>
            <a:r>
              <a:rPr lang="ru-RU" sz="3100" b="1" dirty="0" smtClean="0"/>
              <a:t> </a:t>
            </a:r>
            <a:r>
              <a:rPr lang="de-DE" sz="3100" b="1" dirty="0"/>
              <a:t>l</a:t>
            </a:r>
            <a:r>
              <a:rPr lang="ru-RU" sz="3100" b="1" dirty="0"/>
              <a:t> – </a:t>
            </a:r>
            <a:r>
              <a:rPr lang="de-DE" sz="3100" b="1" dirty="0" err="1"/>
              <a:t>hr</a:t>
            </a:r>
            <a:r>
              <a:rPr lang="ru-RU" sz="3100" b="1" dirty="0"/>
              <a:t> –  – – </a:t>
            </a:r>
            <a:r>
              <a:rPr lang="de-DE" sz="3100" b="1" dirty="0" err="1"/>
              <a:t>ch</a:t>
            </a:r>
            <a:r>
              <a:rPr lang="ru-RU" sz="3100" b="1" dirty="0"/>
              <a:t>                                            </a:t>
            </a:r>
            <a:br>
              <a:rPr lang="ru-RU" sz="3100" b="1" dirty="0"/>
            </a:br>
            <a:r>
              <a:rPr lang="de-DE" sz="3100" b="1" dirty="0" smtClean="0"/>
              <a:t> </a:t>
            </a:r>
            <a:r>
              <a:rPr lang="de-DE" sz="3100" b="1" dirty="0"/>
              <a:t>i –  – al – – r  –  – </a:t>
            </a:r>
            <a:r>
              <a:rPr lang="de-DE" sz="3100" b="1" dirty="0" err="1"/>
              <a:t>ch</a:t>
            </a:r>
            <a:r>
              <a:rPr lang="de-DE" sz="3100" b="1" dirty="0"/>
              <a:t>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de-DE" sz="2800" b="1" dirty="0" smtClean="0"/>
              <a:t>der V – –  l – g</a:t>
            </a:r>
            <a:br>
              <a:rPr lang="de-DE" sz="2800" b="1" dirty="0" smtClean="0"/>
            </a:br>
            <a:r>
              <a:rPr lang="de-DE" sz="2800" b="1" dirty="0" smtClean="0"/>
              <a:t>die   –r – – n d – n g</a:t>
            </a:r>
            <a:endParaRPr lang="ru-RU" sz="31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>
                <a:solidFill>
                  <a:srgbClr val="C00000"/>
                </a:solidFill>
              </a:rPr>
              <a:t>Macht das </a:t>
            </a:r>
            <a:r>
              <a:rPr lang="de-DE" b="1" dirty="0" err="1">
                <a:solidFill>
                  <a:srgbClr val="C00000"/>
                </a:solidFill>
              </a:rPr>
              <a:t>Assoziogramm</a:t>
            </a:r>
            <a:r>
              <a:rPr lang="de-DE" b="1" dirty="0">
                <a:solidFill>
                  <a:srgbClr val="C00000"/>
                </a:solidFill>
              </a:rPr>
              <a:t> komplett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  <a:r>
              <a:rPr lang="de-DE" b="1" dirty="0" smtClean="0">
                <a:solidFill>
                  <a:srgbClr val="C00000"/>
                </a:solidFill>
              </a:rPr>
              <a:t/>
            </a:r>
            <a:br>
              <a:rPr lang="de-DE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s://slideplayer.org/slide/13625210/83/images/1/Was+f%C3%A4llt+euch+dazu+ein+Beru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1" y="1052736"/>
            <a:ext cx="8640960" cy="54726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779912" y="3501008"/>
            <a:ext cx="1872208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 smtClean="0">
                <a:solidFill>
                  <a:srgbClr val="7030A0"/>
                </a:solidFill>
              </a:rPr>
              <a:t>BUCH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568952" cy="1417638"/>
          </a:xfrm>
        </p:spPr>
        <p:txBody>
          <a:bodyPr>
            <a:noAutofit/>
          </a:bodyPr>
          <a:lstStyle/>
          <a:p>
            <a:r>
              <a:rPr lang="de-DE" sz="2800" b="1" dirty="0">
                <a:solidFill>
                  <a:srgbClr val="C00000"/>
                </a:solidFill>
              </a:rPr>
              <a:t>Welche Typen der Leser gibt es in </a:t>
            </a:r>
            <a:r>
              <a:rPr lang="de-DE" sz="2800" b="1" dirty="0" smtClean="0">
                <a:solidFill>
                  <a:srgbClr val="C00000"/>
                </a:solidFill>
              </a:rPr>
              <a:t> </a:t>
            </a:r>
            <a:r>
              <a:rPr lang="de-DE" sz="2800" b="1" dirty="0">
                <a:solidFill>
                  <a:srgbClr val="C00000"/>
                </a:solidFill>
              </a:rPr>
              <a:t>Deutschland? </a:t>
            </a:r>
            <a:r>
              <a:rPr lang="de-DE" sz="2800" b="1" dirty="0" smtClean="0">
                <a:solidFill>
                  <a:srgbClr val="C00000"/>
                </a:solidFill>
              </a:rPr>
              <a:t>                               Was </a:t>
            </a:r>
            <a:r>
              <a:rPr lang="de-DE" sz="2800" b="1" dirty="0">
                <a:solidFill>
                  <a:srgbClr val="C00000"/>
                </a:solidFill>
              </a:rPr>
              <a:t>passt zusammen! </a:t>
            </a:r>
            <a:r>
              <a:rPr lang="ru-RU" sz="2800" b="1" dirty="0">
                <a:solidFill>
                  <a:srgbClr val="C00000"/>
                </a:solidFill>
              </a:rPr>
              <a:t/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https://img08.rl0.ru/4e440c7e7fe450fb43c59fff4a4e2ada/c540x600/avatarko.ru/img/kartinka/2/zhivotnye_lisa_s_knigoi.jpg"/>
          <p:cNvPicPr>
            <a:picLocks noChangeAspect="1" noChangeArrowheads="1"/>
          </p:cNvPicPr>
          <p:nvPr/>
        </p:nvPicPr>
        <p:blipFill>
          <a:blip r:embed="rId2" cstate="print"/>
          <a:srcRect t="16250" b="16250"/>
          <a:stretch>
            <a:fillRect/>
          </a:stretch>
        </p:blipFill>
        <p:spPr bwMode="auto">
          <a:xfrm>
            <a:off x="107504" y="980728"/>
            <a:ext cx="2808312" cy="2232248"/>
          </a:xfrm>
          <a:prstGeom prst="rect">
            <a:avLst/>
          </a:prstGeom>
          <a:noFill/>
        </p:spPr>
      </p:pic>
      <p:pic>
        <p:nvPicPr>
          <p:cNvPr id="4" name="Picture 4" descr="https://img06.rl0.ru/af7999ec07ba99c0570d1158f14f1db5/c545x365/www.b17.ru/forum/foto/29165545_1.jpg"/>
          <p:cNvPicPr>
            <a:picLocks noChangeAspect="1" noChangeArrowheads="1"/>
          </p:cNvPicPr>
          <p:nvPr/>
        </p:nvPicPr>
        <p:blipFill>
          <a:blip r:embed="rId3" cstate="print"/>
          <a:srcRect l="5352" r="5352"/>
          <a:stretch>
            <a:fillRect/>
          </a:stretch>
        </p:blipFill>
        <p:spPr bwMode="auto">
          <a:xfrm>
            <a:off x="2987824" y="980728"/>
            <a:ext cx="2952328" cy="2232248"/>
          </a:xfrm>
          <a:prstGeom prst="rect">
            <a:avLst/>
          </a:prstGeom>
          <a:noFill/>
        </p:spPr>
      </p:pic>
      <p:pic>
        <p:nvPicPr>
          <p:cNvPr id="5" name="Picture 2" descr="https://img03.rl0.ru/87a88724115711970d08f5ff72f248ea/c1024x768/static8.depositphotos.com/1305017/943/i/950/depositphotos_9431426-Book-worm.jpg"/>
          <p:cNvPicPr>
            <a:picLocks noChangeAspect="1" noChangeArrowheads="1"/>
          </p:cNvPicPr>
          <p:nvPr/>
        </p:nvPicPr>
        <p:blipFill>
          <a:blip r:embed="rId4" cstate="print"/>
          <a:srcRect l="19292" r="19022"/>
          <a:stretch>
            <a:fillRect/>
          </a:stretch>
        </p:blipFill>
        <p:spPr bwMode="auto">
          <a:xfrm>
            <a:off x="6084168" y="980728"/>
            <a:ext cx="2952328" cy="21602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504" y="3284983"/>
            <a:ext cx="88569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200" b="1" dirty="0" smtClean="0">
                <a:solidFill>
                  <a:srgbClr val="C00000"/>
                </a:solidFill>
              </a:rPr>
              <a:t>a</a:t>
            </a:r>
            <a:r>
              <a:rPr lang="de-DE" sz="3200" b="1" dirty="0">
                <a:solidFill>
                  <a:srgbClr val="C00000"/>
                </a:solidFill>
              </a:rPr>
              <a:t>)</a:t>
            </a:r>
            <a:r>
              <a:rPr lang="de-DE" sz="3200" b="1" dirty="0"/>
              <a:t> liest alles, was ihr in die Hände kommt, sie liest viel,  </a:t>
            </a:r>
            <a:r>
              <a:rPr lang="de-DE" sz="3200" b="1" dirty="0" smtClean="0"/>
              <a:t>   aber </a:t>
            </a:r>
            <a:r>
              <a:rPr lang="de-DE" sz="3200" b="1" dirty="0"/>
              <a:t>schnell und nicht sehr aufmerksam.</a:t>
            </a:r>
            <a:endParaRPr lang="ru-RU" sz="3200" b="1" dirty="0"/>
          </a:p>
          <a:p>
            <a:r>
              <a:rPr lang="de-DE" sz="3200" b="1" dirty="0" smtClean="0">
                <a:solidFill>
                  <a:srgbClr val="C00000"/>
                </a:solidFill>
              </a:rPr>
              <a:t>b</a:t>
            </a:r>
            <a:r>
              <a:rPr lang="de-DE" sz="3200" b="1" dirty="0">
                <a:solidFill>
                  <a:srgbClr val="C00000"/>
                </a:solidFill>
              </a:rPr>
              <a:t>)</a:t>
            </a:r>
            <a:r>
              <a:rPr lang="de-DE" sz="3200" b="1" dirty="0"/>
              <a:t> liest sehr viel, aber dazu ist er ein Mensch, der </a:t>
            </a:r>
            <a:r>
              <a:rPr lang="de-DE" sz="3200" b="1" dirty="0" err="1"/>
              <a:t>auβer</a:t>
            </a:r>
            <a:r>
              <a:rPr lang="de-DE" sz="3200" b="1" dirty="0"/>
              <a:t>      </a:t>
            </a:r>
            <a:r>
              <a:rPr lang="de-DE" sz="3200" b="1" dirty="0" smtClean="0"/>
              <a:t> </a:t>
            </a:r>
            <a:r>
              <a:rPr lang="de-DE" sz="3200" b="1" dirty="0"/>
              <a:t>Büchern nichts sieht und das wirkliche Leben nicht merkt.                                      </a:t>
            </a:r>
            <a:endParaRPr lang="de-DE" sz="3200" b="1" dirty="0" smtClean="0"/>
          </a:p>
          <a:p>
            <a:r>
              <a:rPr lang="de-DE" sz="3200" b="1" dirty="0" smtClean="0">
                <a:solidFill>
                  <a:srgbClr val="C00000"/>
                </a:solidFill>
              </a:rPr>
              <a:t>c</a:t>
            </a:r>
            <a:r>
              <a:rPr lang="de-DE" sz="3200" b="1" dirty="0">
                <a:solidFill>
                  <a:srgbClr val="C00000"/>
                </a:solidFill>
              </a:rPr>
              <a:t>)</a:t>
            </a:r>
            <a:r>
              <a:rPr lang="de-DE" sz="3200" b="1" i="1" dirty="0"/>
              <a:t> </a:t>
            </a:r>
            <a:r>
              <a:rPr lang="de-DE" sz="3200" b="1" dirty="0"/>
              <a:t>sucht immer das beste Buch oder das Beste im Buch.</a:t>
            </a:r>
            <a:endParaRPr lang="ru-R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5400" b="1" dirty="0">
                <a:solidFill>
                  <a:srgbClr val="C00000"/>
                </a:solidFill>
              </a:rPr>
              <a:t>Sprichwörter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556793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6000" b="1" dirty="0">
                <a:solidFill>
                  <a:srgbClr val="7030A0"/>
                </a:solidFill>
              </a:rPr>
              <a:t>Über den Geschmack lässt sich nicht streiten. </a:t>
            </a:r>
            <a:endParaRPr lang="de-DE" sz="6000" b="1" dirty="0" smtClean="0">
              <a:solidFill>
                <a:srgbClr val="7030A0"/>
              </a:solidFill>
            </a:endParaRPr>
          </a:p>
          <a:p>
            <a:r>
              <a:rPr lang="de-DE" sz="6000" b="1" dirty="0" smtClean="0">
                <a:solidFill>
                  <a:schemeClr val="accent6">
                    <a:lumMod val="50000"/>
                  </a:schemeClr>
                </a:solidFill>
              </a:rPr>
              <a:t>Das </a:t>
            </a:r>
            <a:r>
              <a:rPr lang="de-DE" sz="6000" b="1" dirty="0">
                <a:solidFill>
                  <a:schemeClr val="accent6">
                    <a:lumMod val="50000"/>
                  </a:schemeClr>
                </a:solidFill>
              </a:rPr>
              <a:t>Buch ist die Quelle des Wissens. </a:t>
            </a:r>
            <a:endParaRPr lang="ru-RU" sz="6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C00000"/>
                </a:solidFill>
              </a:rPr>
              <a:t>JOHANN  GUTENBERG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https://sun9-19.userapi.com/impg/XPUrRfDy6ljsjQlwQlHEuSB1sj8o3rzaj6gOeg/WjOiTXAkpuY.jpg?size=960x720&amp;quality=96&amp;sign=ea6ffa94ae7a08a8e2751c5c69e4853e&amp;c_uniq_tag=dYj9CBardiiZejVO5eN8HRePehr7DXlABkLGgwlSqug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8568952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r>
              <a:rPr lang="ru-RU" sz="4800" b="1" dirty="0" err="1" smtClean="0">
                <a:solidFill>
                  <a:srgbClr val="C00000"/>
                </a:solidFill>
              </a:rPr>
              <a:t>Синквейн</a:t>
            </a:r>
            <a:r>
              <a:rPr lang="ru-RU" sz="4800" b="1" dirty="0" smtClean="0">
                <a:solidFill>
                  <a:srgbClr val="C00000"/>
                </a:solidFill>
              </a:rPr>
              <a:t/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7030A0"/>
                </a:solidFill>
              </a:rPr>
              <a:t>существительное</a:t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chemeClr val="accent6">
                    <a:lumMod val="50000"/>
                  </a:schemeClr>
                </a:solidFill>
              </a:rPr>
              <a:t>2 прилагательных</a:t>
            </a:r>
            <a:r>
              <a:rPr lang="ru-RU" sz="4800" b="1" dirty="0" smtClean="0">
                <a:solidFill>
                  <a:srgbClr val="7030A0"/>
                </a:solidFill>
              </a:rPr>
              <a:t/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3 глагола</a:t>
            </a:r>
            <a:r>
              <a:rPr lang="ru-RU" sz="4800" b="1" dirty="0" smtClean="0">
                <a:solidFill>
                  <a:srgbClr val="7030A0"/>
                </a:solidFill>
              </a:rPr>
              <a:t/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фраза из 4-х слов</a:t>
            </a:r>
            <a:r>
              <a:rPr lang="ru-RU" sz="4800" b="1" dirty="0" smtClean="0">
                <a:solidFill>
                  <a:srgbClr val="7030A0"/>
                </a:solidFill>
              </a:rPr>
              <a:t/>
            </a:r>
            <a:br>
              <a:rPr lang="ru-RU" sz="4800" b="1" dirty="0" smtClean="0">
                <a:solidFill>
                  <a:srgbClr val="7030A0"/>
                </a:solidFill>
              </a:rPr>
            </a:br>
            <a:r>
              <a:rPr lang="ru-RU" sz="4800" b="1" dirty="0" smtClean="0">
                <a:solidFill>
                  <a:schemeClr val="accent2"/>
                </a:solidFill>
              </a:rPr>
              <a:t>существительное </a:t>
            </a:r>
            <a:r>
              <a:rPr lang="ru-RU" sz="4800" b="1" dirty="0" smtClean="0">
                <a:solidFill>
                  <a:srgbClr val="7030A0"/>
                </a:solidFill>
              </a:rPr>
              <a:t>– синоним, обобщающий смысл темы, работы на уроке</a:t>
            </a:r>
            <a:br>
              <a:rPr lang="ru-RU" sz="4800" b="1" dirty="0" smtClean="0">
                <a:solidFill>
                  <a:srgbClr val="7030A0"/>
                </a:solidFill>
              </a:rPr>
            </a:b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143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Муниципальное общеобразовательное учреждение «Средняя общеобразовательная школа» п. Новый Урал Варненский район Челябинская область  Презентация к уроку немецкого языка в 9 классе по теме: «BÜCHER,  DIE  ICH GERN LESE»</vt:lpstr>
      <vt:lpstr>BÜCHER,  DIE  ICH GERN LESE</vt:lpstr>
      <vt:lpstr>Bildet bitte die Wörter   das S – ch  –  – – h                                         T–  –  a –  –  –  st – – k                        das     – ben  –  –  u  –  r                                        der B – – hd – –  ck                                                                           die H –  – p  – f – g – r                                der   C – – – – s                                                                      – – an – – nd                                                l – hr –  – – ch                                              i –  – al – – r  –  – ch  der V – –  l – g die   –r – – n d – n g</vt:lpstr>
      <vt:lpstr>Macht das Assoziogramm komplett! </vt:lpstr>
      <vt:lpstr>Welche Typen der Leser gibt es in  Deutschland?                                Was passt zusammen!  </vt:lpstr>
      <vt:lpstr>Sprichwörter</vt:lpstr>
      <vt:lpstr>JOHANN  GUTENBERG</vt:lpstr>
      <vt:lpstr>Синквейн существительное 2 прилагательных 3 глагола фраза из 4-х слов существительное – синоним, обобщающий смысл темы, работы на уроке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Макеева Наталия</dc:creator>
  <cp:lastModifiedBy>Макеева Наталия</cp:lastModifiedBy>
  <cp:revision>8</cp:revision>
  <dcterms:created xsi:type="dcterms:W3CDTF">2023-11-19T09:48:54Z</dcterms:created>
  <dcterms:modified xsi:type="dcterms:W3CDTF">2024-01-07T15:11:35Z</dcterms:modified>
</cp:coreProperties>
</file>