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257" r:id="rId2"/>
    <p:sldId id="256" r:id="rId3"/>
    <p:sldId id="286" r:id="rId4"/>
    <p:sldId id="1226" r:id="rId5"/>
    <p:sldId id="287" r:id="rId6"/>
    <p:sldId id="288" r:id="rId7"/>
    <p:sldId id="670" r:id="rId8"/>
    <p:sldId id="671" r:id="rId9"/>
    <p:sldId id="672" r:id="rId10"/>
    <p:sldId id="673" r:id="rId11"/>
    <p:sldId id="666" r:id="rId12"/>
    <p:sldId id="667" r:id="rId13"/>
    <p:sldId id="668" r:id="rId14"/>
    <p:sldId id="669" r:id="rId15"/>
    <p:sldId id="1227" r:id="rId16"/>
    <p:sldId id="1258" r:id="rId17"/>
    <p:sldId id="1228" r:id="rId18"/>
    <p:sldId id="1229" r:id="rId19"/>
    <p:sldId id="1230" r:id="rId20"/>
    <p:sldId id="289" r:id="rId21"/>
    <p:sldId id="1231" r:id="rId22"/>
    <p:sldId id="1232" r:id="rId23"/>
    <p:sldId id="290" r:id="rId24"/>
    <p:sldId id="291" r:id="rId25"/>
    <p:sldId id="1233" r:id="rId26"/>
    <p:sldId id="1235" r:id="rId27"/>
    <p:sldId id="1259" r:id="rId28"/>
    <p:sldId id="1260" r:id="rId29"/>
    <p:sldId id="1236" r:id="rId30"/>
    <p:sldId id="1237" r:id="rId31"/>
    <p:sldId id="1238" r:id="rId32"/>
    <p:sldId id="1239" r:id="rId33"/>
    <p:sldId id="1240" r:id="rId34"/>
    <p:sldId id="292" r:id="rId35"/>
    <p:sldId id="1241" r:id="rId36"/>
    <p:sldId id="1242" r:id="rId37"/>
    <p:sldId id="293" r:id="rId38"/>
    <p:sldId id="294" r:id="rId39"/>
    <p:sldId id="1245" r:id="rId40"/>
    <p:sldId id="1243" r:id="rId41"/>
    <p:sldId id="1246" r:id="rId42"/>
    <p:sldId id="1247" r:id="rId43"/>
    <p:sldId id="1248" r:id="rId44"/>
    <p:sldId id="1244" r:id="rId45"/>
    <p:sldId id="1249" r:id="rId46"/>
    <p:sldId id="1250" r:id="rId47"/>
    <p:sldId id="1251" r:id="rId48"/>
    <p:sldId id="1252" r:id="rId49"/>
    <p:sldId id="295" r:id="rId50"/>
    <p:sldId id="296" r:id="rId51"/>
    <p:sldId id="1253" r:id="rId52"/>
    <p:sldId id="297" r:id="rId53"/>
    <p:sldId id="306" r:id="rId54"/>
    <p:sldId id="298" r:id="rId55"/>
    <p:sldId id="299" r:id="rId56"/>
    <p:sldId id="300" r:id="rId57"/>
    <p:sldId id="301" r:id="rId58"/>
    <p:sldId id="303" r:id="rId59"/>
    <p:sldId id="302" r:id="rId60"/>
    <p:sldId id="304" r:id="rId61"/>
    <p:sldId id="305" r:id="rId62"/>
    <p:sldId id="307" r:id="rId63"/>
    <p:sldId id="285" r:id="rId64"/>
    <p:sldId id="1254" r:id="rId65"/>
    <p:sldId id="309" r:id="rId66"/>
    <p:sldId id="311" r:id="rId67"/>
    <p:sldId id="312" r:id="rId68"/>
    <p:sldId id="313" r:id="rId69"/>
    <p:sldId id="1255" r:id="rId70"/>
    <p:sldId id="314" r:id="rId71"/>
    <p:sldId id="315" r:id="rId72"/>
    <p:sldId id="310" r:id="rId73"/>
    <p:sldId id="316" r:id="rId74"/>
    <p:sldId id="1256" r:id="rId75"/>
    <p:sldId id="317" r:id="rId76"/>
    <p:sldId id="281" r:id="rId7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20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13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12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953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636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773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576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705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95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52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903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F22A6-CD48-49C2-BD33-54E010B08762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FE3BC-8A2F-495A-BB65-503767B56C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12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2AFC5AB-E4A6-455A-AA35-9B900FE84CFC}"/>
              </a:ext>
            </a:extLst>
          </p:cNvPr>
          <p:cNvSpPr/>
          <p:nvPr/>
        </p:nvSpPr>
        <p:spPr>
          <a:xfrm>
            <a:off x="112542" y="1692399"/>
            <a:ext cx="8440616" cy="2285241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7200" b="1" dirty="0">
                <a:ln w="9525">
                  <a:solidFill>
                    <a:srgbClr val="FF9900"/>
                  </a:solidFill>
                  <a:prstDash val="solid"/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ОБЛОМОЧНЫЕ ГОРНЫЕ ПОРОДЫ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F42D01-073A-D403-6C0A-024D1676BA9F}"/>
              </a:ext>
            </a:extLst>
          </p:cNvPr>
          <p:cNvSpPr txBox="1"/>
          <p:nvPr/>
        </p:nvSpPr>
        <p:spPr>
          <a:xfrm>
            <a:off x="2461846" y="4929411"/>
            <a:ext cx="63066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Автор: Осипов Роман Александрович, учитель географии </a:t>
            </a:r>
          </a:p>
          <a:p>
            <a:pPr algn="just"/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МОУ «СОШ №66 им. Н.И. Вавилова» Волжского района г. Саратова</a:t>
            </a:r>
          </a:p>
        </p:txBody>
      </p:sp>
    </p:spTree>
    <p:extLst>
      <p:ext uri="{BB962C8B-B14F-4D97-AF65-F5344CB8AC3E}">
        <p14:creationId xmlns:p14="http://schemas.microsoft.com/office/powerpoint/2010/main" val="5839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0474" y="5999018"/>
            <a:ext cx="7093526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Источник: </a:t>
            </a:r>
            <a:r>
              <a:rPr lang="en-US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https://proprikol.ru/kartinki/kartinki-vnutrennee-stroenie-zemli-55-foto.html</a:t>
            </a:r>
            <a:endParaRPr lang="en-GB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164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326" y="0"/>
            <a:ext cx="7093527" cy="685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518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326" y="0"/>
            <a:ext cx="7093527" cy="685915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02326" y="6276109"/>
            <a:ext cx="7093526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Источник: </a:t>
            </a:r>
            <a:r>
              <a:rPr lang="en-US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https://proprikol.ru/kartinki/kartinki-vnutrennee-stroenie-zemli-55-foto.html</a:t>
            </a:r>
            <a:endParaRPr lang="en-GB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925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162" y="25475"/>
            <a:ext cx="3491345" cy="6832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436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162" y="25475"/>
            <a:ext cx="3491345" cy="68325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02326" y="6276109"/>
            <a:ext cx="7093526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Источник: </a:t>
            </a:r>
            <a:r>
              <a:rPr lang="en-US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https://proprikol.ru/kartinki/kartinki-vnutrennee-stroenie-zemli-55-foto.html</a:t>
            </a:r>
            <a:endParaRPr lang="en-GB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125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4087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1099624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5BFA633-6C12-564B-E7AC-03961DD11A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877519"/>
              </p:ext>
            </p:extLst>
          </p:nvPr>
        </p:nvGraphicFramePr>
        <p:xfrm>
          <a:off x="633046" y="860082"/>
          <a:ext cx="8215533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283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2348744312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39905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276223"/>
              </p:ext>
            </p:extLst>
          </p:nvPr>
        </p:nvGraphicFramePr>
        <p:xfrm>
          <a:off x="1099624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5BFA633-6C12-564B-E7AC-03961DD11A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076083"/>
              </p:ext>
            </p:extLst>
          </p:nvPr>
        </p:nvGraphicFramePr>
        <p:xfrm>
          <a:off x="633046" y="860082"/>
          <a:ext cx="8215533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283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2348744312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2920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1099624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5BFA633-6C12-564B-E7AC-03961DD11A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049125"/>
              </p:ext>
            </p:extLst>
          </p:nvPr>
        </p:nvGraphicFramePr>
        <p:xfrm>
          <a:off x="633046" y="860082"/>
          <a:ext cx="8215533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283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2348744312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2543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6510676"/>
              </p:ext>
            </p:extLst>
          </p:nvPr>
        </p:nvGraphicFramePr>
        <p:xfrm>
          <a:off x="1099624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65BFA633-6C12-564B-E7AC-03961DD11A6A}"/>
              </a:ext>
            </a:extLst>
          </p:cNvPr>
          <p:cNvGraphicFramePr>
            <a:graphicFrameLocks noGrp="1"/>
          </p:cNvGraphicFramePr>
          <p:nvPr/>
        </p:nvGraphicFramePr>
        <p:xfrm>
          <a:off x="633046" y="860082"/>
          <a:ext cx="8215533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283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912837">
                  <a:extLst>
                    <a:ext uri="{9D8B030D-6E8A-4147-A177-3AD203B41FA5}">
                      <a16:colId xmlns:a16="http://schemas.microsoft.com/office/drawing/2014/main" val="2348744312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1152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4" y="0"/>
            <a:ext cx="7966364" cy="683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5671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4394352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7889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4" y="0"/>
            <a:ext cx="7966364" cy="683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7397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646" y="1991858"/>
            <a:ext cx="79991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Verdana" panose="020B0604030504040204" pitchFamily="34" charset="0"/>
                <a:ea typeface="Verdana" panose="020B0604030504040204" pitchFamily="34" charset="0"/>
              </a:rPr>
              <a:t>1 балл</a:t>
            </a:r>
          </a:p>
        </p:txBody>
      </p:sp>
    </p:spTree>
    <p:extLst>
      <p:ext uri="{BB962C8B-B14F-4D97-AF65-F5344CB8AC3E}">
        <p14:creationId xmlns:p14="http://schemas.microsoft.com/office/powerpoint/2010/main" val="3593386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029537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02706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646" y="1991858"/>
            <a:ext cx="79991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Первая буква в названии одного из самых известных вулканов Исландии.</a:t>
            </a:r>
          </a:p>
        </p:txBody>
      </p:sp>
    </p:spTree>
    <p:extLst>
      <p:ext uri="{BB962C8B-B14F-4D97-AF65-F5344CB8AC3E}">
        <p14:creationId xmlns:p14="http://schemas.microsoft.com/office/powerpoint/2010/main" val="28765719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карта, текст,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DB80BB2F-A216-DCE9-1C98-A9687034C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978" y="0"/>
            <a:ext cx="5567643" cy="687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5411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текст, карта, атлас&#10;&#10;Автоматически созданное описание">
            <a:extLst>
              <a:ext uri="{FF2B5EF4-FFF2-40B4-BE49-F238E27FC236}">
                <a16:creationId xmlns:a16="http://schemas.microsoft.com/office/drawing/2014/main" id="{C02251EF-9CBE-7A41-391B-38335BCEDD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64" y="-101992"/>
            <a:ext cx="6457071" cy="6806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1438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4F96D8F-69D7-2386-9150-566B1FB5C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318771"/>
              </p:ext>
            </p:extLst>
          </p:nvPr>
        </p:nvGraphicFramePr>
        <p:xfrm>
          <a:off x="2509617" y="2926080"/>
          <a:ext cx="4551485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0764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4F96D8F-69D7-2386-9150-566B1FB5CA24}"/>
              </a:ext>
            </a:extLst>
          </p:cNvPr>
          <p:cNvGraphicFramePr>
            <a:graphicFrameLocks noGrp="1"/>
          </p:cNvGraphicFramePr>
          <p:nvPr/>
        </p:nvGraphicFramePr>
        <p:xfrm>
          <a:off x="2509617" y="2926080"/>
          <a:ext cx="4551485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99708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карта, атлас, диаграмма, текст&#10;&#10;Автоматически созданное описание">
            <a:extLst>
              <a:ext uri="{FF2B5EF4-FFF2-40B4-BE49-F238E27FC236}">
                <a16:creationId xmlns:a16="http://schemas.microsoft.com/office/drawing/2014/main" id="{50653722-1AA4-0CAA-F105-9FD22835C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33" y="0"/>
            <a:ext cx="69025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899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3080294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8306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97237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100049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4F96D8F-69D7-2386-9150-566B1FB5C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3634442"/>
              </p:ext>
            </p:extLst>
          </p:nvPr>
        </p:nvGraphicFramePr>
        <p:xfrm>
          <a:off x="2551820" y="918698"/>
          <a:ext cx="4551485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8390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4F96D8F-69D7-2386-9150-566B1FB5C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391045"/>
              </p:ext>
            </p:extLst>
          </p:nvPr>
        </p:nvGraphicFramePr>
        <p:xfrm>
          <a:off x="2551820" y="918698"/>
          <a:ext cx="4551485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548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686118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4F96D8F-69D7-2386-9150-566B1FB5CA24}"/>
              </a:ext>
            </a:extLst>
          </p:cNvPr>
          <p:cNvGraphicFramePr>
            <a:graphicFrameLocks noGrp="1"/>
          </p:cNvGraphicFramePr>
          <p:nvPr/>
        </p:nvGraphicFramePr>
        <p:xfrm>
          <a:off x="2551820" y="918698"/>
          <a:ext cx="4551485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15598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543525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9838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4" y="0"/>
            <a:ext cx="7966364" cy="683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993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646" y="1991858"/>
            <a:ext cx="79991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Verdana" panose="020B0604030504040204" pitchFamily="34" charset="0"/>
                <a:ea typeface="Verdana" panose="020B0604030504040204" pitchFamily="34" charset="0"/>
              </a:rPr>
              <a:t>1 балл</a:t>
            </a:r>
          </a:p>
        </p:txBody>
      </p:sp>
    </p:spTree>
    <p:extLst>
      <p:ext uri="{BB962C8B-B14F-4D97-AF65-F5344CB8AC3E}">
        <p14:creationId xmlns:p14="http://schemas.microsoft.com/office/powerpoint/2010/main" val="22777995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64151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58935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579" y="1977791"/>
            <a:ext cx="79991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Две первые буквы в названии одного из вулканов в штате Аляска в США.</a:t>
            </a:r>
          </a:p>
        </p:txBody>
      </p:sp>
    </p:spTree>
    <p:extLst>
      <p:ext uri="{BB962C8B-B14F-4D97-AF65-F5344CB8AC3E}">
        <p14:creationId xmlns:p14="http://schemas.microsoft.com/office/powerpoint/2010/main" val="15270918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579" y="1977791"/>
            <a:ext cx="79991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Вулкан расположен восточнее вулкана </a:t>
            </a:r>
            <a:r>
              <a:rPr lang="ru-RU" sz="4000" dirty="0" err="1">
                <a:latin typeface="Verdana" panose="020B0604030504040204" pitchFamily="34" charset="0"/>
                <a:ea typeface="Verdana" panose="020B0604030504040204" pitchFamily="34" charset="0"/>
              </a:rPr>
              <a:t>Шишалдина</a:t>
            </a:r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, западнее вулкана </a:t>
            </a:r>
            <a:r>
              <a:rPr lang="ru-RU" sz="4000" dirty="0" err="1">
                <a:latin typeface="Verdana" panose="020B0604030504040204" pitchFamily="34" charset="0"/>
                <a:ea typeface="Verdana" panose="020B0604030504040204" pitchFamily="34" charset="0"/>
              </a:rPr>
              <a:t>Санфорд</a:t>
            </a:r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5988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646" y="1991858"/>
            <a:ext cx="79991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Verdana" panose="020B0604030504040204" pitchFamily="34" charset="0"/>
                <a:ea typeface="Verdana" panose="020B0604030504040204" pitchFamily="34" charset="0"/>
              </a:rPr>
              <a:t>1 балл</a:t>
            </a:r>
          </a:p>
        </p:txBody>
      </p:sp>
    </p:spTree>
    <p:extLst>
      <p:ext uri="{BB962C8B-B14F-4D97-AF65-F5344CB8AC3E}">
        <p14:creationId xmlns:p14="http://schemas.microsoft.com/office/powerpoint/2010/main" val="34042743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карта, текст, диаграмма&#10;&#10;Автоматически созданное описание">
            <a:extLst>
              <a:ext uri="{FF2B5EF4-FFF2-40B4-BE49-F238E27FC236}">
                <a16:creationId xmlns:a16="http://schemas.microsoft.com/office/drawing/2014/main" id="{DB7156CE-6F3E-EE38-C405-E884E3EB0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142" y="0"/>
            <a:ext cx="55597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8127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карта, текст, атлас&#10;&#10;Автоматически созданное описание">
            <a:extLst>
              <a:ext uri="{FF2B5EF4-FFF2-40B4-BE49-F238E27FC236}">
                <a16:creationId xmlns:a16="http://schemas.microsoft.com/office/drawing/2014/main" id="{EF558400-CE39-8DC0-AAF1-D62675638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258"/>
            <a:ext cx="9175067" cy="5711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063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облако, природа, вулкан, снег&#10;&#10;Автоматически созданное описание">
            <a:extLst>
              <a:ext uri="{FF2B5EF4-FFF2-40B4-BE49-F238E27FC236}">
                <a16:creationId xmlns:a16="http://schemas.microsoft.com/office/drawing/2014/main" id="{3DABFF36-9455-38B4-093D-149D13DD8E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6" r="4832" b="2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4528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Рисунок 2" descr="Изображение выглядит как облако, природа, вулкан, снег&#10;&#10;Автоматически созданное описание">
            <a:extLst>
              <a:ext uri="{FF2B5EF4-FFF2-40B4-BE49-F238E27FC236}">
                <a16:creationId xmlns:a16="http://schemas.microsoft.com/office/drawing/2014/main" id="{3DABFF36-9455-38B4-093D-149D13DD8E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6" r="4832" b="2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8CBAD469-557C-7F63-20B5-A0E06E4E466C}"/>
              </a:ext>
            </a:extLst>
          </p:cNvPr>
          <p:cNvSpPr/>
          <p:nvPr/>
        </p:nvSpPr>
        <p:spPr>
          <a:xfrm>
            <a:off x="2475914" y="6133514"/>
            <a:ext cx="6527409" cy="562707"/>
          </a:xfrm>
          <a:prstGeom prst="roundRect">
            <a:avLst/>
          </a:prstGeom>
          <a:solidFill>
            <a:schemeClr val="bg1">
              <a:lumMod val="95000"/>
              <a:alpha val="4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Источник:</a:t>
            </a:r>
            <a:r>
              <a:rPr lang="en-US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https://vsegda-pomnim.com/vulkany/6097-vulkan-orisaba-77-foto.html</a:t>
            </a:r>
            <a:r>
              <a:rPr lang="ru-RU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45159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карта, атлас,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F6EAC2B-1C1E-B568-8E96-E1C526CDB7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896"/>
            <a:ext cx="9112002" cy="559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5624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3839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827855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A90E6F1-226D-1EBC-8438-C08FE6A54D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4716707"/>
              </p:ext>
            </p:extLst>
          </p:nvPr>
        </p:nvGraphicFramePr>
        <p:xfrm>
          <a:off x="239151" y="1003104"/>
          <a:ext cx="8764173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6743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161269922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4288792098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3356137480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14218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A90E6F1-226D-1EBC-8438-C08FE6A54D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739824"/>
              </p:ext>
            </p:extLst>
          </p:nvPr>
        </p:nvGraphicFramePr>
        <p:xfrm>
          <a:off x="239151" y="1003104"/>
          <a:ext cx="8764173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6743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161269922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4288792098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3356137480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97183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771125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A90E6F1-226D-1EBC-8438-C08FE6A54DE5}"/>
              </a:ext>
            </a:extLst>
          </p:cNvPr>
          <p:cNvGraphicFramePr>
            <a:graphicFrameLocks noGrp="1"/>
          </p:cNvGraphicFramePr>
          <p:nvPr/>
        </p:nvGraphicFramePr>
        <p:xfrm>
          <a:off x="239151" y="1003104"/>
          <a:ext cx="8764173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6743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1161269922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4288792098"/>
                    </a:ext>
                  </a:extLst>
                </a:gridCol>
                <a:gridCol w="796743">
                  <a:extLst>
                    <a:ext uri="{9D8B030D-6E8A-4147-A177-3AD203B41FA5}">
                      <a16:colId xmlns:a16="http://schemas.microsoft.com/office/drawing/2014/main" val="3356137480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12864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0379490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829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468997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0886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4" y="0"/>
            <a:ext cx="7966364" cy="683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356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646" y="1991858"/>
            <a:ext cx="79991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Verdana" panose="020B0604030504040204" pitchFamily="34" charset="0"/>
                <a:ea typeface="Verdana" panose="020B0604030504040204" pitchFamily="34" charset="0"/>
              </a:rPr>
              <a:t>1 балл</a:t>
            </a:r>
          </a:p>
        </p:txBody>
      </p:sp>
    </p:spTree>
    <p:extLst>
      <p:ext uri="{BB962C8B-B14F-4D97-AF65-F5344CB8AC3E}">
        <p14:creationId xmlns:p14="http://schemas.microsoft.com/office/powerpoint/2010/main" val="28594847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0917" y="1084295"/>
            <a:ext cx="799918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Для того, чтобы назвать имя этой горной породы, не хватает одного слога. Этот слог есть в именах четырёх городов, расположенных подряд на самой крупной реке Европы, начиная с её устья.</a:t>
            </a:r>
          </a:p>
        </p:txBody>
      </p:sp>
    </p:spTree>
    <p:extLst>
      <p:ext uri="{BB962C8B-B14F-4D97-AF65-F5344CB8AC3E}">
        <p14:creationId xmlns:p14="http://schemas.microsoft.com/office/powerpoint/2010/main" val="326569824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228766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54987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279867"/>
              </p:ext>
            </p:extLst>
          </p:nvPr>
        </p:nvGraphicFramePr>
        <p:xfrm>
          <a:off x="1116037" y="5166360"/>
          <a:ext cx="7282377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09153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809153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809153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809153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809153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809153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809153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809153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809153">
                  <a:extLst>
                    <a:ext uri="{9D8B030D-6E8A-4147-A177-3AD203B41FA5}">
                      <a16:colId xmlns:a16="http://schemas.microsoft.com/office/drawing/2014/main" val="3755532404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828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202989"/>
              </p:ext>
            </p:extLst>
          </p:nvPr>
        </p:nvGraphicFramePr>
        <p:xfrm>
          <a:off x="1144172" y="4097216"/>
          <a:ext cx="7282380" cy="201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8238">
                  <a:extLst>
                    <a:ext uri="{9D8B030D-6E8A-4147-A177-3AD203B41FA5}">
                      <a16:colId xmlns:a16="http://schemas.microsoft.com/office/drawing/2014/main" val="365860915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755532404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086579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88820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603101"/>
              </p:ext>
            </p:extLst>
          </p:nvPr>
        </p:nvGraphicFramePr>
        <p:xfrm>
          <a:off x="1144172" y="3140613"/>
          <a:ext cx="7282380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8238">
                  <a:extLst>
                    <a:ext uri="{9D8B030D-6E8A-4147-A177-3AD203B41FA5}">
                      <a16:colId xmlns:a16="http://schemas.microsoft.com/office/drawing/2014/main" val="365860915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755532404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715452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086579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98235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534038"/>
              </p:ext>
            </p:extLst>
          </p:nvPr>
        </p:nvGraphicFramePr>
        <p:xfrm>
          <a:off x="1158240" y="2015198"/>
          <a:ext cx="7282380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8238">
                  <a:extLst>
                    <a:ext uri="{9D8B030D-6E8A-4147-A177-3AD203B41FA5}">
                      <a16:colId xmlns:a16="http://schemas.microsoft.com/office/drawing/2014/main" val="365860915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755532404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732907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715452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086579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1001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1158240" y="2015198"/>
          <a:ext cx="7282380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8238">
                  <a:extLst>
                    <a:ext uri="{9D8B030D-6E8A-4147-A177-3AD203B41FA5}">
                      <a16:colId xmlns:a16="http://schemas.microsoft.com/office/drawing/2014/main" val="365860915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755532404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732907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715452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086579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243040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272247"/>
              </p:ext>
            </p:extLst>
          </p:nvPr>
        </p:nvGraphicFramePr>
        <p:xfrm>
          <a:off x="1158240" y="2015198"/>
          <a:ext cx="7282380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8238">
                  <a:extLst>
                    <a:ext uri="{9D8B030D-6E8A-4147-A177-3AD203B41FA5}">
                      <a16:colId xmlns:a16="http://schemas.microsoft.com/office/drawing/2014/main" val="365860915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755532404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732907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715452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086579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559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2406" y="1228397"/>
            <a:ext cx="799918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Последние три буквы в названии горной породы такие же, что и три первые буквы в названии оболочки Земли, которая состоит из земной коры и верхней части мантии.</a:t>
            </a:r>
          </a:p>
        </p:txBody>
      </p:sp>
    </p:spTree>
    <p:extLst>
      <p:ext uri="{BB962C8B-B14F-4D97-AF65-F5344CB8AC3E}">
        <p14:creationId xmlns:p14="http://schemas.microsoft.com/office/powerpoint/2010/main" val="381013653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704716"/>
              </p:ext>
            </p:extLst>
          </p:nvPr>
        </p:nvGraphicFramePr>
        <p:xfrm>
          <a:off x="1158240" y="2015198"/>
          <a:ext cx="7282380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8238">
                  <a:extLst>
                    <a:ext uri="{9D8B030D-6E8A-4147-A177-3AD203B41FA5}">
                      <a16:colId xmlns:a16="http://schemas.microsoft.com/office/drawing/2014/main" val="365860915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755532404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732907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715452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086579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379524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869816"/>
              </p:ext>
            </p:extLst>
          </p:nvPr>
        </p:nvGraphicFramePr>
        <p:xfrm>
          <a:off x="1158240" y="2015198"/>
          <a:ext cx="7282380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8238">
                  <a:extLst>
                    <a:ext uri="{9D8B030D-6E8A-4147-A177-3AD203B41FA5}">
                      <a16:colId xmlns:a16="http://schemas.microsoft.com/office/drawing/2014/main" val="365860915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  <a:gridCol w="728238">
                  <a:extLst>
                    <a:ext uri="{9D8B030D-6E8A-4147-A177-3AD203B41FA5}">
                      <a16:colId xmlns:a16="http://schemas.microsoft.com/office/drawing/2014/main" val="3755532404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732907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715452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7086579"/>
                  </a:ext>
                </a:extLst>
              </a:tr>
              <a:tr h="726398"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515111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6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14498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4464547"/>
              </p:ext>
            </p:extLst>
          </p:nvPr>
        </p:nvGraphicFramePr>
        <p:xfrm>
          <a:off x="1186375" y="263495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037933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4646" y="1991858"/>
            <a:ext cx="79991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Verdana" panose="020B0604030504040204" pitchFamily="34" charset="0"/>
                <a:ea typeface="Verdana" panose="020B0604030504040204" pitchFamily="34" charset="0"/>
              </a:rPr>
              <a:t>2 балла</a:t>
            </a:r>
          </a:p>
        </p:txBody>
      </p:sp>
    </p:spTree>
    <p:extLst>
      <p:ext uri="{BB962C8B-B14F-4D97-AF65-F5344CB8AC3E}">
        <p14:creationId xmlns:p14="http://schemas.microsoft.com/office/powerpoint/2010/main" val="318340468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2406" y="1703274"/>
            <a:ext cx="79991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Для получения 2-х баллов нужно расшифровать название горной породы:</a:t>
            </a:r>
          </a:p>
        </p:txBody>
      </p:sp>
    </p:spTree>
    <p:extLst>
      <p:ext uri="{BB962C8B-B14F-4D97-AF65-F5344CB8AC3E}">
        <p14:creationId xmlns:p14="http://schemas.microsoft.com/office/powerpoint/2010/main" val="280868313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4246096" y="5435956"/>
          <a:ext cx="1261404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0702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0702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C1501A1-E233-3272-7679-2D94E693592C}"/>
              </a:ext>
            </a:extLst>
          </p:cNvPr>
          <p:cNvGraphicFramePr>
            <a:graphicFrameLocks noGrp="1"/>
          </p:cNvGraphicFramePr>
          <p:nvPr/>
        </p:nvGraphicFramePr>
        <p:xfrm>
          <a:off x="2958903" y="4709558"/>
          <a:ext cx="3835790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7970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234C7F0-28AA-72F6-5219-D738C01FD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407470"/>
              </p:ext>
            </p:extLst>
          </p:nvPr>
        </p:nvGraphicFramePr>
        <p:xfrm>
          <a:off x="187569" y="3314513"/>
          <a:ext cx="383578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929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EA14C06-CD30-9461-F2CC-76F0D45FC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059389"/>
              </p:ext>
            </p:extLst>
          </p:nvPr>
        </p:nvGraphicFramePr>
        <p:xfrm>
          <a:off x="5472333" y="3317996"/>
          <a:ext cx="348409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683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3E7B664-7194-8A1F-73A4-15B905354DEB}"/>
              </a:ext>
            </a:extLst>
          </p:cNvPr>
          <p:cNvGraphicFramePr>
            <a:graphicFrameLocks noGrp="1"/>
          </p:cNvGraphicFramePr>
          <p:nvPr/>
        </p:nvGraphicFramePr>
        <p:xfrm>
          <a:off x="1057421" y="120902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240406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4246096" y="5435956"/>
          <a:ext cx="1261404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0702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0702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C1501A1-E233-3272-7679-2D94E693592C}"/>
              </a:ext>
            </a:extLst>
          </p:cNvPr>
          <p:cNvGraphicFramePr>
            <a:graphicFrameLocks noGrp="1"/>
          </p:cNvGraphicFramePr>
          <p:nvPr/>
        </p:nvGraphicFramePr>
        <p:xfrm>
          <a:off x="2958903" y="4709558"/>
          <a:ext cx="3835790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7970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234C7F0-28AA-72F6-5219-D738C01FD7EA}"/>
              </a:ext>
            </a:extLst>
          </p:cNvPr>
          <p:cNvGraphicFramePr>
            <a:graphicFrameLocks noGrp="1"/>
          </p:cNvGraphicFramePr>
          <p:nvPr/>
        </p:nvGraphicFramePr>
        <p:xfrm>
          <a:off x="187569" y="3314513"/>
          <a:ext cx="383578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929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EA14C06-CD30-9461-F2CC-76F0D45FCC51}"/>
              </a:ext>
            </a:extLst>
          </p:cNvPr>
          <p:cNvGraphicFramePr>
            <a:graphicFrameLocks noGrp="1"/>
          </p:cNvGraphicFramePr>
          <p:nvPr/>
        </p:nvGraphicFramePr>
        <p:xfrm>
          <a:off x="5472333" y="3317996"/>
          <a:ext cx="348409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683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3E7B664-7194-8A1F-73A4-15B905354D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20003"/>
              </p:ext>
            </p:extLst>
          </p:nvPr>
        </p:nvGraphicFramePr>
        <p:xfrm>
          <a:off x="1057421" y="120902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AACEA75A-AB19-F9E2-2FB0-4D60BC0C0A67}"/>
              </a:ext>
            </a:extLst>
          </p:cNvPr>
          <p:cNvCxnSpPr/>
          <p:nvPr/>
        </p:nvCxnSpPr>
        <p:spPr>
          <a:xfrm>
            <a:off x="6963508" y="2363372"/>
            <a:ext cx="450166" cy="745588"/>
          </a:xfrm>
          <a:prstGeom prst="straightConnector1">
            <a:avLst/>
          </a:prstGeom>
          <a:ln w="412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90588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4246096" y="5435956"/>
          <a:ext cx="1261404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0702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0702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C1501A1-E233-3272-7679-2D94E693592C}"/>
              </a:ext>
            </a:extLst>
          </p:cNvPr>
          <p:cNvGraphicFramePr>
            <a:graphicFrameLocks noGrp="1"/>
          </p:cNvGraphicFramePr>
          <p:nvPr/>
        </p:nvGraphicFramePr>
        <p:xfrm>
          <a:off x="2958903" y="4709558"/>
          <a:ext cx="3835790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7970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234C7F0-28AA-72F6-5219-D738C01FD7EA}"/>
              </a:ext>
            </a:extLst>
          </p:cNvPr>
          <p:cNvGraphicFramePr>
            <a:graphicFrameLocks noGrp="1"/>
          </p:cNvGraphicFramePr>
          <p:nvPr/>
        </p:nvGraphicFramePr>
        <p:xfrm>
          <a:off x="187569" y="3314513"/>
          <a:ext cx="383578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929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EA14C06-CD30-9461-F2CC-76F0D45FCC51}"/>
              </a:ext>
            </a:extLst>
          </p:cNvPr>
          <p:cNvGraphicFramePr>
            <a:graphicFrameLocks noGrp="1"/>
          </p:cNvGraphicFramePr>
          <p:nvPr/>
        </p:nvGraphicFramePr>
        <p:xfrm>
          <a:off x="5472333" y="3317996"/>
          <a:ext cx="348409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683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3E7B664-7194-8A1F-73A4-15B905354D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99730"/>
              </p:ext>
            </p:extLst>
          </p:nvPr>
        </p:nvGraphicFramePr>
        <p:xfrm>
          <a:off x="1057421" y="120902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AACEA75A-AB19-F9E2-2FB0-4D60BC0C0A67}"/>
              </a:ext>
            </a:extLst>
          </p:cNvPr>
          <p:cNvCxnSpPr/>
          <p:nvPr/>
        </p:nvCxnSpPr>
        <p:spPr>
          <a:xfrm>
            <a:off x="6963508" y="2363372"/>
            <a:ext cx="450166" cy="745588"/>
          </a:xfrm>
          <a:prstGeom prst="straightConnector1">
            <a:avLst/>
          </a:prstGeom>
          <a:ln w="412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15175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4" y="0"/>
            <a:ext cx="7966364" cy="683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527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73" y="0"/>
            <a:ext cx="81988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709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4246096" y="5435956"/>
          <a:ext cx="1261404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0702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0702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C1501A1-E233-3272-7679-2D94E693592C}"/>
              </a:ext>
            </a:extLst>
          </p:cNvPr>
          <p:cNvGraphicFramePr>
            <a:graphicFrameLocks noGrp="1"/>
          </p:cNvGraphicFramePr>
          <p:nvPr/>
        </p:nvGraphicFramePr>
        <p:xfrm>
          <a:off x="2958903" y="4709558"/>
          <a:ext cx="3835790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7970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234C7F0-28AA-72F6-5219-D738C01FD7EA}"/>
              </a:ext>
            </a:extLst>
          </p:cNvPr>
          <p:cNvGraphicFramePr>
            <a:graphicFrameLocks noGrp="1"/>
          </p:cNvGraphicFramePr>
          <p:nvPr/>
        </p:nvGraphicFramePr>
        <p:xfrm>
          <a:off x="187569" y="3314513"/>
          <a:ext cx="383578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929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EA14C06-CD30-9461-F2CC-76F0D45FC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352154"/>
              </p:ext>
            </p:extLst>
          </p:nvPr>
        </p:nvGraphicFramePr>
        <p:xfrm>
          <a:off x="5472333" y="3317996"/>
          <a:ext cx="348409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683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3E7B664-7194-8A1F-73A4-15B905354DEB}"/>
              </a:ext>
            </a:extLst>
          </p:cNvPr>
          <p:cNvGraphicFramePr>
            <a:graphicFrameLocks noGrp="1"/>
          </p:cNvGraphicFramePr>
          <p:nvPr/>
        </p:nvGraphicFramePr>
        <p:xfrm>
          <a:off x="1057421" y="120902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AACEA75A-AB19-F9E2-2FB0-4D60BC0C0A67}"/>
              </a:ext>
            </a:extLst>
          </p:cNvPr>
          <p:cNvCxnSpPr/>
          <p:nvPr/>
        </p:nvCxnSpPr>
        <p:spPr>
          <a:xfrm>
            <a:off x="6963508" y="2363372"/>
            <a:ext cx="450166" cy="745588"/>
          </a:xfrm>
          <a:prstGeom prst="straightConnector1">
            <a:avLst/>
          </a:prstGeom>
          <a:ln w="412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E58EED97-9632-C628-546B-E14EF6B7CF8A}"/>
              </a:ext>
            </a:extLst>
          </p:cNvPr>
          <p:cNvCxnSpPr>
            <a:cxnSpLocks/>
          </p:cNvCxnSpPr>
          <p:nvPr/>
        </p:nvCxnSpPr>
        <p:spPr>
          <a:xfrm flipH="1">
            <a:off x="2236763" y="2391895"/>
            <a:ext cx="497057" cy="717065"/>
          </a:xfrm>
          <a:prstGeom prst="straightConnector1">
            <a:avLst/>
          </a:prstGeom>
          <a:ln w="412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40111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/>
        </p:nvGraphicFramePr>
        <p:xfrm>
          <a:off x="4246096" y="5435956"/>
          <a:ext cx="1261404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0702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0702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C1501A1-E233-3272-7679-2D94E693592C}"/>
              </a:ext>
            </a:extLst>
          </p:cNvPr>
          <p:cNvGraphicFramePr>
            <a:graphicFrameLocks noGrp="1"/>
          </p:cNvGraphicFramePr>
          <p:nvPr/>
        </p:nvGraphicFramePr>
        <p:xfrm>
          <a:off x="2958903" y="4709558"/>
          <a:ext cx="3835790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7970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234C7F0-28AA-72F6-5219-D738C01FD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007768"/>
              </p:ext>
            </p:extLst>
          </p:nvPr>
        </p:nvGraphicFramePr>
        <p:xfrm>
          <a:off x="187569" y="3314513"/>
          <a:ext cx="383578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929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EA14C06-CD30-9461-F2CC-76F0D45FCC51}"/>
              </a:ext>
            </a:extLst>
          </p:cNvPr>
          <p:cNvGraphicFramePr>
            <a:graphicFrameLocks noGrp="1"/>
          </p:cNvGraphicFramePr>
          <p:nvPr/>
        </p:nvGraphicFramePr>
        <p:xfrm>
          <a:off x="5472333" y="3317996"/>
          <a:ext cx="348409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683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3E7B664-7194-8A1F-73A4-15B905354DEB}"/>
              </a:ext>
            </a:extLst>
          </p:cNvPr>
          <p:cNvGraphicFramePr>
            <a:graphicFrameLocks noGrp="1"/>
          </p:cNvGraphicFramePr>
          <p:nvPr/>
        </p:nvGraphicFramePr>
        <p:xfrm>
          <a:off x="1057421" y="120902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AACEA75A-AB19-F9E2-2FB0-4D60BC0C0A67}"/>
              </a:ext>
            </a:extLst>
          </p:cNvPr>
          <p:cNvCxnSpPr/>
          <p:nvPr/>
        </p:nvCxnSpPr>
        <p:spPr>
          <a:xfrm>
            <a:off x="6963508" y="2363372"/>
            <a:ext cx="450166" cy="745588"/>
          </a:xfrm>
          <a:prstGeom prst="straightConnector1">
            <a:avLst/>
          </a:prstGeom>
          <a:ln w="412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E58EED97-9632-C628-546B-E14EF6B7CF8A}"/>
              </a:ext>
            </a:extLst>
          </p:cNvPr>
          <p:cNvCxnSpPr>
            <a:cxnSpLocks/>
          </p:cNvCxnSpPr>
          <p:nvPr/>
        </p:nvCxnSpPr>
        <p:spPr>
          <a:xfrm flipH="1">
            <a:off x="2236763" y="2391895"/>
            <a:ext cx="497057" cy="717065"/>
          </a:xfrm>
          <a:prstGeom prst="straightConnector1">
            <a:avLst/>
          </a:prstGeom>
          <a:ln w="412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88314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E1962ED-B4ED-00DA-F63F-C87421E37C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515428"/>
              </p:ext>
            </p:extLst>
          </p:nvPr>
        </p:nvGraphicFramePr>
        <p:xfrm>
          <a:off x="4246096" y="5435956"/>
          <a:ext cx="1261404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0702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0702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C1501A1-E233-3272-7679-2D94E69359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241960"/>
              </p:ext>
            </p:extLst>
          </p:nvPr>
        </p:nvGraphicFramePr>
        <p:xfrm>
          <a:off x="2958903" y="4709558"/>
          <a:ext cx="3835790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7970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547970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234C7F0-28AA-72F6-5219-D738C01FD7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870477"/>
              </p:ext>
            </p:extLst>
          </p:nvPr>
        </p:nvGraphicFramePr>
        <p:xfrm>
          <a:off x="187569" y="3314513"/>
          <a:ext cx="383578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9298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639298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EA14C06-CD30-9461-F2CC-76F0D45FCC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8359955"/>
              </p:ext>
            </p:extLst>
          </p:nvPr>
        </p:nvGraphicFramePr>
        <p:xfrm>
          <a:off x="5472333" y="3317996"/>
          <a:ext cx="3484098" cy="7263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0683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580683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3E7B664-7194-8A1F-73A4-15B905354D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873780"/>
              </p:ext>
            </p:extLst>
          </p:nvPr>
        </p:nvGraphicFramePr>
        <p:xfrm>
          <a:off x="1057421" y="1209026"/>
          <a:ext cx="7282376" cy="100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0297">
                  <a:extLst>
                    <a:ext uri="{9D8B030D-6E8A-4147-A177-3AD203B41FA5}">
                      <a16:colId xmlns:a16="http://schemas.microsoft.com/office/drawing/2014/main" val="4214667070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529330825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97330960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291789761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697163237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1417296468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4175880222"/>
                    </a:ext>
                  </a:extLst>
                </a:gridCol>
                <a:gridCol w="910297">
                  <a:extLst>
                    <a:ext uri="{9D8B030D-6E8A-4147-A177-3AD203B41FA5}">
                      <a16:colId xmlns:a16="http://schemas.microsoft.com/office/drawing/2014/main" val="392935661"/>
                    </a:ext>
                  </a:extLst>
                </a:gridCol>
              </a:tblGrid>
              <a:tr h="726398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313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922714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2406" y="1703274"/>
            <a:ext cx="799918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err="1">
                <a:latin typeface="Verdana" panose="020B0604030504040204" pitchFamily="34" charset="0"/>
                <a:ea typeface="Verdana" panose="020B0604030504040204" pitchFamily="34" charset="0"/>
              </a:rPr>
              <a:t>Гравелит</a:t>
            </a:r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 – это камень (горная порода), которая состоит из гравия и песка, сцементированных вместе.</a:t>
            </a:r>
          </a:p>
        </p:txBody>
      </p:sp>
    </p:spTree>
    <p:extLst>
      <p:ext uri="{BB962C8B-B14F-4D97-AF65-F5344CB8AC3E}">
        <p14:creationId xmlns:p14="http://schemas.microsoft.com/office/powerpoint/2010/main" val="423148738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4" y="0"/>
            <a:ext cx="7966364" cy="683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2142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2406" y="1703274"/>
            <a:ext cx="79991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err="1">
                <a:latin typeface="Verdana" panose="020B0604030504040204" pitchFamily="34" charset="0"/>
                <a:ea typeface="Verdana" panose="020B0604030504040204" pitchFamily="34" charset="0"/>
              </a:rPr>
              <a:t>Гравелит</a:t>
            </a:r>
            <a:r>
              <a:rPr lang="ru-RU" sz="4000" dirty="0">
                <a:latin typeface="Verdana" panose="020B0604030504040204" pitchFamily="34" charset="0"/>
                <a:ea typeface="Verdana" panose="020B0604030504040204" pitchFamily="34" charset="0"/>
              </a:rPr>
              <a:t> относится к обломочным горным породам.</a:t>
            </a:r>
          </a:p>
        </p:txBody>
      </p:sp>
    </p:spTree>
    <p:extLst>
      <p:ext uri="{BB962C8B-B14F-4D97-AF65-F5344CB8AC3E}">
        <p14:creationId xmlns:p14="http://schemas.microsoft.com/office/powerpoint/2010/main" val="278787782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2AFC5AB-E4A6-455A-AA35-9B900FE84CFC}"/>
              </a:ext>
            </a:extLst>
          </p:cNvPr>
          <p:cNvSpPr/>
          <p:nvPr/>
        </p:nvSpPr>
        <p:spPr>
          <a:xfrm>
            <a:off x="0" y="1732382"/>
            <a:ext cx="8440616" cy="2285241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7200" b="1" dirty="0">
                <a:ln w="9525">
                  <a:solidFill>
                    <a:srgbClr val="FF9900"/>
                  </a:solidFill>
                  <a:prstDash val="solid"/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ОБЛОМОЧНЫЕ ГОРНЫЕ ПОРОДЫ</a:t>
            </a:r>
          </a:p>
        </p:txBody>
      </p:sp>
    </p:spTree>
    <p:extLst>
      <p:ext uri="{BB962C8B-B14F-4D97-AF65-F5344CB8AC3E}">
        <p14:creationId xmlns:p14="http://schemas.microsoft.com/office/powerpoint/2010/main" val="1054441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73" y="0"/>
            <a:ext cx="819885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77901" y="6276109"/>
            <a:ext cx="7093526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Источник: </a:t>
            </a:r>
            <a:r>
              <a:rPr lang="en-US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https://proprikol.ru/kartinki/kartinki-vnutrennee-stroenie-zemli-55-foto.html</a:t>
            </a:r>
            <a:endParaRPr lang="en-GB" sz="14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1746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227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1040</TotalTime>
  <Words>722</Words>
  <Application>Microsoft Office PowerPoint</Application>
  <PresentationFormat>Экран (4:3)</PresentationFormat>
  <Paragraphs>501</Paragraphs>
  <Slides>76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76</vt:i4>
      </vt:variant>
    </vt:vector>
  </HeadingPairs>
  <TitlesOfParts>
    <vt:vector size="81" baseType="lpstr">
      <vt:lpstr>Arial</vt:lpstr>
      <vt:lpstr>Calibri</vt:lpstr>
      <vt:lpstr>Calibri Light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Дин</dc:creator>
  <cp:lastModifiedBy>User</cp:lastModifiedBy>
  <cp:revision>152</cp:revision>
  <dcterms:created xsi:type="dcterms:W3CDTF">2021-10-11T18:45:27Z</dcterms:created>
  <dcterms:modified xsi:type="dcterms:W3CDTF">2024-01-07T16:49:01Z</dcterms:modified>
</cp:coreProperties>
</file>