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7" r:id="rId2"/>
    <p:sldId id="256" r:id="rId3"/>
    <p:sldId id="269" r:id="rId4"/>
    <p:sldId id="268" r:id="rId5"/>
    <p:sldId id="257" r:id="rId6"/>
    <p:sldId id="270" r:id="rId7"/>
    <p:sldId id="258" r:id="rId8"/>
    <p:sldId id="259" r:id="rId9"/>
    <p:sldId id="266" r:id="rId10"/>
    <p:sldId id="263" r:id="rId11"/>
    <p:sldId id="264" r:id="rId12"/>
    <p:sldId id="273" r:id="rId13"/>
    <p:sldId id="274" r:id="rId14"/>
    <p:sldId id="275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742E4-9D85-4754-A64F-99A26B7CC15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1711E-63D9-4F1A-8A3E-9A11CF88CD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587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Записать предложение. Тема урока, цели.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1711E-63D9-4F1A-8A3E-9A11CF88CD4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519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Списать, синтаксический разбор 1 и 2 предложений. Морфемный разбор слова УВЕРЕННОСТЬ. Наблюдение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1711E-63D9-4F1A-8A3E-9A11CF88CD4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429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Пунктуационный разбор. Придумай свое предложение по данной схеме.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1711E-63D9-4F1A-8A3E-9A11CF88CD4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36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>
                <a:latin typeface="+mn-lt"/>
              </a:rPr>
              <a:t>Танец  - это посланник мира, равенства, терпимости и сострадания.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1711E-63D9-4F1A-8A3E-9A11CF88CD4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170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1711E-63D9-4F1A-8A3E-9A11CF88CD4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779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Рефлексия эмоциональная.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11711E-63D9-4F1A-8A3E-9A11CF88CD4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572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510D6-469A-446C-B7A7-9CA2B26C4B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4A46FC-6ECB-4518-93F9-E8E18D9BD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75952D-B04D-47CB-9093-FD3092D54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D70104-B0FF-4B65-8200-98A057E22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4B563E-6F03-4B28-8BA2-1F437E282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63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69E26C-7D5E-4707-8601-F018D09C7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C92545C-FD53-478F-A06D-D45901CCF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83B69A-54CE-4A6E-9759-621008BD4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EC353A-9CAD-406B-BEA5-B03799E18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A1D589-7D2B-4B9B-BA27-DB4AA2B97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453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2A6F709-2AFB-4750-A760-EB7AA8B1DE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4F91F83-CADB-4EAC-A65A-7A27CCB63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0EF627-C4DA-4796-97D5-F30627540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E30584-5A1A-458B-9DA2-3FC66F17F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EE55B9-DF60-4CC3-96EF-93563833C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45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5B476-2EAF-425B-BC8B-618C30996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C9818F-E95B-415B-9709-807833419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9C6876-F13D-41C8-825F-268E74B78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A32FA9-FA34-4203-BFF6-CF412B87C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EA37C5-6E75-469C-ADB2-0AAE8DDCE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524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2553C7-0DCA-42BF-B2A2-855BF13B9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A2A9B9-DFFC-4DDF-B787-61923745A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733D74-EA31-4D7E-8812-4A4E1D21C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C6A70F-9F99-430F-B010-4310FE1F0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FE0F99-B424-45F4-BC8C-B56F5262A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3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C0BAF-A33E-4385-AA72-766573308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4EC4F6-8F73-448D-821D-E02F86FCBE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C037E4-9D1D-4DF3-82A8-55C328E4EB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9B3C32-40D9-4FD8-88B1-6596589A8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2E8806-E072-4F63-AF46-F0A6E6542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E1FDC8-86CD-46EE-B5C0-650122B59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85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0E59CB-3628-4182-B26D-39AD66219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9C9A0C-9443-498B-BF50-A1925E6DD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EF2F164-A052-4FB6-BB38-20BFE58F0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237070F-11A7-4570-BA16-8AFBE45303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4C77D51-CFC9-4166-8FE4-F57FAF0E81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1210EB0-F112-464A-9732-959C15D1F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681C615-BCB4-4B07-9BDB-D0D5A0AD3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2053828-4082-408F-9754-9FE4A7FC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19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FD0448-5A60-432F-BC1C-6426A024D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479C222-F7F8-4001-9265-A9E755D96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B13C40-A600-4BA2-B4F7-435E987C6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2C42FB5-024C-4F13-8BF3-DC9A6C532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436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E5EB2D8-48BE-43E4-B8EF-53D003CED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848C5F6-9D2F-46E8-B7B0-5F6969FC5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5A6A531-FC67-4DB8-A314-D09ECA921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573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6139F-61C0-4C4C-BF74-28EB1AD5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753EA-0BC2-4A12-AD75-F68BA591BB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D5BE0C-F940-49B5-8190-9E4A4B06C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21C2CD-2667-4E57-8591-8C6A9FF2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8D591E-1BED-42B6-878D-6CD0420B5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DB750F-AD66-44B2-B47A-F3D8CD889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023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87AF3C-5C55-4C55-A316-B48CDDFFE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E5F86A0-1056-47CC-B336-C58C45C40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F2F117-6664-4D20-9285-793F38F0BC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315C5D-E93C-4115-9C8F-90DACEE99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07FC43-FFEF-452B-86FC-02EDA9AAB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95C4CF-1DDC-49CD-99F4-07F5B1D73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200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24E546-AD19-49F7-9CC0-E1D9102C6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E62A2F-830D-4D95-9071-7F0D9AC80B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74F5D9-D23B-4501-B76B-A0AFEFB789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9BD119-5235-44CE-980C-996A81811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C42CE1-DFDB-4BA5-BD69-97C1AEBB76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24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memepedia.ru/vy-v-tancax/" TargetMode="External"/><Relationship Id="rId3" Type="http://schemas.openxmlformats.org/officeDocument/2006/relationships/hyperlink" Target="https://biographe.ru/znamenitosti/maiya-plisetskaya/" TargetMode="External"/><Relationship Id="rId7" Type="http://schemas.openxmlformats.org/officeDocument/2006/relationships/hyperlink" Target="https://ru.pinterest.com/pin/798896421393199601/" TargetMode="External"/><Relationship Id="rId2" Type="http://schemas.openxmlformats.org/officeDocument/2006/relationships/hyperlink" Target="https://www.youtube.com/watch?v=HNH0Hr72KN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zen.ru/suite/16f55ca6-64ff-44a1-8456-c825f12816ec" TargetMode="External"/><Relationship Id="rId5" Type="http://schemas.openxmlformats.org/officeDocument/2006/relationships/hyperlink" Target="https://www.tiktok.com/" TargetMode="External"/><Relationship Id="rId10" Type="http://schemas.openxmlformats.org/officeDocument/2006/relationships/hyperlink" Target="https://animation.99px.ru/animations/tags/" TargetMode="External"/><Relationship Id="rId4" Type="http://schemas.openxmlformats.org/officeDocument/2006/relationships/hyperlink" Target="https://bloknot-rossosh.ru/shou-balet-ally-duhovoj-todes-privezet-v-rossosh-novyj-spektakl/" TargetMode="External"/><Relationship Id="rId9" Type="http://schemas.openxmlformats.org/officeDocument/2006/relationships/hyperlink" Target="https://anekdotus.com/memy/tancy/page/8/index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0D5739F8-F878-4C54-B659-5B699428E5AB}"/>
              </a:ext>
            </a:extLst>
          </p:cNvPr>
          <p:cNvSpPr txBox="1">
            <a:spLocks/>
          </p:cNvSpPr>
          <p:nvPr/>
        </p:nvSpPr>
        <p:spPr>
          <a:xfrm>
            <a:off x="1331640" y="0"/>
            <a:ext cx="6696744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solidFill>
                  <a:srgbClr val="00B050"/>
                </a:solidFill>
                <a:latin typeface="+mn-lt"/>
              </a:rPr>
              <a:t>Девятое января</a:t>
            </a:r>
            <a:br>
              <a:rPr lang="ru-RU" sz="4800" b="1" dirty="0">
                <a:solidFill>
                  <a:srgbClr val="00B050"/>
                </a:solidFill>
                <a:latin typeface="+mn-lt"/>
              </a:rPr>
            </a:br>
            <a:r>
              <a:rPr lang="ru-RU" sz="4800" b="1" dirty="0">
                <a:solidFill>
                  <a:srgbClr val="00B050"/>
                </a:solidFill>
                <a:latin typeface="+mn-lt"/>
              </a:rPr>
              <a:t>Классная работа</a:t>
            </a:r>
            <a:br>
              <a:rPr lang="ru-RU" sz="4800" b="1" dirty="0">
                <a:solidFill>
                  <a:srgbClr val="00B050"/>
                </a:solidFill>
                <a:latin typeface="+mn-lt"/>
              </a:rPr>
            </a:br>
            <a:r>
              <a:rPr lang="ru-RU" sz="4800" b="1" dirty="0">
                <a:latin typeface="+mn-lt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solidFill>
                  <a:srgbClr val="FF0000"/>
                </a:solidFill>
                <a:latin typeface="+mn-lt"/>
              </a:rPr>
              <a:t>Задача 3.</a:t>
            </a:r>
            <a:br>
              <a:rPr lang="ru-RU" sz="3200" b="1" dirty="0">
                <a:solidFill>
                  <a:srgbClr val="00B050"/>
                </a:solidFill>
                <a:latin typeface="+mn-lt"/>
              </a:rPr>
            </a:br>
            <a:r>
              <a:rPr lang="ru-RU" sz="3200" b="1" dirty="0">
                <a:solidFill>
                  <a:srgbClr val="00B050"/>
                </a:solidFill>
                <a:latin typeface="+mn-lt"/>
              </a:rPr>
              <a:t>Составьте по два предложения с подлежащими (по вариантам)  таким образом, чтобы в первом случае между подлежащим и сказуемым было тире, а во втором нет.</a:t>
            </a:r>
            <a:br>
              <a:rPr lang="ru-RU" sz="3200" dirty="0">
                <a:solidFill>
                  <a:srgbClr val="00B050"/>
                </a:solidFill>
                <a:latin typeface="+mn-lt"/>
              </a:rPr>
            </a:br>
            <a:endParaRPr lang="ru-RU" sz="3200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2799323"/>
            <a:ext cx="4038600" cy="298519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1 вариант</a:t>
            </a:r>
            <a:endParaRPr lang="ru-RU" sz="800" b="1" dirty="0">
              <a:solidFill>
                <a:srgbClr val="C0000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  <a:buNone/>
            </a:pPr>
            <a:endParaRPr lang="ru-RU" sz="800" dirty="0">
              <a:solidFill>
                <a:srgbClr val="C0000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5400" b="1" dirty="0">
                <a:solidFill>
                  <a:srgbClr val="C00000"/>
                </a:solidFill>
                <a:latin typeface="Segoe Print" pitchFamily="2" charset="0"/>
              </a:rPr>
              <a:t>Балет </a:t>
            </a:r>
            <a:r>
              <a:rPr lang="ru-RU" sz="6000" dirty="0">
                <a:solidFill>
                  <a:srgbClr val="C00000"/>
                </a:solidFill>
                <a:latin typeface="Segoe Print" pitchFamily="2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Segoe Print" pitchFamily="2" charset="0"/>
              </a:rPr>
              <a:t> </a:t>
            </a:r>
            <a:endParaRPr lang="ru-RU" sz="4400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2"/>
          </p:nvPr>
        </p:nvSpPr>
        <p:spPr>
          <a:xfrm>
            <a:off x="4649097" y="2800363"/>
            <a:ext cx="4038600" cy="316835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2 вариант</a:t>
            </a:r>
            <a:endParaRPr lang="ru-RU" sz="800" b="1" dirty="0">
              <a:solidFill>
                <a:srgbClr val="C0000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  <a:buNone/>
            </a:pPr>
            <a:endParaRPr lang="ru-RU" sz="900" dirty="0">
              <a:solidFill>
                <a:srgbClr val="C0000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5400" b="1" dirty="0">
                <a:solidFill>
                  <a:srgbClr val="C00000"/>
                </a:solidFill>
                <a:latin typeface="Segoe Print" pitchFamily="2" charset="0"/>
              </a:rPr>
              <a:t>Танго  </a:t>
            </a:r>
            <a:r>
              <a:rPr lang="ru-RU" sz="5400" dirty="0">
                <a:solidFill>
                  <a:srgbClr val="C00000"/>
                </a:solidFill>
                <a:latin typeface="Segoe Print" pitchFamily="2" charset="0"/>
              </a:rPr>
              <a:t> 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5400" b="1" dirty="0">
                <a:solidFill>
                  <a:srgbClr val="FF0000"/>
                </a:solidFill>
                <a:latin typeface="+mn-lt"/>
              </a:rPr>
              <a:t>Подсказка!!!</a:t>
            </a:r>
            <a:br>
              <a:rPr lang="ru-RU" sz="5400" b="1" dirty="0">
                <a:solidFill>
                  <a:srgbClr val="FF0000"/>
                </a:solidFill>
                <a:latin typeface="+mn-lt"/>
              </a:rPr>
            </a:br>
            <a:r>
              <a:rPr lang="ru-RU" sz="4000" b="1" dirty="0">
                <a:solidFill>
                  <a:srgbClr val="00B050"/>
                </a:solidFill>
                <a:latin typeface="+mn-lt"/>
              </a:rPr>
              <a:t>Можно быстро проверить необходимость постановки тире между подлежащим и сказуемым. </a:t>
            </a:r>
            <a:r>
              <a:rPr lang="ru-RU" sz="4000" dirty="0">
                <a:solidFill>
                  <a:srgbClr val="00B050"/>
                </a:solidFill>
                <a:latin typeface="+mn-lt"/>
              </a:rPr>
              <a:t>Нужно вставить между ними указательное слово </a:t>
            </a:r>
            <a:r>
              <a:rPr lang="ru-RU" sz="4000" b="1" dirty="0">
                <a:solidFill>
                  <a:srgbClr val="00B050"/>
                </a:solidFill>
                <a:latin typeface="+mn-lt"/>
              </a:rPr>
              <a:t>ЭТО</a:t>
            </a:r>
            <a:r>
              <a:rPr lang="ru-RU" sz="4000" dirty="0">
                <a:solidFill>
                  <a:srgbClr val="00B050"/>
                </a:solidFill>
                <a:latin typeface="+mn-lt"/>
              </a:rPr>
              <a:t> или  </a:t>
            </a:r>
            <a:r>
              <a:rPr lang="ru-RU" sz="4000" b="1" dirty="0">
                <a:solidFill>
                  <a:srgbClr val="00B050"/>
                </a:solidFill>
                <a:latin typeface="+mn-lt"/>
              </a:rPr>
              <a:t>ВОТ</a:t>
            </a:r>
            <a:r>
              <a:rPr lang="ru-RU" sz="4000" dirty="0">
                <a:solidFill>
                  <a:srgbClr val="00B050"/>
                </a:solidFill>
                <a:latin typeface="+mn-lt"/>
              </a:rPr>
              <a:t>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429000"/>
            <a:ext cx="8640960" cy="2592288"/>
          </a:xfrm>
        </p:spPr>
        <p:txBody>
          <a:bodyPr>
            <a:normAutofit/>
          </a:bodyPr>
          <a:lstStyle/>
          <a:p>
            <a:r>
              <a:rPr lang="ru-RU" sz="3600" dirty="0"/>
              <a:t>Доброе начало          половина дела.</a:t>
            </a:r>
          </a:p>
          <a:p>
            <a:r>
              <a:rPr lang="ru-RU" sz="3600" dirty="0"/>
              <a:t>Взаимное доверие          основа дружбы.</a:t>
            </a:r>
          </a:p>
          <a:p>
            <a:r>
              <a:rPr lang="ru-RU" sz="3600" dirty="0"/>
              <a:t>Услужливый дурак       опаснее врага.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18159" y="3295965"/>
            <a:ext cx="10375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71166" y="2918979"/>
            <a:ext cx="4988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795" y="3849963"/>
            <a:ext cx="10603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вот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21367" y="3458455"/>
            <a:ext cx="44237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03117" y="4366238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</a:p>
        </p:txBody>
      </p:sp>
      <p:pic>
        <p:nvPicPr>
          <p:cNvPr id="10" name="Picture 6" descr="C:\Documents and Settings\Иван\Local Settings\Temporary Internet Files\Content.IE5\L3M33UFL\MP900439407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2644" y="5035698"/>
            <a:ext cx="1404156" cy="151216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7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D5F8A6-46DF-4F11-A36D-6C5F6EACC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B050"/>
                </a:solidFill>
              </a:rPr>
              <a:t>Да-нет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A6C606-BA6B-48D7-8667-3826BCC21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196753"/>
            <a:ext cx="7886700" cy="435133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/>
              <a:t>Главные члены предложения – это подлежащее и сказуемое.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Между подлежащим и сказуемым ставится тире, если они выражены одной частью речи.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Второстепенные члены предложения  - это дополнение, обстоятельство  определение.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Подлежащее и сказуемое не могут образовывать словосочетание. 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В предложении «Повторение мать учения» нужно поставить тире.</a:t>
            </a:r>
          </a:p>
          <a:p>
            <a:pPr marL="457200" indent="-457200">
              <a:buFont typeface="+mj-lt"/>
              <a:buAutoNum type="arabicPeriod"/>
            </a:pP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9393F7-FF7A-467A-B23F-340536F56A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981722"/>
            <a:ext cx="1359049" cy="1359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36C4DF-2519-4A13-A417-48A0436384E2}"/>
              </a:ext>
            </a:extLst>
          </p:cNvPr>
          <p:cNvSpPr txBox="1"/>
          <p:nvPr/>
        </p:nvSpPr>
        <p:spPr>
          <a:xfrm>
            <a:off x="6660232" y="5436600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8040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EA31A-2A9C-45AD-AA1F-DA619FEC3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B050"/>
                </a:solidFill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2C74C9-55D2-40EE-92E7-5E5B4E8F54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Учить правило, </a:t>
            </a:r>
            <a:r>
              <a:rPr lang="ru-RU" altLang="ru-RU" sz="3200" b="1" dirty="0">
                <a:solidFill>
                  <a:srgbClr val="00B050"/>
                </a:solidFill>
              </a:rPr>
              <a:t>§</a:t>
            </a:r>
          </a:p>
          <a:p>
            <a:r>
              <a:rPr lang="ru-RU" sz="3200" b="1" dirty="0">
                <a:solidFill>
                  <a:srgbClr val="00B050"/>
                </a:solidFill>
              </a:rPr>
              <a:t>Упр.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DFFAEA-A7DE-4D95-8802-164F474B5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581128"/>
            <a:ext cx="2160959" cy="209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12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2A812-3BD1-4E9E-9054-7FD004AFA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65127"/>
            <a:ext cx="8568952" cy="54359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Какая картинка отражает твое настроение? Почему?</a:t>
            </a:r>
          </a:p>
        </p:txBody>
      </p:sp>
      <p:pic>
        <p:nvPicPr>
          <p:cNvPr id="2050" name="Picture 2" descr="волк их виль нихт｜TikTok Search">
            <a:extLst>
              <a:ext uri="{FF2B5EF4-FFF2-40B4-BE49-F238E27FC236}">
                <a16:creationId xmlns:a16="http://schemas.microsoft.com/office/drawing/2014/main" id="{0B6353F4-11B7-4B47-84B3-EF29218C11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0"/>
          <a:stretch/>
        </p:blipFill>
        <p:spPr bwMode="auto">
          <a:xfrm>
            <a:off x="388844" y="1070120"/>
            <a:ext cx="2382955" cy="317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пибара | Капибара шоу ( Ткачук Юрий) | Дзен">
            <a:extLst>
              <a:ext uri="{FF2B5EF4-FFF2-40B4-BE49-F238E27FC236}">
                <a16:creationId xmlns:a16="http://schemas.microsoft.com/office/drawing/2014/main" id="{8070442A-DADE-4073-9846-B36F67EA7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22" y="1087883"/>
            <a:ext cx="3267937" cy="314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711F6C-A9B2-4640-B8F5-5407C5FA1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801" y="1111455"/>
            <a:ext cx="2355009" cy="31414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3BE0D1-94A4-4801-AD3F-A833981718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554" y="4427966"/>
            <a:ext cx="3382620" cy="225287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59A11B-BCBF-46E0-9383-7DCCB98B15E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824"/>
          <a:stretch/>
        </p:blipFill>
        <p:spPr>
          <a:xfrm>
            <a:off x="5019439" y="4440142"/>
            <a:ext cx="3412564" cy="2252878"/>
          </a:xfrm>
          <a:prstGeom prst="rect">
            <a:avLst/>
          </a:prstGeom>
        </p:spPr>
      </p:pic>
      <p:pic>
        <p:nvPicPr>
          <p:cNvPr id="10" name="Рисунок 9" descr="Лупа">
            <a:extLst>
              <a:ext uri="{FF2B5EF4-FFF2-40B4-BE49-F238E27FC236}">
                <a16:creationId xmlns:a16="http://schemas.microsoft.com/office/drawing/2014/main" id="{DA6FC4C1-B5D8-4240-9627-997437AFAA2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705897">
            <a:off x="125334" y="990365"/>
            <a:ext cx="914400" cy="914400"/>
          </a:xfrm>
          <a:prstGeom prst="rect">
            <a:avLst/>
          </a:prstGeom>
        </p:spPr>
      </p:pic>
      <p:pic>
        <p:nvPicPr>
          <p:cNvPr id="13" name="Рисунок 12" descr="Лупа">
            <a:extLst>
              <a:ext uri="{FF2B5EF4-FFF2-40B4-BE49-F238E27FC236}">
                <a16:creationId xmlns:a16="http://schemas.microsoft.com/office/drawing/2014/main" id="{38D0A53F-C432-44B9-A3A3-DA003A8AD4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705897">
            <a:off x="4704739" y="4268111"/>
            <a:ext cx="914400" cy="914400"/>
          </a:xfrm>
          <a:prstGeom prst="rect">
            <a:avLst/>
          </a:prstGeom>
        </p:spPr>
      </p:pic>
      <p:pic>
        <p:nvPicPr>
          <p:cNvPr id="14" name="Рисунок 13" descr="Лупа">
            <a:extLst>
              <a:ext uri="{FF2B5EF4-FFF2-40B4-BE49-F238E27FC236}">
                <a16:creationId xmlns:a16="http://schemas.microsoft.com/office/drawing/2014/main" id="{11E8464F-12BA-4F5E-A181-D10B607E4F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705897">
            <a:off x="750817" y="4287624"/>
            <a:ext cx="914400" cy="914400"/>
          </a:xfrm>
          <a:prstGeom prst="rect">
            <a:avLst/>
          </a:prstGeom>
        </p:spPr>
      </p:pic>
      <p:pic>
        <p:nvPicPr>
          <p:cNvPr id="15" name="Рисунок 14" descr="Лупа">
            <a:extLst>
              <a:ext uri="{FF2B5EF4-FFF2-40B4-BE49-F238E27FC236}">
                <a16:creationId xmlns:a16="http://schemas.microsoft.com/office/drawing/2014/main" id="{F1770B45-BAD4-47C3-AAD4-6AF6F6D098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705897">
            <a:off x="6354780" y="1023507"/>
            <a:ext cx="914400" cy="914400"/>
          </a:xfrm>
          <a:prstGeom prst="rect">
            <a:avLst/>
          </a:prstGeom>
        </p:spPr>
      </p:pic>
      <p:pic>
        <p:nvPicPr>
          <p:cNvPr id="16" name="Рисунок 15" descr="Лупа">
            <a:extLst>
              <a:ext uri="{FF2B5EF4-FFF2-40B4-BE49-F238E27FC236}">
                <a16:creationId xmlns:a16="http://schemas.microsoft.com/office/drawing/2014/main" id="{1D34A4BD-BEB6-4AD4-9A48-821ABD2A73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705897">
            <a:off x="2805980" y="990364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4D668C-F352-4189-84B9-F7011D3706A9}"/>
              </a:ext>
            </a:extLst>
          </p:cNvPr>
          <p:cNvSpPr txBox="1"/>
          <p:nvPr/>
        </p:nvSpPr>
        <p:spPr>
          <a:xfrm>
            <a:off x="465369" y="1032790"/>
            <a:ext cx="407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40AD92-339D-4457-89D6-EF6BF993AF7D}"/>
              </a:ext>
            </a:extLst>
          </p:cNvPr>
          <p:cNvSpPr txBox="1"/>
          <p:nvPr/>
        </p:nvSpPr>
        <p:spPr>
          <a:xfrm>
            <a:off x="6718192" y="1037613"/>
            <a:ext cx="407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F95292-95D9-4340-AB2A-69E5232E5DBE}"/>
              </a:ext>
            </a:extLst>
          </p:cNvPr>
          <p:cNvSpPr txBox="1"/>
          <p:nvPr/>
        </p:nvSpPr>
        <p:spPr>
          <a:xfrm>
            <a:off x="3107352" y="1037613"/>
            <a:ext cx="407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BDCB07-8326-4725-990C-1102F01BD9EA}"/>
              </a:ext>
            </a:extLst>
          </p:cNvPr>
          <p:cNvSpPr txBox="1"/>
          <p:nvPr/>
        </p:nvSpPr>
        <p:spPr>
          <a:xfrm>
            <a:off x="5019439" y="4318803"/>
            <a:ext cx="407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C729E1-1A4E-48CC-8EDD-4D04FA7D57B3}"/>
              </a:ext>
            </a:extLst>
          </p:cNvPr>
          <p:cNvSpPr txBox="1"/>
          <p:nvPr/>
        </p:nvSpPr>
        <p:spPr>
          <a:xfrm>
            <a:off x="1083886" y="4335548"/>
            <a:ext cx="407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61926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9B54E-DFE2-4B9C-9914-488DF5894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1325563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Источники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9842AF-7E31-4BAD-868B-026C37A37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340768"/>
            <a:ext cx="788670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https://www.youtube.com/shorts/oYnnSwgFdfE</a:t>
            </a:r>
            <a:endParaRPr lang="ru-RU" dirty="0">
              <a:hlinkClick r:id="rId2"/>
            </a:endParaRPr>
          </a:p>
          <a:p>
            <a:r>
              <a:rPr lang="en-US" dirty="0">
                <a:hlinkClick r:id="rId2"/>
              </a:rPr>
              <a:t>https://www.youtube.com/watch?v=HNH0Hr72KNw</a:t>
            </a:r>
            <a:endParaRPr lang="ru-RU" dirty="0"/>
          </a:p>
          <a:p>
            <a:r>
              <a:rPr lang="en-US" dirty="0">
                <a:hlinkClick r:id="rId3"/>
              </a:rPr>
              <a:t>https://biographe.ru/znamenitosti/maiya-plisetskaya/</a:t>
            </a:r>
            <a:endParaRPr lang="ru-RU" dirty="0"/>
          </a:p>
          <a:p>
            <a:r>
              <a:rPr lang="en-US" dirty="0">
                <a:hlinkClick r:id="rId4"/>
              </a:rPr>
              <a:t>https://bloknot-rossosh.ru/shou-balet-ally-duhovoj-todes-privezet-v-rossosh-novyj-spektakl/</a:t>
            </a:r>
            <a:endParaRPr lang="ru-RU" dirty="0"/>
          </a:p>
          <a:p>
            <a:r>
              <a:rPr lang="en-US" dirty="0">
                <a:hlinkClick r:id="rId5"/>
              </a:rPr>
              <a:t>https://www.tiktok.com/</a:t>
            </a:r>
            <a:endParaRPr lang="ru-RU" dirty="0"/>
          </a:p>
          <a:p>
            <a:r>
              <a:rPr lang="en-US" dirty="0">
                <a:hlinkClick r:id="rId6"/>
              </a:rPr>
              <a:t>https://dzen.ru/suite/16f55ca6-64ff-44a1-8456-c825f12816ec</a:t>
            </a:r>
            <a:endParaRPr lang="ru-RU" dirty="0"/>
          </a:p>
          <a:p>
            <a:r>
              <a:rPr lang="en-US" dirty="0">
                <a:hlinkClick r:id="rId7"/>
              </a:rPr>
              <a:t>https://ru.pinterest.com/pin/798896421393199601/</a:t>
            </a:r>
            <a:endParaRPr lang="ru-RU" dirty="0"/>
          </a:p>
          <a:p>
            <a:r>
              <a:rPr lang="en-US" dirty="0">
                <a:hlinkClick r:id="rId8"/>
              </a:rPr>
              <a:t>https://memepedia.ru/vy-v-tancax/</a:t>
            </a:r>
            <a:endParaRPr lang="ru-RU" dirty="0"/>
          </a:p>
          <a:p>
            <a:r>
              <a:rPr lang="en-US" dirty="0">
                <a:hlinkClick r:id="rId9"/>
              </a:rPr>
              <a:t>https://anekdotus.com/memy/tancy/page/8/index.htm</a:t>
            </a:r>
            <a:endParaRPr lang="ru-RU" dirty="0"/>
          </a:p>
          <a:p>
            <a:r>
              <a:rPr lang="en-US" dirty="0">
                <a:hlinkClick r:id="rId10"/>
              </a:rPr>
              <a:t>https://animation.99px.ru/animations/tags/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Овсянникова Галина Павловна, учитель русского языка и литературы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497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476672"/>
            <a:ext cx="4644516" cy="2016224"/>
          </a:xfrm>
        </p:spPr>
        <p:txBody>
          <a:bodyPr>
            <a:noAutofit/>
          </a:bodyPr>
          <a:lstStyle/>
          <a:p>
            <a:r>
              <a:rPr lang="ru-RU" sz="4400" b="1" dirty="0">
                <a:latin typeface="+mn-lt"/>
              </a:rPr>
              <a:t>9 января </a:t>
            </a:r>
            <a:r>
              <a:rPr lang="ru-RU" sz="4400" b="1" dirty="0">
                <a:solidFill>
                  <a:srgbClr val="FF0000"/>
                </a:solidFill>
                <a:latin typeface="+mn-lt"/>
              </a:rPr>
              <a:t>–</a:t>
            </a:r>
            <a:r>
              <a:rPr lang="ru-RU" sz="4400" b="1" dirty="0">
                <a:latin typeface="+mn-lt"/>
              </a:rPr>
              <a:t> международный день хореографа.</a:t>
            </a:r>
          </a:p>
        </p:txBody>
      </p:sp>
      <p:pic>
        <p:nvPicPr>
          <p:cNvPr id="4" name="Ich will nicht! 😂 Сделайте со мной ремикс! #ихвильнихт#танецволка#ichwillnicht#ауф#пацанскиецитаты">
            <a:hlinkClick r:id="" action="ppaction://media"/>
            <a:extLst>
              <a:ext uri="{FF2B5EF4-FFF2-40B4-BE49-F238E27FC236}">
                <a16:creationId xmlns:a16="http://schemas.microsoft.com/office/drawing/2014/main" id="{2962D131-AE1E-433E-91C7-015916CE0D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5516" y="188640"/>
            <a:ext cx="3560280" cy="6329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95662"/>
            <a:ext cx="8568952" cy="1728192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B050"/>
                </a:solidFill>
                <a:latin typeface="+mn-lt"/>
              </a:rPr>
              <a:t>Тире между подлежащим </a:t>
            </a:r>
            <a:br>
              <a:rPr lang="ru-RU" sz="4800" b="1" dirty="0">
                <a:solidFill>
                  <a:srgbClr val="00B050"/>
                </a:solidFill>
                <a:latin typeface="+mn-lt"/>
              </a:rPr>
            </a:br>
            <a:r>
              <a:rPr lang="ru-RU" sz="4800" b="1" dirty="0">
                <a:solidFill>
                  <a:srgbClr val="00B050"/>
                </a:solidFill>
                <a:latin typeface="+mn-lt"/>
              </a:rPr>
              <a:t>и сказуемым.</a:t>
            </a:r>
          </a:p>
        </p:txBody>
      </p:sp>
    </p:spTree>
    <p:extLst>
      <p:ext uri="{BB962C8B-B14F-4D97-AF65-F5344CB8AC3E}">
        <p14:creationId xmlns:p14="http://schemas.microsoft.com/office/powerpoint/2010/main" val="3227894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E69A42-E571-40C2-A10A-06C5789B83E8}"/>
              </a:ext>
            </a:extLst>
          </p:cNvPr>
          <p:cNvSpPr/>
          <p:nvPr/>
        </p:nvSpPr>
        <p:spPr>
          <a:xfrm>
            <a:off x="287524" y="199547"/>
            <a:ext cx="8568952" cy="255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/>
              <a:t>	Танцы — лучший способ быть вечно молодым. Они дают людям силу, энергию и уверенность в себе. Танцы - это возможность сделать мир добрее.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7D0CE2-A894-48CD-8D1B-F23A388B5A08}"/>
              </a:ext>
            </a:extLst>
          </p:cNvPr>
          <p:cNvSpPr txBox="1"/>
          <p:nvPr/>
        </p:nvSpPr>
        <p:spPr>
          <a:xfrm>
            <a:off x="8532440" y="50803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139F97-5A4A-46BF-9D97-03411FC4793A}"/>
              </a:ext>
            </a:extLst>
          </p:cNvPr>
          <p:cNvSpPr txBox="1"/>
          <p:nvPr/>
        </p:nvSpPr>
        <p:spPr>
          <a:xfrm>
            <a:off x="8529909" y="129872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652A2F-FF17-4523-8BEC-8B09BD4BE285}"/>
              </a:ext>
            </a:extLst>
          </p:cNvPr>
          <p:cNvSpPr txBox="1"/>
          <p:nvPr/>
        </p:nvSpPr>
        <p:spPr>
          <a:xfrm>
            <a:off x="7452320" y="1308719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BFC619-1015-4985-9992-2EA124CEE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996952"/>
            <a:ext cx="2851666" cy="334454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FBC3100-75FE-4094-828F-D7EF17509B54}"/>
              </a:ext>
            </a:extLst>
          </p:cNvPr>
          <p:cNvSpPr/>
          <p:nvPr/>
        </p:nvSpPr>
        <p:spPr>
          <a:xfrm>
            <a:off x="107504" y="634903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</a:rPr>
              <a:t>Майя Плисецкая — выдающаяся русская балерина.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61EC9A-3B22-4058-ADF3-5E8A9A2D8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457" y="2996952"/>
            <a:ext cx="4248472" cy="327464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A9D1AB2-6C5A-40F8-A08C-09A5AF686783}"/>
              </a:ext>
            </a:extLst>
          </p:cNvPr>
          <p:cNvSpPr/>
          <p:nvPr/>
        </p:nvSpPr>
        <p:spPr>
          <a:xfrm>
            <a:off x="5166320" y="63414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err="1">
                <a:solidFill>
                  <a:srgbClr val="0070C0"/>
                </a:solidFill>
              </a:rPr>
              <a:t>Шуо</a:t>
            </a:r>
            <a:r>
              <a:rPr lang="ru-RU" sz="1400" dirty="0">
                <a:solidFill>
                  <a:srgbClr val="0070C0"/>
                </a:solidFill>
              </a:rPr>
              <a:t>-балет Аллы Духовой «Тодес».</a:t>
            </a:r>
          </a:p>
        </p:txBody>
      </p:sp>
    </p:spTree>
    <p:extLst>
      <p:ext uri="{BB962C8B-B14F-4D97-AF65-F5344CB8AC3E}">
        <p14:creationId xmlns:p14="http://schemas.microsoft.com/office/powerpoint/2010/main" val="869709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1944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/>
              <a:t>СУЩ. в И.п. </a:t>
            </a:r>
            <a:r>
              <a:rPr lang="ru-RU" sz="6000" b="1" dirty="0">
                <a:solidFill>
                  <a:srgbClr val="FF0000"/>
                </a:solidFill>
              </a:rPr>
              <a:t>–</a:t>
            </a:r>
            <a:r>
              <a:rPr lang="ru-RU" sz="6000" dirty="0"/>
              <a:t> СУЩ. в И.п.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2024845"/>
            <a:ext cx="3528392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04048" y="2276872"/>
            <a:ext cx="3528392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04048" y="2024845"/>
            <a:ext cx="3528392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Левая круглая скобка 10">
            <a:extLst>
              <a:ext uri="{FF2B5EF4-FFF2-40B4-BE49-F238E27FC236}">
                <a16:creationId xmlns:a16="http://schemas.microsoft.com/office/drawing/2014/main" id="{E01C6ECD-8F25-42C9-AD7F-ED291265B661}"/>
              </a:ext>
            </a:extLst>
          </p:cNvPr>
          <p:cNvSpPr/>
          <p:nvPr/>
        </p:nvSpPr>
        <p:spPr>
          <a:xfrm>
            <a:off x="457200" y="980728"/>
            <a:ext cx="442392" cy="1368148"/>
          </a:xfrm>
          <a:prstGeom prst="leftBracket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круглая скобка 11">
            <a:extLst>
              <a:ext uri="{FF2B5EF4-FFF2-40B4-BE49-F238E27FC236}">
                <a16:creationId xmlns:a16="http://schemas.microsoft.com/office/drawing/2014/main" id="{4F4DE29A-2BDE-420E-8496-B6CDA1277F56}"/>
              </a:ext>
            </a:extLst>
          </p:cNvPr>
          <p:cNvSpPr/>
          <p:nvPr/>
        </p:nvSpPr>
        <p:spPr>
          <a:xfrm flipH="1">
            <a:off x="8244408" y="980728"/>
            <a:ext cx="442392" cy="1368148"/>
          </a:xfrm>
          <a:prstGeom prst="leftBracket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93D8CB07-EA04-45D5-9B9D-2AB8E29283E4}"/>
              </a:ext>
            </a:extLst>
          </p:cNvPr>
          <p:cNvSpPr/>
          <p:nvPr/>
        </p:nvSpPr>
        <p:spPr>
          <a:xfrm>
            <a:off x="8809132" y="1844824"/>
            <a:ext cx="144016" cy="18002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485637-F42F-46D1-B74E-99DDE6532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50" y="18543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B050"/>
                </a:solidFill>
              </a:rPr>
              <a:t>Танцевальная пауза</a:t>
            </a:r>
          </a:p>
        </p:txBody>
      </p:sp>
      <p:pic>
        <p:nvPicPr>
          <p:cNvPr id="4" name="Just Dance+ _ Best-of Songs - Family &amp; Kids">
            <a:hlinkClick r:id="" action="ppaction://media"/>
            <a:extLst>
              <a:ext uri="{FF2B5EF4-FFF2-40B4-BE49-F238E27FC236}">
                <a16:creationId xmlns:a16="http://schemas.microsoft.com/office/drawing/2014/main" id="{8C982AE3-12D7-4A27-B697-D5592CC80FD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8063" y="1340768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102122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1944FD-0875-46A7-A1E7-3361C1CB2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B050"/>
                </a:solidFill>
              </a:rPr>
              <a:t>Грамматические задачи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8921AB-593E-499F-9510-7C01D9B85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36" y="1484784"/>
            <a:ext cx="7657940" cy="51393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94" y="188640"/>
            <a:ext cx="8229600" cy="187220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FF0000"/>
                </a:solidFill>
                <a:latin typeface="+mn-lt"/>
              </a:rPr>
              <a:t>Задача 1. </a:t>
            </a:r>
            <a:br>
              <a:rPr lang="ru-RU" dirty="0">
                <a:latin typeface="+mn-lt"/>
              </a:rPr>
            </a:br>
            <a:r>
              <a:rPr lang="ru-RU" sz="4000" b="1" dirty="0">
                <a:solidFill>
                  <a:srgbClr val="00B050"/>
                </a:solidFill>
                <a:latin typeface="+mn-lt"/>
              </a:rPr>
              <a:t>В каких предложениях вы поставите тире между подлежащим и сказуемым?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7794" y="2076872"/>
            <a:ext cx="8964488" cy="3888432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200" b="1" dirty="0"/>
              <a:t>Танец и музыка виды искусства.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200" b="1" dirty="0"/>
              <a:t>Они источники вдохновения.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200" b="1" dirty="0"/>
              <a:t>Любой танец прекрасный источник радости.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200" b="1" dirty="0"/>
              <a:t>Роль танца в жизни человека важна.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212976"/>
            <a:ext cx="8229600" cy="1224135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+mn-lt"/>
              </a:rPr>
              <a:t>Танец   это посла___</a:t>
            </a:r>
            <a:r>
              <a:rPr lang="ru-RU" sz="3600" b="1" dirty="0" err="1">
                <a:latin typeface="+mn-lt"/>
              </a:rPr>
              <a:t>ик</a:t>
            </a:r>
            <a:r>
              <a:rPr lang="ru-RU" sz="3600" b="1" dirty="0">
                <a:latin typeface="+mn-lt"/>
              </a:rPr>
              <a:t> мира, </a:t>
            </a:r>
            <a:r>
              <a:rPr lang="ru-RU" sz="3600" b="1" dirty="0" err="1">
                <a:latin typeface="+mn-lt"/>
              </a:rPr>
              <a:t>рав</a:t>
            </a:r>
            <a:r>
              <a:rPr lang="ru-RU" sz="3600" b="1" dirty="0">
                <a:latin typeface="+mn-lt"/>
              </a:rPr>
              <a:t>__</a:t>
            </a:r>
            <a:r>
              <a:rPr lang="ru-RU" sz="3600" b="1" dirty="0" err="1">
                <a:latin typeface="+mn-lt"/>
              </a:rPr>
              <a:t>нства</a:t>
            </a:r>
            <a:r>
              <a:rPr lang="ru-RU" sz="3600" b="1" dirty="0">
                <a:latin typeface="+mn-lt"/>
              </a:rPr>
              <a:t>, т__</a:t>
            </a:r>
            <a:r>
              <a:rPr lang="ru-RU" sz="3600" b="1" dirty="0" err="1">
                <a:latin typeface="+mn-lt"/>
              </a:rPr>
              <a:t>рпимости</a:t>
            </a:r>
            <a:r>
              <a:rPr lang="ru-RU" sz="3600" b="1" dirty="0">
                <a:latin typeface="+mn-lt"/>
              </a:rPr>
              <a:t> и </a:t>
            </a:r>
            <a:r>
              <a:rPr lang="ru-RU" sz="3600" b="1" dirty="0" err="1">
                <a:latin typeface="+mn-lt"/>
              </a:rPr>
              <a:t>состр</a:t>
            </a:r>
            <a:r>
              <a:rPr lang="ru-RU" sz="3600" b="1" dirty="0">
                <a:latin typeface="+mn-lt"/>
              </a:rPr>
              <a:t>__</a:t>
            </a:r>
            <a:r>
              <a:rPr lang="ru-RU" sz="3600" b="1" dirty="0" err="1">
                <a:latin typeface="+mn-lt"/>
              </a:rPr>
              <a:t>дания</a:t>
            </a:r>
            <a:r>
              <a:rPr lang="ru-RU" sz="3600" b="1" dirty="0">
                <a:latin typeface="+mn-lt"/>
              </a:rPr>
              <a:t>. </a:t>
            </a:r>
            <a:endParaRPr lang="ru-RU" sz="40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3"/>
            <a:ext cx="8229600" cy="3096344"/>
          </a:xfrm>
        </p:spPr>
        <p:txBody>
          <a:bodyPr/>
          <a:lstStyle/>
          <a:p>
            <a:pPr>
              <a:buNone/>
            </a:pPr>
            <a:r>
              <a:rPr lang="ru-RU" sz="4000" b="1" dirty="0">
                <a:solidFill>
                  <a:srgbClr val="FF0000"/>
                </a:solidFill>
              </a:rPr>
              <a:t>Задача 2.</a:t>
            </a:r>
          </a:p>
          <a:p>
            <a:pPr>
              <a:buNone/>
            </a:pPr>
            <a:r>
              <a:rPr lang="ru-RU" b="1" dirty="0">
                <a:solidFill>
                  <a:srgbClr val="00B050"/>
                </a:solidFill>
              </a:rPr>
              <a:t>1. Запишите, вставляя пропущенные буквы и знаки препинания.</a:t>
            </a:r>
          </a:p>
          <a:p>
            <a:pPr>
              <a:buNone/>
            </a:pPr>
            <a:r>
              <a:rPr lang="ru-RU" b="1" dirty="0">
                <a:solidFill>
                  <a:srgbClr val="00B050"/>
                </a:solidFill>
              </a:rPr>
              <a:t>2. Может ли подлежащее стать сказуемым, а сказуемое – подлежащим?</a:t>
            </a:r>
          </a:p>
          <a:p>
            <a:pPr>
              <a:buNone/>
            </a:pPr>
            <a:r>
              <a:rPr lang="ru-RU" b="1" dirty="0">
                <a:solidFill>
                  <a:srgbClr val="00B050"/>
                </a:solidFill>
              </a:rPr>
              <a:t>3. Устно перестройте предложение так, чтобы сказуемое стало подлежащим. </a:t>
            </a:r>
          </a:p>
          <a:p>
            <a:pPr>
              <a:buNone/>
            </a:pPr>
            <a:r>
              <a:rPr lang="ru-RU" b="1" dirty="0">
                <a:solidFill>
                  <a:srgbClr val="00B050"/>
                </a:solidFill>
              </a:rPr>
              <a:t>4. Изменился ли знак между ними? Почему?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522</Words>
  <Application>Microsoft Office PowerPoint</Application>
  <PresentationFormat>Экран (4:3)</PresentationFormat>
  <Paragraphs>82</Paragraphs>
  <Slides>15</Slides>
  <Notes>6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Segoe Print</vt:lpstr>
      <vt:lpstr>Тема Office</vt:lpstr>
      <vt:lpstr>Презентация PowerPoint</vt:lpstr>
      <vt:lpstr>9 января – международный день хореографа.</vt:lpstr>
      <vt:lpstr>Тире между подлежащим  и сказуемым.</vt:lpstr>
      <vt:lpstr>Презентация PowerPoint</vt:lpstr>
      <vt:lpstr>Презентация PowerPoint</vt:lpstr>
      <vt:lpstr>Танцевальная пауза</vt:lpstr>
      <vt:lpstr>Грамматические задачи</vt:lpstr>
      <vt:lpstr>Задача 1.  В каких предложениях вы поставите тире между подлежащим и сказуемым?</vt:lpstr>
      <vt:lpstr>Танец   это посла___ик мира, рав__нства, т__рпимости и состр__дания. </vt:lpstr>
      <vt:lpstr>Задача 3. Составьте по два предложения с подлежащими (по вариантам)  таким образом, чтобы в первом случае между подлежащим и сказуемым было тире, а во втором нет. </vt:lpstr>
      <vt:lpstr>Подсказка!!! Можно быстро проверить необходимость постановки тире между подлежащим и сказуемым. Нужно вставить между ними указательное слово ЭТО или  ВОТ. </vt:lpstr>
      <vt:lpstr>Да-нет</vt:lpstr>
      <vt:lpstr>Домашнее задание</vt:lpstr>
      <vt:lpstr>Какая картинка отражает твое настроение? Почему?</vt:lpstr>
      <vt:lpstr>Источники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Тире между  подлежащим  и  сказуемым</dc:title>
  <cp:lastModifiedBy>User</cp:lastModifiedBy>
  <cp:revision>31</cp:revision>
  <dcterms:modified xsi:type="dcterms:W3CDTF">2024-01-07T17:02:46Z</dcterms:modified>
</cp:coreProperties>
</file>