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63" r:id="rId3"/>
    <p:sldId id="305" r:id="rId4"/>
    <p:sldId id="304" r:id="rId5"/>
    <p:sldId id="303" r:id="rId6"/>
    <p:sldId id="281" r:id="rId7"/>
    <p:sldId id="306" r:id="rId8"/>
    <p:sldId id="293" r:id="rId9"/>
    <p:sldId id="307" r:id="rId10"/>
    <p:sldId id="308" r:id="rId11"/>
    <p:sldId id="309" r:id="rId12"/>
    <p:sldId id="294" r:id="rId13"/>
    <p:sldId id="295" r:id="rId14"/>
    <p:sldId id="311" r:id="rId15"/>
    <p:sldId id="297" r:id="rId16"/>
    <p:sldId id="298" r:id="rId17"/>
    <p:sldId id="312" r:id="rId18"/>
    <p:sldId id="317" r:id="rId19"/>
    <p:sldId id="314" r:id="rId20"/>
    <p:sldId id="313" r:id="rId21"/>
    <p:sldId id="315" r:id="rId22"/>
    <p:sldId id="316" r:id="rId23"/>
    <p:sldId id="31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338F3-92E5-4BB2-9EF5-BA29D46399C7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4EE0D-C287-41E8-B54A-9B52F575E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4EE0D-C287-41E8-B54A-9B52F575E39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06.01.2024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4427984" y="6093296"/>
            <a:ext cx="1368152" cy="764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Мокрищева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С.В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60648"/>
            <a:ext cx="7632848" cy="5040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699792" y="5589240"/>
            <a:ext cx="4794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Урок математики 3 класс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064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Четверть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Если целое разделили на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части, то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получается     или по другому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говорят </a:t>
            </a:r>
            <a:r>
              <a:rPr lang="ru-RU" sz="3600" b="1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«четверть»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988840"/>
            <a:ext cx="287338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25B1131-C142-410D-AB83-1CC79774C2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2996952"/>
            <a:ext cx="2664296" cy="225564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5589240"/>
            <a:ext cx="2880320" cy="1111160"/>
          </a:xfrm>
          <a:prstGeom prst="rect">
            <a:avLst/>
          </a:prstGeom>
        </p:spPr>
      </p:pic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627784" y="3645024"/>
            <a:ext cx="1847379" cy="171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287DA5B0-BA50-4C70-8357-4843F10DA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40025" y="1092967"/>
            <a:ext cx="4896545" cy="6256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в паре.</a:t>
            </a:r>
            <a:br>
              <a:rPr lang="ru-RU" dirty="0" smtClean="0"/>
            </a:br>
            <a:r>
              <a:rPr lang="ru-RU" dirty="0" smtClean="0"/>
              <a:t>Какая часть фигуры закрашена?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518680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mc="http://schemas.openxmlformats.org/markup-compatibility/2006" xmlns:a16="http://schemas.microsoft.com/office/drawing/2014/main" xmlns="" xmlns:a14="http://schemas.microsoft.com/office/drawing/2010/main" id="{DE038CDC-B331-4BB4-AE60-13E2FB202E5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57212" y="3764176"/>
            <a:ext cx="829724" cy="19938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r>
              <a:rPr lang="ru-RU" dirty="0">
                <a:noFill/>
              </a:rPr>
              <a:t> </a:t>
            </a:r>
            <a:r>
              <a:rPr lang="ru-RU" dirty="0" smtClean="0">
                <a:noFill/>
              </a:rPr>
              <a:t>     </a:t>
            </a:r>
            <a:endParaRPr lang="ru-RU" dirty="0">
              <a:noFill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E70660D-6C1D-41A0-935B-D5D7089444B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14629"/>
          <a:stretch>
            <a:fillRect/>
          </a:stretch>
        </p:blipFill>
        <p:spPr>
          <a:xfrm>
            <a:off x="2123728" y="260648"/>
            <a:ext cx="5682721" cy="21010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A452EA0-AC12-4808-8A78-1CDCA4F4C14A}"/>
              </a:ext>
            </a:extLst>
          </p:cNvPr>
          <p:cNvSpPr txBox="1"/>
          <p:nvPr/>
        </p:nvSpPr>
        <p:spPr>
          <a:xfrm>
            <a:off x="2987824" y="2708920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числитель дроби       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F5DAB69-34B5-4F61-B6AA-B1610B30009B}"/>
              </a:ext>
            </a:extLst>
          </p:cNvPr>
          <p:cNvSpPr txBox="1"/>
          <p:nvPr/>
        </p:nvSpPr>
        <p:spPr>
          <a:xfrm>
            <a:off x="2555776" y="5085184"/>
            <a:ext cx="65882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знаменатель дроби  	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304050A-2A6F-4532-A135-8FD937265018}"/>
              </a:ext>
            </a:extLst>
          </p:cNvPr>
          <p:cNvSpPr txBox="1"/>
          <p:nvPr/>
        </p:nvSpPr>
        <p:spPr>
          <a:xfrm>
            <a:off x="2865966" y="4149080"/>
            <a:ext cx="5385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черта 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дроби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xmlns="" id="{1D655243-186A-4438-AD6F-F67BE74ABA87}"/>
              </a:ext>
            </a:extLst>
          </p:cNvPr>
          <p:cNvCxnSpPr>
            <a:cxnSpLocks/>
          </p:cNvCxnSpPr>
          <p:nvPr/>
        </p:nvCxnSpPr>
        <p:spPr>
          <a:xfrm flipH="1">
            <a:off x="1403648" y="3573016"/>
            <a:ext cx="1354960" cy="448000"/>
          </a:xfrm>
          <a:prstGeom prst="straightConnector1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xmlns="" id="{6439676C-67DA-404A-9AFF-113FC0B67FC1}"/>
              </a:ext>
            </a:extLst>
          </p:cNvPr>
          <p:cNvCxnSpPr>
            <a:cxnSpLocks/>
          </p:cNvCxnSpPr>
          <p:nvPr/>
        </p:nvCxnSpPr>
        <p:spPr>
          <a:xfrm flipH="1" flipV="1">
            <a:off x="1547664" y="5445224"/>
            <a:ext cx="1169997" cy="695277"/>
          </a:xfrm>
          <a:prstGeom prst="straightConnector1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xmlns="" id="{40549BD4-F382-4A24-B315-F77B96B93DD0}"/>
              </a:ext>
            </a:extLst>
          </p:cNvPr>
          <p:cNvCxnSpPr>
            <a:cxnSpLocks/>
          </p:cNvCxnSpPr>
          <p:nvPr/>
        </p:nvCxnSpPr>
        <p:spPr>
          <a:xfrm flipH="1">
            <a:off x="2411760" y="4797152"/>
            <a:ext cx="1211984" cy="1"/>
          </a:xfrm>
          <a:prstGeom prst="straightConnector1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8640"/>
            <a:ext cx="151216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31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E70660D-6C1D-41A0-935B-D5D7089444B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15518"/>
          <a:stretch>
            <a:fillRect/>
          </a:stretch>
        </p:blipFill>
        <p:spPr>
          <a:xfrm>
            <a:off x="2339752" y="332656"/>
            <a:ext cx="5682721" cy="20792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A452EA0-AC12-4808-8A78-1CDCA4F4C14A}"/>
              </a:ext>
            </a:extLst>
          </p:cNvPr>
          <p:cNvSpPr txBox="1"/>
          <p:nvPr/>
        </p:nvSpPr>
        <p:spPr>
          <a:xfrm>
            <a:off x="1043607" y="2708920"/>
            <a:ext cx="79761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Знаменатель показывает, на сколько равных частей разделили целое!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298987B-C224-40DE-BA00-30973038CEFF}"/>
              </a:ext>
            </a:extLst>
          </p:cNvPr>
          <p:cNvSpPr txBox="1"/>
          <p:nvPr/>
        </p:nvSpPr>
        <p:spPr>
          <a:xfrm>
            <a:off x="1259633" y="3996413"/>
            <a:ext cx="77601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Числитель показывает – сколько таких частей взяли!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284984"/>
            <a:ext cx="136815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576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Прочитайте дроби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5      8     12    9      14    30</a:t>
            </a:r>
          </a:p>
          <a:p>
            <a:pPr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Назовите числитель и знаменатель.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они обозначают?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79512" y="2636912"/>
            <a:ext cx="2522794" cy="40503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95D5CFBB-1988-4516-B162-501E5F1123D4}"/>
                  </a:ext>
                </a:extLst>
              </p:cNvPr>
              <p:cNvSpPr/>
              <p:nvPr/>
            </p:nvSpPr>
            <p:spPr>
              <a:xfrm>
                <a:off x="8283811" y="1205235"/>
                <a:ext cx="3095387" cy="13781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ru-RU" sz="4400" b="1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𝟏𝟓</m:t>
                          </m:r>
                        </m:num>
                        <m:den>
                          <m:r>
                            <a:rPr lang="ru-RU" sz="4400" b="1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95D5CFBB-1988-4516-B162-501E5F1123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859" y="1205235"/>
                <a:ext cx="2321540" cy="1378198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id="{E0E1B351-FABE-45ED-B80C-83658BBA7EC5}"/>
                  </a:ext>
                </a:extLst>
              </p:cNvPr>
              <p:cNvSpPr/>
              <p:nvPr/>
            </p:nvSpPr>
            <p:spPr>
              <a:xfrm>
                <a:off x="152401" y="1095439"/>
                <a:ext cx="3095387" cy="13644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ru-RU" sz="4400" b="1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𝟑</m:t>
                          </m:r>
                        </m:num>
                        <m:den>
                          <m:r>
                            <a:rPr lang="ru-RU" sz="4400" b="1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𝟏𝟓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E0E1B351-FABE-45ED-B80C-83658BBA7E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1" y="1095439"/>
                <a:ext cx="2321540" cy="1364412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DDACB8F-1FF3-4F46-9D5E-573E6CB0E0A1}"/>
              </a:ext>
            </a:extLst>
          </p:cNvPr>
          <p:cNvSpPr txBox="1"/>
          <p:nvPr/>
        </p:nvSpPr>
        <p:spPr>
          <a:xfrm>
            <a:off x="2357131" y="1013773"/>
            <a:ext cx="378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 пятнадцатых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324791E-82DC-4291-947F-D857763BC94D}"/>
              </a:ext>
            </a:extLst>
          </p:cNvPr>
          <p:cNvSpPr txBox="1"/>
          <p:nvPr/>
        </p:nvSpPr>
        <p:spPr>
          <a:xfrm>
            <a:off x="1403648" y="2924944"/>
            <a:ext cx="7920880" cy="3386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семнадцать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двадцатых</a:t>
            </a:r>
          </a:p>
          <a:p>
            <a:pPr marL="742950" indent="-742950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 marL="742950" indent="-74295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20                                                     17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pPr algn="ctr"/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AACE766-87F6-45BE-9D4A-735A96920D6D}"/>
              </a:ext>
            </a:extLst>
          </p:cNvPr>
          <p:cNvSpPr txBox="1"/>
          <p:nvPr/>
        </p:nvSpPr>
        <p:spPr>
          <a:xfrm>
            <a:off x="262471" y="-48041"/>
            <a:ext cx="8830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Какая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 двух дробей соответствует записи?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4528948"/>
            <a:ext cx="1140716" cy="232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312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96917AC2-357B-49EE-BD66-463D7409F7CA}"/>
              </a:ext>
            </a:extLst>
          </p:cNvPr>
          <p:cNvSpPr/>
          <p:nvPr/>
        </p:nvSpPr>
        <p:spPr>
          <a:xfrm>
            <a:off x="651175" y="3429001"/>
            <a:ext cx="1659467" cy="222389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Часть круга 1">
            <a:extLst>
              <a:ext uri="{FF2B5EF4-FFF2-40B4-BE49-F238E27FC236}">
                <a16:creationId xmlns:a16="http://schemas.microsoft.com/office/drawing/2014/main" xmlns="" id="{3349B257-816A-4049-8AB9-5352EA094483}"/>
              </a:ext>
            </a:extLst>
          </p:cNvPr>
          <p:cNvSpPr/>
          <p:nvPr/>
        </p:nvSpPr>
        <p:spPr>
          <a:xfrm>
            <a:off x="651175" y="3429000"/>
            <a:ext cx="1659467" cy="2223910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5719C79F-115C-4C13-AB5D-7213F5476C00}"/>
              </a:ext>
            </a:extLst>
          </p:cNvPr>
          <p:cNvCxnSpPr>
            <a:endCxn id="2" idx="2"/>
          </p:cNvCxnSpPr>
          <p:nvPr/>
        </p:nvCxnSpPr>
        <p:spPr>
          <a:xfrm flipH="1">
            <a:off x="651176" y="4540955"/>
            <a:ext cx="82973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6D1AC6C9-ECED-4F78-A679-597A6647D84E}"/>
              </a:ext>
            </a:extLst>
          </p:cNvPr>
          <p:cNvCxnSpPr>
            <a:cxnSpLocks/>
            <a:stCxn id="2" idx="1"/>
          </p:cNvCxnSpPr>
          <p:nvPr/>
        </p:nvCxnSpPr>
        <p:spPr>
          <a:xfrm flipV="1">
            <a:off x="1480909" y="4540956"/>
            <a:ext cx="1" cy="111195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FE27AAC-9BA3-4015-A3C2-630F1BEA547F}"/>
              </a:ext>
            </a:extLst>
          </p:cNvPr>
          <p:cNvSpPr txBox="1"/>
          <p:nvPr/>
        </p:nvSpPr>
        <p:spPr>
          <a:xfrm>
            <a:off x="159983" y="78624"/>
            <a:ext cx="89162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Какой дробью задаётся закрашенная часть фигуры?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28994D3-E7EF-4FC9-8073-C68899D4547A}"/>
              </a:ext>
            </a:extLst>
          </p:cNvPr>
          <p:cNvSpPr/>
          <p:nvPr/>
        </p:nvSpPr>
        <p:spPr>
          <a:xfrm>
            <a:off x="2959373" y="1828293"/>
            <a:ext cx="2436126" cy="13784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288C38FA-DD87-4909-8D07-FE1A133E125B}"/>
              </a:ext>
            </a:extLst>
          </p:cNvPr>
          <p:cNvSpPr/>
          <p:nvPr/>
        </p:nvSpPr>
        <p:spPr>
          <a:xfrm>
            <a:off x="2369593" y="1828293"/>
            <a:ext cx="609032" cy="137842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884EB0F7-894F-46CC-8FD4-D852101D231F}"/>
              </a:ext>
            </a:extLst>
          </p:cNvPr>
          <p:cNvSpPr/>
          <p:nvPr/>
        </p:nvSpPr>
        <p:spPr>
          <a:xfrm>
            <a:off x="4805719" y="1828293"/>
            <a:ext cx="609032" cy="137842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F564637E-943F-49FE-A0AD-2435C4C66219}"/>
              </a:ext>
            </a:extLst>
          </p:cNvPr>
          <p:cNvSpPr/>
          <p:nvPr/>
        </p:nvSpPr>
        <p:spPr>
          <a:xfrm>
            <a:off x="3587656" y="1828293"/>
            <a:ext cx="609032" cy="137842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Прямоугольник 16">
                <a:extLst>
                  <a:ext uri="{FF2B5EF4-FFF2-40B4-BE49-F238E27FC236}">
                    <a16:creationId xmlns:a16="http://schemas.microsoft.com/office/drawing/2014/main" id="{74242808-B180-4867-97E4-461970F531E7}"/>
                  </a:ext>
                </a:extLst>
              </p:cNvPr>
              <p:cNvSpPr/>
              <p:nvPr/>
            </p:nvSpPr>
            <p:spPr>
              <a:xfrm>
                <a:off x="1241117" y="1513204"/>
                <a:ext cx="1106298" cy="16935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𝟑</m:t>
                          </m:r>
                        </m:num>
                        <m:den>
                          <m: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5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Прямоугольник 1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74242808-B180-4867-97E4-461970F531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838" y="1513205"/>
                <a:ext cx="829724" cy="1693513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Прямоугольник 17">
                <a:extLst>
                  <a:ext uri="{FF2B5EF4-FFF2-40B4-BE49-F238E27FC236}">
                    <a16:creationId xmlns:a16="http://schemas.microsoft.com/office/drawing/2014/main" id="{C96F1AD0-5E6C-41D1-BE81-07D2886443F0}"/>
                  </a:ext>
                </a:extLst>
              </p:cNvPr>
              <p:cNvSpPr/>
              <p:nvPr/>
            </p:nvSpPr>
            <p:spPr>
              <a:xfrm>
                <a:off x="4636413" y="3429000"/>
                <a:ext cx="1106298" cy="16935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𝟑</m:t>
                          </m:r>
                        </m:num>
                        <m:den>
                          <m: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ru-RU" sz="5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Прямоугольник 17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96F1AD0-5E6C-41D1-BE81-07D2886443F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7310" y="3429001"/>
                <a:ext cx="829724" cy="1693513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7761406-BCAF-44C1-B3B1-A0291DE4C27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85356" y="3206718"/>
            <a:ext cx="2607469" cy="35909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29" name="Прямоугольник 28">
                <a:extLst>
                  <a:ext uri="{FF2B5EF4-FFF2-40B4-BE49-F238E27FC236}">
                    <a16:creationId xmlns:a16="http://schemas.microsoft.com/office/drawing/2014/main" id="{AA7D3CC1-F364-4FD1-8767-F43B96E0D7BD}"/>
                  </a:ext>
                </a:extLst>
              </p:cNvPr>
              <p:cNvSpPr/>
              <p:nvPr/>
            </p:nvSpPr>
            <p:spPr>
              <a:xfrm>
                <a:off x="9144703" y="1513204"/>
                <a:ext cx="1106298" cy="16935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</m:num>
                        <m:den>
                          <m: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ru-RU" sz="5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9" name="Прямоугольник 28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A7D3CC1-F364-4FD1-8767-F43B96E0D7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527" y="1513205"/>
                <a:ext cx="829724" cy="1693513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8421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Чем меньше число под чертой, тем больше дробь.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933056"/>
            <a:ext cx="3024336" cy="10801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2852936"/>
            <a:ext cx="1728192" cy="108012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435608" y="5013176"/>
            <a:ext cx="4504544" cy="12352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algn="ctr"/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 algn="ctr">
              <a:buNone/>
            </a:pPr>
            <a:r>
              <a:rPr lang="ru-RU" sz="38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>
              <a:buNone/>
            </a:pPr>
            <a:r>
              <a:rPr lang="ru-RU" sz="38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1988840"/>
            <a:ext cx="93610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6</a:t>
            </a:r>
            <a:endParaRPr lang="ru-RU" sz="2400" b="1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763688" y="2420888"/>
            <a:ext cx="36004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123728" y="3429000"/>
            <a:ext cx="288032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699792" y="4437112"/>
            <a:ext cx="432048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563888" y="5589240"/>
            <a:ext cx="36004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1318788"/>
            <a:ext cx="2664296" cy="173796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Сравните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1447800"/>
            <a:ext cx="7097992" cy="4800600"/>
          </a:xfrm>
        </p:spPr>
        <p:txBody>
          <a:bodyPr/>
          <a:lstStyle/>
          <a:p>
            <a:pPr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…   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…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    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2          6              7      4          3         3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…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3     4                 2    2            4    5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564904"/>
            <a:ext cx="1907704" cy="46650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04664"/>
            <a:ext cx="8250120" cy="5843736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Алёша Попович поймал 28 рыб, а Илья Муромец 5/7 того, что поймал Алёша. Сколько рыб поймал Илья Муромец. Сколько всего рыб поймали оба богатыря?</a:t>
            </a:r>
            <a:endParaRPr lang="ru-RU" dirty="0"/>
          </a:p>
        </p:txBody>
      </p:sp>
      <p:pic>
        <p:nvPicPr>
          <p:cNvPr id="4" name="Рисунок 3" descr="C:\Users\User\Desktop\filmz.ru_f_252651.png"/>
          <p:cNvPicPr/>
          <p:nvPr/>
        </p:nvPicPr>
        <p:blipFill>
          <a:blip r:embed="rId2" cstate="print"/>
          <a:srcRect t="1913" b="3847"/>
          <a:stretch>
            <a:fillRect/>
          </a:stretch>
        </p:blipFill>
        <p:spPr bwMode="auto">
          <a:xfrm>
            <a:off x="1475656" y="2852936"/>
            <a:ext cx="712879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melnitsaagency.ru/assets/cache_image/mult/person/2/3_540x0_16e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2057400"/>
            <a:ext cx="480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a.d-cd.net/nhVxO97w7wZyhYakooD55PbL0IQ-19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284984"/>
            <a:ext cx="3739006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www.kartinki24.ru/uploads/gallery/main/288/kartinki24_ru_baking_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32656"/>
            <a:ext cx="2938145" cy="1836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bliznetsy24.ru/upload/iblock/be4/bkfb846172e1k394yc3j48fyzew2o2vd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404664"/>
            <a:ext cx="2585184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chopio.club/uploads/posts/2022-06/1656535510_34-beolin-club-p-yabloko-risunok-dlya-detei-krasivo-42.jpg"/>
          <p:cNvPicPr/>
          <p:nvPr/>
        </p:nvPicPr>
        <p:blipFill>
          <a:blip r:embed="rId6" cstate="print"/>
          <a:srcRect l="28862" t="11717" r="28006" b="7357"/>
          <a:stretch>
            <a:fillRect/>
          </a:stretch>
        </p:blipFill>
        <p:spPr bwMode="auto">
          <a:xfrm>
            <a:off x="7092280" y="260648"/>
            <a:ext cx="1809750" cy="199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434282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Алёша Попович поймал 28 рыб, а Илья Муромец 5/7 того, что поймал Алёша. Сколько рыб поймал Илья Муромец. Сколько всего рыб поймали оба богатыря?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996952"/>
            <a:ext cx="7890080" cy="3251448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1.) 28: 7=4(р.)-составляет одна часть.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2.)4Х5=20(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)-поймал Илья Муромец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(составляет пять частей)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3.)28+20=48(р.)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48 рыб поймали оба богатыря.</a:t>
            </a:r>
            <a:endParaRPr lang="ru-RU" dirty="0"/>
          </a:p>
        </p:txBody>
      </p:sp>
      <p:pic>
        <p:nvPicPr>
          <p:cNvPr id="4" name="Рисунок 3" descr="https://melnitsaagency.ru/assets/cache_image/mult/person/2/1_540x0_16e.png"/>
          <p:cNvPicPr/>
          <p:nvPr/>
        </p:nvPicPr>
        <p:blipFill>
          <a:blip r:embed="rId2" cstate="print"/>
          <a:srcRect l="27407" r="18704"/>
          <a:stretch>
            <a:fillRect/>
          </a:stretch>
        </p:blipFill>
        <p:spPr bwMode="auto">
          <a:xfrm>
            <a:off x="0" y="4365104"/>
            <a:ext cx="1259632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g.razrisyika.ru/kart/55/900/219347-bogatyr-ilya-muromec-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2523" y="4293096"/>
            <a:ext cx="1311477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60648"/>
            <a:ext cx="8250120" cy="5987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К праздничному столу Великого князя приготовили 300 кг сладостей, причём любимое лакомство князя-сушки составили 7/10 всех сладостей. Сколько кг сушек приготовили 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43608" y="3068960"/>
            <a:ext cx="2162754" cy="3472312"/>
          </a:xfrm>
          <a:prstGeom prst="rect">
            <a:avLst/>
          </a:prstGeom>
        </p:spPr>
      </p:pic>
      <p:pic>
        <p:nvPicPr>
          <p:cNvPr id="6" name="Рисунок 5" descr="https://avatars.dzeninfra.ru/get-zen_doc/5212789/pub_635c7ae5223a982edf37341f_635de2781bb54a78f3276e3d/scale_1200"/>
          <p:cNvPicPr/>
          <p:nvPr/>
        </p:nvPicPr>
        <p:blipFill>
          <a:blip r:embed="rId3" cstate="print"/>
          <a:srcRect r="48851"/>
          <a:stretch>
            <a:fillRect/>
          </a:stretch>
        </p:blipFill>
        <p:spPr bwMode="auto">
          <a:xfrm>
            <a:off x="5508104" y="3212976"/>
            <a:ext cx="30384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60648"/>
            <a:ext cx="8250120" cy="598775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К праздничному столу Великого князя приготовили 300 кг сладостей, причём любимое лакомство князя-сушки составили 7/10 всех сладостей. Сколько кг сушек приготовили ?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1.) 300:10=30 ( кг)- составляет одна часть.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2.) 30Х7=210 (кг)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Ответ: 210 кг сушек приготовили к  		         праздничному столу.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3140968"/>
            <a:ext cx="2123728" cy="347231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Оцените свою работу на уроке</a:t>
            </a:r>
            <a:endParaRPr lang="ru-RU" dirty="0"/>
          </a:p>
        </p:txBody>
      </p:sp>
      <p:pic>
        <p:nvPicPr>
          <p:cNvPr id="4" name="Содержимое 3" descr="https://catherineasquithgallery.com/uploads/posts/2021-03/1614558428_38-p-raskraski-na-belom-fone-4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196752"/>
            <a:ext cx="371062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835696" y="6021288"/>
            <a:ext cx="6936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                 Закрасьте ту часть яблок ,как вы усвоили тему урока.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501008"/>
            <a:ext cx="1435099" cy="30689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3861048"/>
            <a:ext cx="1152526" cy="28308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44" y="4365104"/>
            <a:ext cx="1143867" cy="268760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melnitsaagency.ru/assets/cache_image/mult/person/2/3_540x0_16e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2057400"/>
            <a:ext cx="480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 descr="https://a.d-cd.net/nhVxO97w7wZyhYakooD55PbL0IQ-19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284984"/>
            <a:ext cx="3739006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 descr="https://www.kartinki24.ru/uploads/gallery/main/288/kartinki24_ru_baking_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04664"/>
            <a:ext cx="2938145" cy="176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Рисунок 37" descr="https://bliznetsy24.ru/upload/iblock/be4/bkfb846172e1k394yc3j48fyzew2o2vd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404664"/>
            <a:ext cx="2585184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2699792" y="548680"/>
            <a:ext cx="0" cy="1440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619672" y="836712"/>
            <a:ext cx="201622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5076056" y="620688"/>
            <a:ext cx="216024" cy="122413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6588224" y="3429000"/>
            <a:ext cx="216024" cy="27363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9" name="Рисунок 68" descr="https://chopio.club/uploads/posts/2022-06/1656535510_34-beolin-club-p-yabloko-risunok-dlya-detei-krasivo-42.jpg"/>
          <p:cNvPicPr/>
          <p:nvPr/>
        </p:nvPicPr>
        <p:blipFill>
          <a:blip r:embed="rId6" cstate="print"/>
          <a:srcRect l="28862" t="11717" r="28006" b="7357"/>
          <a:stretch>
            <a:fillRect/>
          </a:stretch>
        </p:blipFill>
        <p:spPr bwMode="auto">
          <a:xfrm>
            <a:off x="7020272" y="332656"/>
            <a:ext cx="1809750" cy="199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1" name="Прямая соединительная линия 70"/>
          <p:cNvCxnSpPr/>
          <p:nvPr/>
        </p:nvCxnSpPr>
        <p:spPr>
          <a:xfrm>
            <a:off x="7884368" y="692696"/>
            <a:ext cx="0" cy="7200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>
            <a:off x="7380312" y="1340768"/>
            <a:ext cx="504056" cy="6480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7884368" y="1340768"/>
            <a:ext cx="72008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урока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1. Узнать что такое доля.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2. Научиться записывать доли.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3. Научиться находить и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сравнивать доли.)</a:t>
            </a:r>
            <a:endParaRPr lang="ru-RU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6E57E023-8B2A-4B94-A599-EE5703D5AD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4" r="1131" b="51054"/>
          <a:stretch/>
        </p:blipFill>
        <p:spPr bwMode="auto">
          <a:xfrm>
            <a:off x="263235" y="2060848"/>
            <a:ext cx="8880765" cy="21276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9F0731D8-529C-47E1-BD06-EE8AFA8395A0}"/>
              </a:ext>
            </a:extLst>
          </p:cNvPr>
          <p:cNvSpPr txBox="1"/>
          <p:nvPr/>
        </p:nvSpPr>
        <p:spPr>
          <a:xfrm>
            <a:off x="771525" y="2566556"/>
            <a:ext cx="695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DADBAEF-A066-4002-AC74-14888AAC38C4}"/>
              </a:ext>
            </a:extLst>
          </p:cNvPr>
          <p:cNvSpPr txBox="1"/>
          <p:nvPr/>
        </p:nvSpPr>
        <p:spPr>
          <a:xfrm>
            <a:off x="2522393" y="2469575"/>
            <a:ext cx="695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13FDD79-A6E8-442D-B8B8-DFA56385804E}"/>
              </a:ext>
            </a:extLst>
          </p:cNvPr>
          <p:cNvSpPr txBox="1"/>
          <p:nvPr/>
        </p:nvSpPr>
        <p:spPr>
          <a:xfrm>
            <a:off x="4478515" y="2690990"/>
            <a:ext cx="695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21F4E6D-3171-49AA-A92B-074E0BB3D261}"/>
              </a:ext>
            </a:extLst>
          </p:cNvPr>
          <p:cNvSpPr txBox="1"/>
          <p:nvPr/>
        </p:nvSpPr>
        <p:spPr>
          <a:xfrm>
            <a:off x="6028075" y="2479966"/>
            <a:ext cx="695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A8FF2CA-BB2B-431E-B3EE-F2AD0A9D25E5}"/>
              </a:ext>
            </a:extLst>
          </p:cNvPr>
          <p:cNvSpPr txBox="1"/>
          <p:nvPr/>
        </p:nvSpPr>
        <p:spPr>
          <a:xfrm>
            <a:off x="7829550" y="3622964"/>
            <a:ext cx="695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12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Сколько долей закрашено?</a:t>
            </a:r>
            <a:endParaRPr lang="ru-RU" dirty="0"/>
          </a:p>
        </p:txBody>
      </p:sp>
      <p:pic>
        <p:nvPicPr>
          <p:cNvPr id="12" name="Содержимое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403648" y="3933056"/>
            <a:ext cx="7067302" cy="34136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17054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/>
          <p:cNvSpPr>
            <a:spLocks noGrp="1" noChangeArrowheads="1"/>
          </p:cNvSpPr>
          <p:nvPr>
            <p:ph idx="1"/>
          </p:nvPr>
        </p:nvSpPr>
        <p:spPr>
          <a:xfrm>
            <a:off x="1435608" y="332656"/>
            <a:ext cx="7498080" cy="5915744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dirty="0" smtClean="0"/>
              <a:t>             </a:t>
            </a:r>
          </a:p>
          <a:p>
            <a:pPr eaLnBrk="1" hangingPunct="1">
              <a:buFontTx/>
              <a:buNone/>
            </a:pPr>
            <a:r>
              <a:rPr lang="ru-RU" altLang="ru-RU" sz="4000" b="1" dirty="0" smtClean="0">
                <a:solidFill>
                  <a:srgbClr val="C00000"/>
                </a:solidFill>
              </a:rPr>
              <a:t>     ДОЛЯ </a:t>
            </a:r>
            <a:r>
              <a:rPr lang="ru-RU" altLang="ru-RU" sz="4000" b="1" dirty="0" smtClean="0"/>
              <a:t>– ЧАСТЬ  ОТ ЦЕЛОГО.</a:t>
            </a:r>
          </a:p>
          <a:p>
            <a:pPr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Название доли зависит от того,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сколько равных частей разделили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единицу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dirty="0" smtClean="0"/>
          </a:p>
          <a:p>
            <a:pPr eaLnBrk="1" hangingPunct="1">
              <a:buFontTx/>
              <a:buNone/>
            </a:pPr>
            <a:endParaRPr lang="ru-RU" altLang="ru-RU" sz="4000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4193704"/>
            <a:ext cx="3768666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Половина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Самая известная доля – это, конечно,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половина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Слова с приставкой «пол» можно услышать часто: полчаса, полкилометра… Разделили целое на две части – «половина». </a:t>
            </a:r>
          </a:p>
          <a:p>
            <a:pPr>
              <a:buNone/>
            </a:pPr>
            <a:endParaRPr lang="ru-RU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Долю      называют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половина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797152"/>
            <a:ext cx="41751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.d-cd.net/nhVxO97w7wZyhYakooD55PbL0IQ-1920.jpg"/>
          <p:cNvPicPr/>
          <p:nvPr/>
        </p:nvPicPr>
        <p:blipFill>
          <a:blip r:embed="rId3" cstate="print"/>
          <a:srcRect r="51855"/>
          <a:stretch>
            <a:fillRect/>
          </a:stretch>
        </p:blipFill>
        <p:spPr bwMode="auto">
          <a:xfrm>
            <a:off x="6156176" y="3356992"/>
            <a:ext cx="86409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a.d-cd.net/nhVxO97w7wZyhYakooD55PbL0IQ-1920.jpg"/>
          <p:cNvPicPr/>
          <p:nvPr/>
        </p:nvPicPr>
        <p:blipFill>
          <a:blip r:embed="rId3" cstate="print"/>
          <a:srcRect l="50000"/>
          <a:stretch>
            <a:fillRect/>
          </a:stretch>
        </p:blipFill>
        <p:spPr bwMode="auto">
          <a:xfrm>
            <a:off x="7236296" y="3356992"/>
            <a:ext cx="79208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5589240"/>
            <a:ext cx="2880320" cy="111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BFB0D90-E2F7-424E-A1D3-F33C039260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3068960"/>
            <a:ext cx="2017738" cy="179354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27FF157-CF4D-48F9-8685-6DB88B7B79B5}"/>
              </a:ext>
            </a:extLst>
          </p:cNvPr>
          <p:cNvSpPr/>
          <p:nvPr/>
        </p:nvSpPr>
        <p:spPr>
          <a:xfrm>
            <a:off x="349784" y="1481981"/>
            <a:ext cx="23326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полбатона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B4BE42D-1FB1-4818-B1DF-30E7A08806BF}"/>
              </a:ext>
            </a:extLst>
          </p:cNvPr>
          <p:cNvSpPr/>
          <p:nvPr/>
        </p:nvSpPr>
        <p:spPr>
          <a:xfrm>
            <a:off x="359014" y="2644170"/>
            <a:ext cx="3815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полкилограмма колбасы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09200C3-2825-46C7-8519-4533302C0B79}"/>
              </a:ext>
            </a:extLst>
          </p:cNvPr>
          <p:cNvSpPr/>
          <p:nvPr/>
        </p:nvSpPr>
        <p:spPr>
          <a:xfrm>
            <a:off x="359015" y="4467267"/>
            <a:ext cx="363791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пол-литра кваса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7A5DE54-A436-4DB6-99F5-EE3C2F23C0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980728"/>
            <a:ext cx="2521793" cy="138674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1D39E981-846B-4819-9209-93330C278AE6}"/>
                  </a:ext>
                </a:extLst>
              </p:cNvPr>
              <p:cNvSpPr/>
              <p:nvPr/>
            </p:nvSpPr>
            <p:spPr>
              <a:xfrm>
                <a:off x="6539026" y="2374754"/>
                <a:ext cx="1106298" cy="16935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ru-RU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ru-RU" sz="5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ru-RU" sz="5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1D39E981-846B-4819-9209-93330C278AE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269" y="2374755"/>
                <a:ext cx="829724" cy="1693513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Рисунок 9" descr="https://cdn.metro-cc.ru/ru/ru_pim_504229001001_01.png"/>
          <p:cNvPicPr/>
          <p:nvPr/>
        </p:nvPicPr>
        <p:blipFill>
          <a:blip r:embed="rId5" cstate="print"/>
          <a:srcRect l="26937" t="3846" r="29129"/>
          <a:stretch>
            <a:fillRect/>
          </a:stretch>
        </p:blipFill>
        <p:spPr bwMode="auto">
          <a:xfrm>
            <a:off x="6444208" y="3284984"/>
            <a:ext cx="1349499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/>
          <a:lstStyle/>
          <a:p>
            <a:r>
              <a:rPr lang="ru-RU" dirty="0" smtClean="0"/>
              <a:t>Какой дробью записываем?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129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484784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Разделили на три части – «треть».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Долю         называют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«треть»</a:t>
            </a: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420888"/>
            <a:ext cx="341313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5589240"/>
            <a:ext cx="2880320" cy="1111160"/>
          </a:xfrm>
          <a:prstGeom prst="rect">
            <a:avLst/>
          </a:prstGeom>
        </p:spPr>
      </p:pic>
      <p:pic>
        <p:nvPicPr>
          <p:cNvPr id="7" name="Рисунок 6" descr="C:\Users\User\Desktop\6c0094600ec6f95a7772a6721c818b56-800x.jpg"/>
          <p:cNvPicPr/>
          <p:nvPr/>
        </p:nvPicPr>
        <p:blipFill>
          <a:blip r:embed="rId4" cstate="print"/>
          <a:srcRect l="21486" t="41595" r="8605" b="4274"/>
          <a:stretch>
            <a:fillRect/>
          </a:stretch>
        </p:blipFill>
        <p:spPr bwMode="auto">
          <a:xfrm>
            <a:off x="3635896" y="3501008"/>
            <a:ext cx="489391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619672" y="3861048"/>
            <a:ext cx="1336773" cy="1339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278</TotalTime>
  <Words>449</Words>
  <Application>Microsoft Office PowerPoint</Application>
  <PresentationFormat>Экран (4:3)</PresentationFormat>
  <Paragraphs>101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Солнцестояние</vt:lpstr>
      <vt:lpstr>Слайд 1</vt:lpstr>
      <vt:lpstr>Слайд 2</vt:lpstr>
      <vt:lpstr>Слайд 3</vt:lpstr>
      <vt:lpstr>Доли</vt:lpstr>
      <vt:lpstr>Сколько долей закрашено?</vt:lpstr>
      <vt:lpstr>Слайд 6</vt:lpstr>
      <vt:lpstr>Половина</vt:lpstr>
      <vt:lpstr>Какой дробью записываем?</vt:lpstr>
      <vt:lpstr>Треть</vt:lpstr>
      <vt:lpstr>Четверть</vt:lpstr>
      <vt:lpstr>Работа в паре. Какая часть фигуры закрашена?</vt:lpstr>
      <vt:lpstr>Слайд 12</vt:lpstr>
      <vt:lpstr>Слайд 13</vt:lpstr>
      <vt:lpstr>Прочитайте дроби</vt:lpstr>
      <vt:lpstr>Слайд 15</vt:lpstr>
      <vt:lpstr>Слайд 16</vt:lpstr>
      <vt:lpstr> Чем меньше число под чертой, тем больше дробь. </vt:lpstr>
      <vt:lpstr>Сравните </vt:lpstr>
      <vt:lpstr>Слайд 19</vt:lpstr>
      <vt:lpstr>Алёша Попович поймал 28 рыб, а Илья Муромец 5/7 того, что поймал Алёша. Сколько рыб поймал Илья Муромец. Сколько всего рыб поймали оба богатыря?</vt:lpstr>
      <vt:lpstr>Слайд 21</vt:lpstr>
      <vt:lpstr>Слайд 22</vt:lpstr>
      <vt:lpstr>Оцените свою работу на уроке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по теме:</dc:title>
  <dc:creator>Дмитрий</dc:creator>
  <cp:lastModifiedBy>HP</cp:lastModifiedBy>
  <cp:revision>62</cp:revision>
  <dcterms:created xsi:type="dcterms:W3CDTF">2018-04-08T17:57:12Z</dcterms:created>
  <dcterms:modified xsi:type="dcterms:W3CDTF">2024-01-06T02:01:08Z</dcterms:modified>
</cp:coreProperties>
</file>