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7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1" r:id="rId34"/>
    <p:sldId id="289" r:id="rId35"/>
    <p:sldId id="290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007E68-9B3F-455F-9B93-FC1B39A80FAA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B31980-C0DC-46CD-8290-714165DEBA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E46B5BF-2D8C-42BB-B5AB-68A5CB0B4F3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A1C7407-6FF1-4E82-8C88-C022209B2B0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9D3C63-A83B-4657-B558-A2AB16DDCB7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9F276AA-AD95-42A0-B07E-10200115B517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C08B33-BE97-4886-95AC-BCFBF1D8629D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81728A-CED0-4E5F-AEBA-2D243E5710E2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D951A8-FFDF-4C0E-ACEA-8CF988C6FE04}" type="datetimeFigureOut">
              <a:rPr lang="ru-RU" smtClean="0"/>
              <a:pPr/>
              <a:t>07.01.2024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2E20A3F-CC61-4B66-8FCA-373932B4F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solidFill>
            <a:schemeClr val="bg1"/>
          </a:solidFill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0" y="1989138"/>
            <a:ext cx="9144000" cy="2308225"/>
          </a:xfrm>
          <a:prstGeom prst="rect">
            <a:avLst/>
          </a:prstGeom>
          <a:solidFill>
            <a:srgbClr val="0070C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ИСТОРИЯ СОЗДАНИЯ ВООРУЖЕННЫХ СИЛ РОССИЙСКОЙ ФЕДЕРАЦИИ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365625"/>
            <a:ext cx="9144000" cy="249237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Традиции русской армии.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Образование РККА.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Вооруженные Силы Советского союза перед второй мировой войной.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Послевоенное состояние Вооруженных Сил.</a:t>
            </a:r>
          </a:p>
          <a:p>
            <a:pPr marL="4572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Реформа современных Вооруженных Сил России.</a:t>
            </a:r>
          </a:p>
        </p:txBody>
      </p:sp>
      <p:pic>
        <p:nvPicPr>
          <p:cNvPr id="2054" name="Рисунок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0"/>
            <a:ext cx="22860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.ph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88913"/>
            <a:ext cx="4968875" cy="6408737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5435600" y="188913"/>
            <a:ext cx="3509963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Малочисленная, слабо обученная Красная гвардия не могла противостоять вторжению германских войск. Угроза вторжения германских войск вынудила Советское правительство начать комплектование постоянной армии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3800" y="260350"/>
            <a:ext cx="4140200" cy="28971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феврале 1918 года молодой Красной Армии и морякам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Балтфлота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пришлось отражать натиск германских войск.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497266"/>
            <a:ext cx="9144000" cy="3146444"/>
          </a:xfrm>
        </p:spPr>
        <p:txBody>
          <a:bodyPr/>
          <a:lstStyle/>
          <a:p>
            <a:pPr>
              <a:buFont typeface="Arial" pitchFamily="34" charset="0"/>
              <a:buNone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ознаменование массового вступления добровольцев в Красную Армию для защиты Отечества и мужественного сопротивления отрядов Красной Армии, день 23 февраля стал отмечаться как День Советской Армии и Военно-Морского Флота, а с 1992 года как День защитников Отечества.</a:t>
            </a:r>
          </a:p>
        </p:txBody>
      </p:sp>
      <p:pic>
        <p:nvPicPr>
          <p:cNvPr id="4" name="Рисунок 3" descr="14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968875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857750" y="188913"/>
            <a:ext cx="4286250" cy="44012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15 января 1918 года был принят декрет о создании Рабоче-крестьянской Красной Армии (РККА), а 29 января 1918 года – об организации Рабоче-крестьянского  Красного Флота. Армия и флот создавались на добровольных началах.</a:t>
            </a:r>
          </a:p>
        </p:txBody>
      </p:sp>
      <p:pic>
        <p:nvPicPr>
          <p:cNvPr id="6" name="Рисунок 5" descr="072fa03ebbc5a8de624f5940ffbca3d4.jpg"/>
          <p:cNvPicPr>
            <a:picLocks noChangeAspect="1"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179388" y="188913"/>
            <a:ext cx="4562475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l1-2.jpg"/>
          <p:cNvPicPr>
            <a:picLocks noChangeAspect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6000760" y="4714884"/>
            <a:ext cx="2286016" cy="193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0"/>
            <a:ext cx="9144000" cy="6124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Основное содержание реформ: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Формирование Красной Армии и реформирование старой армии;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Принятие в декабре 1917 года Декрета об отмене воинских чинов, званий, знаков различий и преимуществ.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Верховным руководящим органом становился СНК, органом непосредственного управления - Наркомвоендел;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апреле 1918 года набор в Армию  перешел от принципа добровольности к принципу воинской повинности, от выборов командиров – к их назначению. В мае вводится всеобщая воинская повинность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3850" y="1412875"/>
            <a:ext cx="8280400" cy="3786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ВОЕННЫЕ РЕФОРМЫ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ПЕРЕД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ВТОРОЙ МИРОВОЙ ВОЙНОЙ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1937-1939 ГОДОВ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3571876"/>
            <a:ext cx="9144000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Международная обстановка в этот период требовала постоянного укрепления и совершенствования вооруженных сил. Надвигалась вторая мировая война. В этих условиях Советское правительство принимало меры по укреплению обороноспособности страны. Численность вооруженных сил неуклонно возрастала: в 1935 году – 930 тысяч человек, в 1938 году – 1, 5 миллиона человек и к началу 1941 года – 5,7 миллионов человек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.</a:t>
            </a:r>
          </a:p>
        </p:txBody>
      </p:sp>
      <p:pic>
        <p:nvPicPr>
          <p:cNvPr id="12293" name="Рисунок 4" descr="show_6363.jpg"/>
          <p:cNvPicPr>
            <a:picLocks noChangeAspect="1"/>
          </p:cNvPicPr>
          <p:nvPr/>
        </p:nvPicPr>
        <p:blipFill>
          <a:blip r:embed="rId2" cstate="print"/>
          <a:srcRect l="14235" r="9489"/>
          <a:stretch>
            <a:fillRect/>
          </a:stretch>
        </p:blipFill>
        <p:spPr bwMode="auto">
          <a:xfrm>
            <a:off x="5508625" y="188913"/>
            <a:ext cx="34448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5" descr="MolotovRibbentropStalin.jpg"/>
          <p:cNvPicPr>
            <a:picLocks noChangeAspect="1"/>
          </p:cNvPicPr>
          <p:nvPr/>
        </p:nvPicPr>
        <p:blipFill>
          <a:blip r:embed="rId3" cstate="print"/>
          <a:srcRect l="2573" t="31250" r="2263" b="2083"/>
          <a:stretch>
            <a:fillRect/>
          </a:stretch>
        </p:blipFill>
        <p:spPr bwMode="auto">
          <a:xfrm>
            <a:off x="323850" y="260350"/>
            <a:ext cx="34686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95288" y="188913"/>
            <a:ext cx="8353425" cy="48936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Основное содержание реформ: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Создание в марте 1938 года Главного Военного Совета Красной Армии и Главного Совета Военно-Морского Флота, ведавших вопросами военного строительства;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Вводится институт военных комиссаров, просуществовавших до августа 1940 года;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Воинская обязанность теперь распространялась на всех;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Были увеличены сроки службы, снизился призывной возраст, удлинялся срок пребывания в запасе;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Весь личный состав ВС обязывался к военной присяге;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Повышается ответственность за дезертирство и самовольные отлучки из части.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42938" y="1357313"/>
            <a:ext cx="8001000" cy="37861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ВОЕННЫЕ РЕФОРМЫ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ПЕРИОДА ОТЕЧЕСТВЕННОЙ ВОЙНЫ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1941 – 1945 ГОДОВ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50825" y="4437063"/>
            <a:ext cx="8642350" cy="2062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Великая Отечественная война 1941-1945 годов была величайшей проверкой способности Вооруженных Сил СССР отстоять независимость страны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. </a:t>
            </a:r>
          </a:p>
        </p:txBody>
      </p:sp>
      <p:pic>
        <p:nvPicPr>
          <p:cNvPr id="5" name="Рисунок 4" descr="11349984097151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2784475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arm_21_bw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88913"/>
            <a:ext cx="4094162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76600" y="0"/>
            <a:ext cx="5867400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этот период отечественная полководческая школа выдвинула ряд талантливых военачальников (Г.Г.Жуков, К.К.Рокосовский, С.К.Тимошенко,, А.М.Василевский, И.С.Конев и др.), искусно осуществлявших военные операции, приведшие к разгрому стойкого и хорошо вооруженного противника.</a:t>
            </a:r>
          </a:p>
        </p:txBody>
      </p:sp>
      <p:pic>
        <p:nvPicPr>
          <p:cNvPr id="17413" name="Рисунок 5" descr="im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0"/>
            <a:ext cx="2357437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6" descr="2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5038"/>
            <a:ext cx="23463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7588" y="2705100"/>
            <a:ext cx="3046412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8175" y="3381375"/>
            <a:ext cx="27622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0200" y="1557338"/>
            <a:ext cx="238125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Первые сведения о военной организации наших предков появляются в летописных источниках примерно в VI веке. В то время племенные союзы славян создают вооруженные ополчения, включавшие в себя практически всех взрослых мужчин.</a:t>
            </a:r>
          </a:p>
          <a:p>
            <a:pPr algn="just"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                                               Основа войска –</a:t>
            </a:r>
          </a:p>
          <a:p>
            <a:pPr algn="just">
              <a:defRPr/>
            </a:pPr>
            <a:r>
              <a:rPr lang="ru-RU" sz="3600" dirty="0" smtClean="0">
                <a:solidFill>
                  <a:srgbClr val="FF0000"/>
                </a:solidFill>
              </a:rPr>
              <a:t>                                              княжеская дружина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pPr algn="just">
              <a:defRPr/>
            </a:pPr>
            <a:r>
              <a:rPr lang="ru-RU" sz="3600" dirty="0" smtClean="0">
                <a:solidFill>
                  <a:schemeClr val="bg1"/>
                </a:solidFill>
              </a:rPr>
              <a:t>                                                        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3075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4538"/>
            <a:ext cx="435610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79388" y="117475"/>
            <a:ext cx="8785225" cy="526297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Основное содержание реформ: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Объявляется всеобщая мобилизация всех мужчин с 19 до 55 лет;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Усложнилась структурная организация вооруженных сил. Структура ВС включала теперь фронты, армии, корпуса, дивизии, бригады, полки, батальоны, роты, взводы и отделения;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1942 году издается Боевой устав пехоты. Вводится деление военнослужащих на рядовой, сержантский, офицерский составы и генералитет, были введены новые знаки различия;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Усложнилась и увеличилась система военных трибуналов, учреждено Главное управление тыла; </a:t>
            </a:r>
          </a:p>
          <a:p>
            <a:pPr indent="3540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Было принято Постановление, обязывающее республиканские,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областные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и районные комитеты партии развернуть в тылу врага сопротивление (партизанское движение).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00125" y="2605088"/>
            <a:ext cx="71437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ПОСЛЕВОЕННЫЕ РЕФОРМЫ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779838" y="260350"/>
            <a:ext cx="5184775" cy="452431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После войны продолжалось совершенствование и укрепление Вооруженных Сил в соответствии с прогнозом международной обстановки и политикой, проводимой Советским правительством.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середине 50-х годов началось коренное преобразование Советских Вооруженных Сил, оснащение их ракетно-ядерным оружием и другими новейшими видами оружия и военной техники.</a:t>
            </a:r>
          </a:p>
        </p:txBody>
      </p:sp>
      <p:pic>
        <p:nvPicPr>
          <p:cNvPr id="5" name="Рисунок 4" descr="002b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3368675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004b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5000636"/>
            <a:ext cx="2214562" cy="164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187450" y="4581525"/>
            <a:ext cx="6913563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1969 году был создан новый вид Вооруженных Сил СССР – Ракетные войска стратегического 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назначения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pic>
        <p:nvPicPr>
          <p:cNvPr id="5" name="Рисунок 4" descr="864_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77813"/>
            <a:ext cx="3816350" cy="39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7747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4563" y="260350"/>
            <a:ext cx="438943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850" y="0"/>
            <a:ext cx="8820150" cy="5694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Основное содержание реформ: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indent="3571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Высшее руководство обороной страны и Вооруженными Силами СССР осуществлял ЦК КПСС и высшие органы государственной власти (Верховный Совет СССР и Совет Министров СССР). </a:t>
            </a:r>
          </a:p>
          <a:p>
            <a:pPr indent="3571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Непосредственное руководство Вооруженными Силами СССР осуществляло Министерство обороны СССР.</a:t>
            </a:r>
          </a:p>
          <a:p>
            <a:pPr indent="3571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Появились новые вид Вооруженных Сил – Ракетные войска стратегического назначения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;</a:t>
            </a:r>
          </a:p>
          <a:p>
            <a:pPr indent="357188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000125" y="2605088"/>
            <a:ext cx="714375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ВОЕННЫЕ РЕФОРМЫ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90-х ГОДОВ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28625" y="4929188"/>
            <a:ext cx="850106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После распада Советского Союза основным правопреемником Вооруженных Сил СССР стала Российская Федерация, были созданы Вооруженные Силы Российской Федерации</a:t>
            </a: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.</a:t>
            </a:r>
          </a:p>
        </p:txBody>
      </p:sp>
      <p:pic>
        <p:nvPicPr>
          <p:cNvPr id="5" name="Рисунок 4" descr="picturecontent-pid-ae29-et-46d60a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214313"/>
            <a:ext cx="6765925" cy="462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50825" y="3286124"/>
            <a:ext cx="8713788" cy="31085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Строительство ВС РФ намечалось в три этапа. Первый завершился в 1992 году. В ходе его было остановлено снижение уровня боевой готовности, начавшийся после распада СССР, пересмотрены подходы к созданию группировок войск и сил общего назначения и начато формирование новых в связи с изменившимися государственными границами</a:t>
            </a:r>
          </a:p>
        </p:txBody>
      </p:sp>
      <p:pic>
        <p:nvPicPr>
          <p:cNvPr id="13" name="Рисунок 12" descr="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42852"/>
            <a:ext cx="4211637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643313" y="0"/>
            <a:ext cx="5286375" cy="60016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Второй этап реформ проходил с 1993 по 1995 год. В ходе его на сотни тысяч сократилась численность Вооруженных Сил.  В ходе этого этапа правительство пришло к важнейшему выводу, что мы не можем иметь сильные группировки войск вдоль всей границы. Поэтому в основу строительства ВС был положен принцип мобильной обороны, реализация которого позволила приступить к формированию небольших, но достаточно мощных сил, готовых к применению там, где возникает реальная угроза безопасности Россию.</a:t>
            </a:r>
          </a:p>
        </p:txBody>
      </p:sp>
      <p:pic>
        <p:nvPicPr>
          <p:cNvPr id="5" name="Рисунок 4" descr="14-4-1.jpg"/>
          <p:cNvPicPr>
            <a:picLocks noChangeAspect="1"/>
          </p:cNvPicPr>
          <p:nvPr/>
        </p:nvPicPr>
        <p:blipFill>
          <a:blip r:embed="rId3" cstate="print"/>
          <a:srcRect t="10526" r="13110"/>
          <a:stretch>
            <a:fillRect/>
          </a:stretch>
        </p:blipFill>
        <p:spPr bwMode="auto">
          <a:xfrm>
            <a:off x="357158" y="428604"/>
            <a:ext cx="30718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v_4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857628"/>
            <a:ext cx="3530727" cy="229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214813" y="214313"/>
            <a:ext cx="4714875" cy="532453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Генеральным штабом Вооруженных Сил РФ  был осуществлен целый комплекс мероприятий по стратегическому и 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оперативному планированию применения войск в новых условиях. Была принята Федеральная программа развития вооружения и военной техники, началась военно-правовая реформа и реформа военного образования.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В соответствии с Указом Президента РФ «О военном строительстве в РФ» в 1995 году была создана Государственная комиссия по военному строительству в РФ. Она активно взялась за работу, но до конца работа доведена не была.</a:t>
            </a:r>
          </a:p>
        </p:txBody>
      </p:sp>
      <p:pic>
        <p:nvPicPr>
          <p:cNvPr id="5" name="Рисунок 4" descr="48538_20001212215359.gif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500063"/>
            <a:ext cx="3824288" cy="274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b_22853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34" y="3571875"/>
            <a:ext cx="17145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214313" y="3571875"/>
            <a:ext cx="15271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0" y="5143500"/>
            <a:ext cx="9144000" cy="642938"/>
          </a:xfrm>
          <a:noFill/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Дмитрий Донской      Александр Невский</a:t>
            </a:r>
          </a:p>
        </p:txBody>
      </p:sp>
      <p:pic>
        <p:nvPicPr>
          <p:cNvPr id="409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14313"/>
            <a:ext cx="3643312" cy="4333875"/>
          </a:xfrm>
          <a:noFill/>
        </p:spPr>
      </p:pic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714356"/>
            <a:ext cx="502920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14313" y="428604"/>
            <a:ext cx="8643967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Основные приоритеты реформ современной армии: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оптимизация структуры, боевого состава и численности ВС;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качественное улучшение состава, подготовки и обеспечения офицерского корпуса;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подъем эффективности и качества оперативной и боевой подготовки, воспитание войск, укрепление правопорядка и воинской дисциплины;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повышение качественного уровня технической оснащенности войск;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создание экономных, рациональных систем комплектования, подготовки военных кадров, военного образования, военной науки и инфраструктуры;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обеспечение правовой и социальной защиты военнослужащих, их семей.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50" y="785813"/>
            <a:ext cx="7270750" cy="54530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4539817"/>
            <a:ext cx="9144000" cy="2246769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Меняются структура государства, политический строй, политика правительства, но задача по защите Отечества всегда остается первостепенной, поэтому Вооруженные Силы всегда должны отвечать своему предназначению – защите страны от внешней агрессии.</a:t>
            </a:r>
          </a:p>
        </p:txBody>
      </p:sp>
      <p:pic>
        <p:nvPicPr>
          <p:cNvPr id="6" name="Рисунок 5" descr="7731505e5a57.jpg"/>
          <p:cNvPicPr>
            <a:picLocks noChangeAspect="1"/>
          </p:cNvPicPr>
          <p:nvPr/>
        </p:nvPicPr>
        <p:blipFill>
          <a:blip r:embed="rId2" cstate="print"/>
          <a:srcRect l="1405"/>
          <a:stretch>
            <a:fillRect/>
          </a:stretch>
        </p:blipFill>
        <p:spPr bwMode="auto">
          <a:xfrm>
            <a:off x="1643063" y="214313"/>
            <a:ext cx="5715000" cy="41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s001.radikal.ru/i194/1108/43/f3a3a022bb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571480"/>
            <a:ext cx="8501122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4820" name="Рисунок 5" descr="РИС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3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Group 41"/>
          <p:cNvGraphicFramePr>
            <a:graphicFrameLocks/>
          </p:cNvGraphicFramePr>
          <p:nvPr/>
        </p:nvGraphicFramePr>
        <p:xfrm>
          <a:off x="1000125" y="1546225"/>
          <a:ext cx="7215188" cy="4079873"/>
        </p:xfrm>
        <a:graphic>
          <a:graphicData uri="http://schemas.openxmlformats.org/drawingml/2006/table">
            <a:tbl>
              <a:tblPr/>
              <a:tblGrid>
                <a:gridCol w="1390356"/>
                <a:gridCol w="1538581"/>
                <a:gridCol w="4286251"/>
              </a:tblGrid>
              <a:tr h="704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Год проведения реформ </a:t>
                      </a:r>
                    </a:p>
                  </a:txBody>
                  <a:tcPr marL="78263" marR="78263" marT="39129" marB="39129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Руководитель проводимых реформ</a:t>
                      </a:r>
                    </a:p>
                  </a:txBody>
                  <a:tcPr marL="78263" marR="78263" marT="39129" marB="391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Основное содержание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реформ</a:t>
                      </a:r>
                    </a:p>
                  </a:txBody>
                  <a:tcPr marL="78263" marR="78263" marT="39129" marB="39129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64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1917-1918</a:t>
                      </a:r>
                    </a:p>
                  </a:txBody>
                  <a:tcPr marL="91439" marR="9143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СНК</a:t>
                      </a: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354013" algn="just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7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1937-1939</a:t>
                      </a:r>
                    </a:p>
                  </a:txBody>
                  <a:tcPr marL="91439" marR="9143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Главный Военный Совет Красной Армии и Флота</a:t>
                      </a: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354013" algn="just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endParaRPr kumimoji="0" lang="ru-RU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53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1941-1945</a:t>
                      </a:r>
                    </a:p>
                  </a:txBody>
                  <a:tcPr marL="91439" marR="9143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ЦК КПСС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Совнарком</a:t>
                      </a: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354013" algn="just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endParaRPr kumimoji="0" lang="ru-RU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50-ые -1990</a:t>
                      </a:r>
                    </a:p>
                  </a:txBody>
                  <a:tcPr marL="91439" marR="9143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ЦК КПСС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Верховный Совет СССР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0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itchFamily="34" charset="0"/>
                        </a:rPr>
                        <a:t>Совет Министров СССР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</a:endParaRP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357188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  <a:defRPr/>
                      </a:pPr>
                      <a:endParaRPr kumimoji="0" lang="ru-RU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4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90-ые годы</a:t>
                      </a:r>
                    </a:p>
                  </a:txBody>
                  <a:tcPr marL="91439" marR="91439" marT="45717" marB="45717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Верховный главнокомандующий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Правительство РФ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charset="0"/>
                        </a:rPr>
                        <a:t>Минобороны</a:t>
                      </a: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778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endParaRPr kumimoji="0" lang="ru-RU" sz="10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</a:txBody>
                  <a:tcPr marL="91439" marR="91439" marT="45717" marB="45717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428875" y="857250"/>
            <a:ext cx="42862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Работа с таблицей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1941-1945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44" name="Рисунок 5" descr="РИС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36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57313" y="1857375"/>
            <a:ext cx="6500812" cy="2185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Контрольные вопросы: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 какими событиями (политическими, героическими, историческими) из уроков истории и обществознания связан рассматриваемый нами  материал?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Как вы оцениваете военные реформы с современных позиций?</a:t>
            </a:r>
            <a:endParaRPr lang="ru-RU" sz="16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noFill/>
        </p:spPr>
        <p:txBody>
          <a:bodyPr/>
          <a:lstStyle/>
          <a:p>
            <a:r>
              <a:rPr lang="ru-RU" sz="3600" dirty="0" smtClean="0"/>
              <a:t>В середине XVI века </a:t>
            </a:r>
          </a:p>
          <a:p>
            <a:pPr>
              <a:buFont typeface="Arial" pitchFamily="34" charset="0"/>
              <a:buNone/>
            </a:pPr>
            <a:r>
              <a:rPr lang="ru-RU" sz="3600" dirty="0" smtClean="0"/>
              <a:t>Иван Грозный</a:t>
            </a:r>
          </a:p>
          <a:p>
            <a:pPr>
              <a:buFont typeface="Arial" pitchFamily="34" charset="0"/>
              <a:buNone/>
            </a:pPr>
            <a:r>
              <a:rPr lang="ru-RU" sz="3600" dirty="0" smtClean="0"/>
              <a:t> провел </a:t>
            </a:r>
          </a:p>
          <a:p>
            <a:pPr>
              <a:buFont typeface="Arial" pitchFamily="34" charset="0"/>
              <a:buNone/>
            </a:pPr>
            <a:r>
              <a:rPr lang="ru-RU" sz="3600" dirty="0" smtClean="0"/>
              <a:t>военную </a:t>
            </a:r>
          </a:p>
          <a:p>
            <a:pPr>
              <a:buFont typeface="Arial" pitchFamily="34" charset="0"/>
              <a:buNone/>
            </a:pPr>
            <a:r>
              <a:rPr lang="ru-RU" sz="3600" dirty="0" smtClean="0"/>
              <a:t>реформу. </a:t>
            </a:r>
          </a:p>
          <a:p>
            <a:pPr>
              <a:buFont typeface="Arial" pitchFamily="34" charset="0"/>
              <a:buNone/>
            </a:pPr>
            <a:r>
              <a:rPr lang="ru-RU" sz="3600" dirty="0" smtClean="0"/>
              <a:t>   В результате было </a:t>
            </a:r>
          </a:p>
          <a:p>
            <a:pPr>
              <a:buFont typeface="Arial" pitchFamily="34" charset="0"/>
              <a:buNone/>
            </a:pPr>
            <a:r>
              <a:rPr lang="ru-RU" sz="3600" dirty="0" smtClean="0"/>
              <a:t>создано стрелецкое войско. Оно несло службу не только в военное, но и в мирное время. Стрельцы имели единообразное вооружение (пищаль, сабля и бердыш) и форму. </a:t>
            </a:r>
            <a:endParaRPr lang="ru-RU" dirty="0" smtClean="0"/>
          </a:p>
        </p:txBody>
      </p:sp>
      <p:pic>
        <p:nvPicPr>
          <p:cNvPr id="5123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57166"/>
            <a:ext cx="4140200" cy="314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142984"/>
            <a:ext cx="18002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noFill/>
        </p:spPr>
        <p:txBody>
          <a:bodyPr/>
          <a:lstStyle/>
          <a:p>
            <a:r>
              <a:rPr lang="ru-RU" dirty="0" smtClean="0"/>
              <a:t>Важным для страны в военном отношении был XVIII век. Молодой царь Петр I провел военные реформы, итог которых - создание регулярных вооруженных сил (сухопутной армии и флота) численностью более 200 тыс. человек.</a:t>
            </a:r>
          </a:p>
          <a:p>
            <a:r>
              <a:rPr lang="ru-RU" dirty="0" smtClean="0"/>
              <a:t> Зарождение традиций русской гвардии.</a:t>
            </a:r>
          </a:p>
          <a:p>
            <a:pPr>
              <a:buFont typeface="Arial" pitchFamily="34" charset="0"/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           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046413"/>
            <a:ext cx="2914650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997200"/>
            <a:ext cx="3421062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147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214813" cy="5715000"/>
          </a:xfrm>
        </p:spPr>
      </p:pic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3617913"/>
            <a:ext cx="262255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00" y="0"/>
            <a:ext cx="2643188" cy="366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3667125"/>
            <a:ext cx="3024187" cy="319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0"/>
            <a:ext cx="2519363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143625" y="3929063"/>
            <a:ext cx="3000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000" dirty="0" err="1">
                <a:latin typeface="+mj-lt"/>
                <a:ea typeface="+mj-ea"/>
                <a:cs typeface="+mj-cs"/>
              </a:rPr>
              <a:t>Генералисимус</a:t>
            </a:r>
            <a:r>
              <a:rPr lang="ru-RU" sz="2400" dirty="0">
                <a:latin typeface="+mj-lt"/>
                <a:ea typeface="+mj-ea"/>
                <a:cs typeface="+mj-cs"/>
              </a:rPr>
              <a:t> Суворов </a:t>
            </a:r>
          </a:p>
          <a:p>
            <a:pPr algn="ctr" eaLnBrk="0" hangingPunct="0">
              <a:defRPr/>
            </a:pPr>
            <a:r>
              <a:rPr lang="ru-RU" sz="2000" dirty="0">
                <a:latin typeface="+mj-lt"/>
                <a:ea typeface="+mj-ea"/>
                <a:cs typeface="+mj-cs"/>
              </a:rPr>
              <a:t>Генерал-фельдмаршал </a:t>
            </a:r>
            <a:r>
              <a:rPr lang="ru-RU" sz="2400" dirty="0">
                <a:latin typeface="+mj-lt"/>
                <a:ea typeface="+mj-ea"/>
                <a:cs typeface="+mj-cs"/>
              </a:rPr>
              <a:t>Кутузов</a:t>
            </a:r>
          </a:p>
          <a:p>
            <a:pPr algn="ctr" eaLnBrk="0" hangingPunct="0">
              <a:defRPr/>
            </a:pPr>
            <a:r>
              <a:rPr lang="ru-RU" sz="2000" dirty="0">
                <a:latin typeface="+mj-lt"/>
                <a:ea typeface="+mj-ea"/>
                <a:cs typeface="+mj-cs"/>
              </a:rPr>
              <a:t>Адмиралы </a:t>
            </a:r>
            <a:r>
              <a:rPr lang="ru-RU" sz="2400" dirty="0" err="1">
                <a:latin typeface="+mj-lt"/>
                <a:ea typeface="+mj-ea"/>
                <a:cs typeface="+mj-cs"/>
              </a:rPr>
              <a:t>Ушаков,Нахимов</a:t>
            </a:r>
            <a:r>
              <a:rPr lang="ru-RU" sz="2400" dirty="0">
                <a:latin typeface="+mj-lt"/>
                <a:ea typeface="+mj-ea"/>
                <a:cs typeface="+mj-cs"/>
              </a:rPr>
              <a:t> </a:t>
            </a:r>
            <a:r>
              <a:rPr lang="ru-RU" sz="2000" dirty="0">
                <a:latin typeface="+mj-lt"/>
                <a:ea typeface="+mj-ea"/>
                <a:cs typeface="+mj-cs"/>
              </a:rPr>
              <a:t>Генерал</a:t>
            </a:r>
            <a:r>
              <a:rPr lang="ru-RU" sz="2400" dirty="0">
                <a:latin typeface="+mj-lt"/>
                <a:ea typeface="+mj-ea"/>
                <a:cs typeface="+mj-cs"/>
              </a:rPr>
              <a:t> Скобелев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214813" y="274638"/>
            <a:ext cx="4714875" cy="1725612"/>
          </a:xfrm>
          <a:noFill/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Адмирал Корнилов Генерал Брусилов</a:t>
            </a:r>
          </a:p>
        </p:txBody>
      </p:sp>
      <p:sp>
        <p:nvSpPr>
          <p:cNvPr id="819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500306"/>
            <a:ext cx="57245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85750"/>
            <a:ext cx="3071803" cy="4092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0"/>
            <a:ext cx="9144000" cy="4400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cademi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cademi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ВОЕННЫЕ  РЕФОРМЫ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ПОСЛЕ ОКТЯБРЬСКОЙ РЕВОЛЮЦИИ</a:t>
            </a:r>
            <a:endParaRPr 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cademia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cademia" pitchFamily="34" charset="0"/>
              </a:rPr>
              <a:t>1917-1918 ГОДОВ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85720" y="3429001"/>
            <a:ext cx="885828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Октябрьская революция 1917 года разрушила существовавшее государственное устройство России и ликвидировала вооруженные силы. Правительству Республики Советов пришлось в первые месяцы создавать новые вооруженные силы с учетом нового общественного устройства страны, внешних угроз и материальных возможностей</a:t>
            </a:r>
          </a:p>
        </p:txBody>
      </p:sp>
      <p:pic>
        <p:nvPicPr>
          <p:cNvPr id="6" name="Рисунок 5" descr="24178383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9063"/>
            <a:ext cx="4846637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27405164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0"/>
            <a:ext cx="2736850" cy="332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1281</Words>
  <Application>Microsoft Office PowerPoint</Application>
  <PresentationFormat>Экран (4:3)</PresentationFormat>
  <Paragraphs>120</Paragraphs>
  <Slides>35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Апекс</vt:lpstr>
      <vt:lpstr>Слайд 1</vt:lpstr>
      <vt:lpstr>Слайд 2</vt:lpstr>
      <vt:lpstr>Дмитрий Донской      Александр Невский</vt:lpstr>
      <vt:lpstr>Слайд 4</vt:lpstr>
      <vt:lpstr>Слайд 5</vt:lpstr>
      <vt:lpstr>Слайд 6</vt:lpstr>
      <vt:lpstr>Адмирал Корнилов Генерал Брусилов</vt:lpstr>
      <vt:lpstr>Слайд 8</vt:lpstr>
      <vt:lpstr>Слайд 9</vt:lpstr>
      <vt:lpstr>Слайд 10</vt:lpstr>
      <vt:lpstr>В феврале 1918 года молодой Красной Армии и морякам Балтфлота пришлось отражать натиск германских войск.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1941-1945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</dc:creator>
  <cp:lastModifiedBy>User</cp:lastModifiedBy>
  <cp:revision>19</cp:revision>
  <dcterms:created xsi:type="dcterms:W3CDTF">2015-04-03T18:25:31Z</dcterms:created>
  <dcterms:modified xsi:type="dcterms:W3CDTF">2024-01-07T17:38:16Z</dcterms:modified>
</cp:coreProperties>
</file>