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4"/>
  </p:sldMasterIdLst>
  <p:notesMasterIdLst>
    <p:notesMasterId r:id="rId24"/>
  </p:notesMasterIdLst>
  <p:handoutMasterIdLst>
    <p:handoutMasterId r:id="rId25"/>
  </p:handoutMasterIdLst>
  <p:sldIdLst>
    <p:sldId id="256" r:id="rId5"/>
    <p:sldId id="276" r:id="rId6"/>
    <p:sldId id="280" r:id="rId7"/>
    <p:sldId id="279" r:id="rId8"/>
    <p:sldId id="281" r:id="rId9"/>
    <p:sldId id="282" r:id="rId10"/>
    <p:sldId id="283" r:id="rId11"/>
    <p:sldId id="285" r:id="rId12"/>
    <p:sldId id="286" r:id="rId13"/>
    <p:sldId id="287" r:id="rId14"/>
    <p:sldId id="288" r:id="rId15"/>
    <p:sldId id="289" r:id="rId16"/>
    <p:sldId id="290" r:id="rId17"/>
    <p:sldId id="291" r:id="rId18"/>
    <p:sldId id="292" r:id="rId19"/>
    <p:sldId id="293" r:id="rId20"/>
    <p:sldId id="295" r:id="rId21"/>
    <p:sldId id="294" r:id="rId22"/>
    <p:sldId id="277" r:id="rId23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>
      <p:cViewPr varScale="1">
        <p:scale>
          <a:sx n="83" d="100"/>
          <a:sy n="83" d="100"/>
        </p:scale>
        <p:origin x="686" y="77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100" d="100"/>
          <a:sy n="100" d="100"/>
        </p:scale>
        <p:origin x="3552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Relationship Id="rId30" Type="http://schemas.microsoft.com/office/2015/10/relationships/revisionInfo" Target="revisionInfo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верхне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algn="r" rtl="0"/>
            <a:fld id="{6947F12A-A84C-4A14-B00A-35CCCDCBE045}" type="datetime1">
              <a:rPr lang="ru-RU" smtClean="0"/>
              <a:pPr algn="r" rtl="0"/>
              <a:t>07.01.2024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algn="r" rtl="0"/>
            <a:fld id="{45ACAF8E-318A-4EFE-8633-D9E72ABCE0ED}" type="slidenum">
              <a:rPr lang="ru-RU" smtClean="0"/>
              <a:pPr algn="r" rt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065597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верхне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rtl="0">
              <a:defRPr sz="1200"/>
            </a:lvl1pPr>
          </a:lstStyle>
          <a:p>
            <a:fld id="{3089557B-9822-496C-AFB1-92504668F6D8}" type="datetime1">
              <a:rPr lang="ru-RU" smtClean="0"/>
              <a:pPr/>
              <a:t>07.01.2024</a:t>
            </a:fld>
            <a:endParaRPr lang="ru-RU" dirty="0"/>
          </a:p>
        </p:txBody>
      </p:sp>
      <p:sp>
        <p:nvSpPr>
          <p:cNvPr id="4" name="Образ слайда 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dirty="0"/>
          </a:p>
        </p:txBody>
      </p:sp>
      <p:sp>
        <p:nvSpPr>
          <p:cNvPr id="5" name="Заполнитель заметок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dirty="0"/>
              <a:t>Образец текста</a:t>
            </a:r>
          </a:p>
          <a:p>
            <a:pPr lvl="1" rtl="0"/>
            <a:r>
              <a:rPr lang="ru-RU" dirty="0"/>
              <a:t>Второй уровень</a:t>
            </a:r>
          </a:p>
          <a:p>
            <a:pPr lvl="2" rtl="0"/>
            <a:r>
              <a:rPr lang="ru-RU" dirty="0"/>
              <a:t>Третий уровень</a:t>
            </a:r>
          </a:p>
          <a:p>
            <a:pPr lvl="3" rtl="0"/>
            <a:r>
              <a:rPr lang="ru-RU" dirty="0"/>
              <a:t>Четвертый уровень</a:t>
            </a:r>
          </a:p>
          <a:p>
            <a:pPr lvl="4" rtl="0"/>
            <a:r>
              <a:rPr lang="ru-RU" dirty="0"/>
              <a:t>Пятый уровень</a:t>
            </a:r>
          </a:p>
        </p:txBody>
      </p:sp>
      <p:sp>
        <p:nvSpPr>
          <p:cNvPr id="6" name="Заполнитель нижне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rtl="0">
              <a:defRPr sz="1200"/>
            </a:lvl1pPr>
          </a:lstStyle>
          <a:p>
            <a:fld id="{5EE2CF44-2B13-41B4-A334-1CDF534EEBB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453856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 userDrawn="1"/>
        </p:nvSpPr>
        <p:spPr bwMode="gray">
          <a:xfrm>
            <a:off x="0" y="2825016"/>
            <a:ext cx="12188952" cy="3180930"/>
          </a:xfrm>
          <a:prstGeom prst="rect">
            <a:avLst/>
          </a:prstGeom>
          <a:solidFill>
            <a:schemeClr val="bg1">
              <a:lumMod val="85000"/>
              <a:lumOff val="1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7" name="Прямоугольник 6"/>
          <p:cNvSpPr/>
          <p:nvPr userDrawn="1"/>
        </p:nvSpPr>
        <p:spPr bwMode="black">
          <a:xfrm>
            <a:off x="0" y="3075709"/>
            <a:ext cx="12188952" cy="26392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 bwMode="white">
          <a:xfrm>
            <a:off x="1066800" y="3165763"/>
            <a:ext cx="10058400" cy="1711037"/>
          </a:xfrm>
        </p:spPr>
        <p:txBody>
          <a:bodyPr rtlCol="0" anchor="b">
            <a:normAutofit/>
          </a:bodyPr>
          <a:lstStyle>
            <a:lvl1pPr algn="l" rtl="0">
              <a:lnSpc>
                <a:spcPct val="80000"/>
              </a:lnSpc>
              <a:defRPr sz="5400">
                <a:solidFill>
                  <a:schemeClr val="tx1"/>
                </a:solidFill>
              </a:defRPr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 bwMode="white">
          <a:xfrm>
            <a:off x="1066800" y="4953000"/>
            <a:ext cx="10058400" cy="68580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0"/>
              </a:spcBef>
              <a:buNone/>
              <a:defRPr sz="2000">
                <a:solidFill>
                  <a:schemeClr val="accent1"/>
                </a:solidFill>
                <a:latin typeface="+mj-lt"/>
              </a:defRPr>
            </a:lvl1pPr>
            <a:lvl2pPr marL="457200" indent="0" algn="ctr" rtl="0">
              <a:buNone/>
              <a:defRPr sz="2000"/>
            </a:lvl2pPr>
            <a:lvl3pPr marL="914400" indent="0" algn="ctr" rtl="0">
              <a:buNone/>
              <a:defRPr sz="1800"/>
            </a:lvl3pPr>
            <a:lvl4pPr marL="1371600" indent="0" algn="ctr" rtl="0">
              <a:buNone/>
              <a:defRPr sz="1600"/>
            </a:lvl4pPr>
            <a:lvl5pPr marL="1828800" indent="0" algn="ctr" rtl="0">
              <a:buNone/>
              <a:defRPr sz="1600"/>
            </a:lvl5pPr>
            <a:lvl6pPr marL="2286000" indent="0" algn="ctr" rtl="0">
              <a:buNone/>
              <a:defRPr sz="1600"/>
            </a:lvl6pPr>
            <a:lvl7pPr marL="2743200" indent="0" algn="ctr" rtl="0">
              <a:buNone/>
              <a:defRPr sz="1600"/>
            </a:lvl7pPr>
            <a:lvl8pPr marL="3200400" indent="0" algn="ctr" rtl="0">
              <a:buNone/>
              <a:defRPr sz="1600"/>
            </a:lvl8pPr>
            <a:lvl9pPr marL="3657600" indent="0" algn="ctr" rtl="0">
              <a:buNone/>
              <a:defRPr sz="1600"/>
            </a:lvl9pPr>
          </a:lstStyle>
          <a:p>
            <a:pPr rtl="0"/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98862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rtl="0">
              <a:defRPr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2464C44B-2BBF-4BA1-A73D-D02BA9DD5A92}" type="datetime1">
              <a:rPr lang="ru-RU" smtClean="0"/>
              <a:pPr/>
              <a:t>07.01.2024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31375A4-56A4-47D6-9801-1991572033F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771542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457199"/>
            <a:ext cx="1943100" cy="5638801"/>
          </a:xfrm>
        </p:spPr>
        <p:txBody>
          <a:bodyPr vert="eaVert" rtlCol="0"/>
          <a:lstStyle>
            <a:lvl1pPr rtl="0">
              <a:defRPr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524000" y="457199"/>
            <a:ext cx="7048500" cy="5638801"/>
          </a:xfrm>
        </p:spPr>
        <p:txBody>
          <a:bodyPr vert="eaVert" rtlCol="0"/>
          <a:lstStyle/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E6A3F516-A09D-4456-9F4A-D955148FE47B}" type="datetime1">
              <a:rPr lang="ru-RU" smtClean="0"/>
              <a:pPr/>
              <a:t>07.01.2024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31375A4-56A4-47D6-9801-1991572033F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246350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rtl="0">
              <a:defRPr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/>
          <a:lstStyle>
            <a:lvl5pPr algn="l" rtl="0">
              <a:defRPr/>
            </a:lvl5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136460D0-483D-41DF-921A-E915B182C4D8}" type="datetime1">
              <a:rPr lang="ru-RU" smtClean="0"/>
              <a:pPr/>
              <a:t>07.01.2024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31375A4-56A4-47D6-9801-1991572033F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12444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0" y="1828800"/>
            <a:ext cx="9144000" cy="2743200"/>
          </a:xfrm>
        </p:spPr>
        <p:txBody>
          <a:bodyPr rtlCol="0" anchor="b">
            <a:normAutofit/>
          </a:bodyPr>
          <a:lstStyle>
            <a:lvl1pPr algn="l" rtl="0">
              <a:defRPr sz="5400">
                <a:solidFill>
                  <a:schemeClr val="tx1"/>
                </a:solidFill>
              </a:defRPr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Замещающий текст 2"/>
          <p:cNvSpPr>
            <a:spLocks noGrp="1"/>
          </p:cNvSpPr>
          <p:nvPr>
            <p:ph type="body" idx="1"/>
          </p:nvPr>
        </p:nvSpPr>
        <p:spPr>
          <a:xfrm>
            <a:off x="1524000" y="4589463"/>
            <a:ext cx="9144000" cy="1506537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0"/>
              </a:spcBef>
              <a:buNone/>
              <a:defRPr sz="2000">
                <a:solidFill>
                  <a:schemeClr val="accent1"/>
                </a:solidFill>
                <a:latin typeface="+mj-lt"/>
              </a:defRPr>
            </a:lvl1pPr>
            <a:lvl2pPr marL="457200" indent="0" algn="l" rtl="0">
              <a:buNone/>
              <a:defRPr sz="2000"/>
            </a:lvl2pPr>
            <a:lvl3pPr marL="914400" indent="0" algn="l" rtl="0">
              <a:buNone/>
              <a:defRPr sz="1800"/>
            </a:lvl3pPr>
            <a:lvl4pPr marL="1371600" indent="0" algn="l" rtl="0">
              <a:buNone/>
              <a:defRPr sz="1600"/>
            </a:lvl4pPr>
            <a:lvl5pPr marL="1828800" indent="0" algn="l" rtl="0">
              <a:buNone/>
              <a:defRPr sz="1600"/>
            </a:lvl5pPr>
            <a:lvl6pPr marL="2286000" indent="0" algn="l" rtl="0">
              <a:buNone/>
              <a:defRPr sz="1600"/>
            </a:lvl6pPr>
            <a:lvl7pPr marL="2743200" indent="0" algn="l" rtl="0">
              <a:buNone/>
              <a:defRPr sz="1600"/>
            </a:lvl7pPr>
            <a:lvl8pPr marL="3200400" indent="0" algn="l" rtl="0">
              <a:buNone/>
              <a:defRPr sz="1600"/>
            </a:lvl8pPr>
            <a:lvl9pPr marL="3657600" indent="0" algn="l" rtl="0">
              <a:buNone/>
              <a:defRPr sz="1600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5067780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типа объекто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rtl="0">
              <a:defRPr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524000" y="1825625"/>
            <a:ext cx="4343400" cy="4270375"/>
          </a:xfrm>
        </p:spPr>
        <p:txBody>
          <a:bodyPr rtlCol="0">
            <a:normAutofit/>
          </a:bodyPr>
          <a:lstStyle>
            <a:lvl1pPr algn="l" rtl="0">
              <a:defRPr sz="2000"/>
            </a:lvl1pPr>
            <a:lvl2pPr algn="l" rtl="0">
              <a:defRPr sz="1800"/>
            </a:lvl2pPr>
            <a:lvl3pPr algn="l" rtl="0">
              <a:defRPr sz="1600"/>
            </a:lvl3pPr>
            <a:lvl4pPr algn="l" rtl="0">
              <a:defRPr sz="1400"/>
            </a:lvl4pPr>
            <a:lvl5pPr algn="l" rtl="0">
              <a:defRPr sz="1400"/>
            </a:lvl5pPr>
            <a:lvl6pPr algn="l" rtl="0">
              <a:defRPr sz="1400"/>
            </a:lvl6pPr>
            <a:lvl7pPr algn="l" rtl="0">
              <a:defRPr sz="1400"/>
            </a:lvl7pPr>
            <a:lvl8pPr algn="l" rtl="0">
              <a:defRPr sz="1400"/>
            </a:lvl8pPr>
            <a:lvl9pPr algn="l" rtl="0">
              <a:defRPr sz="140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24600" y="1825625"/>
            <a:ext cx="4343400" cy="4270375"/>
          </a:xfrm>
        </p:spPr>
        <p:txBody>
          <a:bodyPr rtlCol="0">
            <a:normAutofit/>
          </a:bodyPr>
          <a:lstStyle>
            <a:lvl1pPr algn="l" rtl="0">
              <a:defRPr sz="2000"/>
            </a:lvl1pPr>
            <a:lvl2pPr algn="l" rtl="0">
              <a:defRPr sz="1800"/>
            </a:lvl2pPr>
            <a:lvl3pPr algn="l" rtl="0">
              <a:defRPr sz="1600"/>
            </a:lvl3pPr>
            <a:lvl4pPr algn="l" rtl="0">
              <a:defRPr sz="1400"/>
            </a:lvl4pPr>
            <a:lvl5pPr algn="l" rtl="0">
              <a:defRPr sz="1400"/>
            </a:lvl5pPr>
            <a:lvl6pPr algn="l" rtl="0">
              <a:defRPr sz="1400"/>
            </a:lvl6pPr>
            <a:lvl7pPr algn="l" rtl="0">
              <a:defRPr sz="1400"/>
            </a:lvl7pPr>
            <a:lvl8pPr algn="l" rtl="0">
              <a:defRPr sz="1400"/>
            </a:lvl8pPr>
            <a:lvl9pPr algn="l" rtl="0">
              <a:defRPr sz="140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FD7CFA94-EFCC-47FC-B7DD-4E24B24733B5}" type="datetime1">
              <a:rPr lang="ru-RU" smtClean="0"/>
              <a:pPr/>
              <a:t>07.01.2024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31375A4-56A4-47D6-9801-1991572033F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44567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27048" y="1828800"/>
            <a:ext cx="4343400" cy="685800"/>
          </a:xfrm>
        </p:spPr>
        <p:txBody>
          <a:bodyPr rtlCol="0" anchor="ctr">
            <a:normAutofit/>
          </a:bodyPr>
          <a:lstStyle>
            <a:lvl1pPr marL="0" indent="0" algn="l" rtl="0">
              <a:spcBef>
                <a:spcPts val="0"/>
              </a:spcBef>
              <a:buNone/>
              <a:defRPr sz="2200" b="0">
                <a:solidFill>
                  <a:schemeClr val="tx1"/>
                </a:solidFill>
              </a:defRPr>
            </a:lvl1pPr>
            <a:lvl2pPr marL="457200" indent="0" algn="l" rtl="0">
              <a:buNone/>
              <a:defRPr sz="2000" b="1"/>
            </a:lvl2pPr>
            <a:lvl3pPr marL="914400" indent="0" algn="l" rtl="0">
              <a:buNone/>
              <a:defRPr sz="1800" b="1"/>
            </a:lvl3pPr>
            <a:lvl4pPr marL="1371600" indent="0" algn="l" rtl="0">
              <a:buNone/>
              <a:defRPr sz="1600" b="1"/>
            </a:lvl4pPr>
            <a:lvl5pPr marL="1828800" indent="0" algn="l" rtl="0">
              <a:buNone/>
              <a:defRPr sz="1600" b="1"/>
            </a:lvl5pPr>
            <a:lvl6pPr marL="2286000" indent="0" algn="l" rtl="0">
              <a:buNone/>
              <a:defRPr sz="1600" b="1"/>
            </a:lvl6pPr>
            <a:lvl7pPr marL="2743200" indent="0" algn="l" rtl="0">
              <a:buNone/>
              <a:defRPr sz="1600" b="1"/>
            </a:lvl7pPr>
            <a:lvl8pPr marL="3200400" indent="0" algn="l" rtl="0">
              <a:buNone/>
              <a:defRPr sz="1600" b="1"/>
            </a:lvl8pPr>
            <a:lvl9pPr marL="3657600" indent="0" algn="l" rtl="0">
              <a:buNone/>
              <a:defRPr sz="1600" b="1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527048" y="2514600"/>
            <a:ext cx="4343400" cy="3581401"/>
          </a:xfrm>
        </p:spPr>
        <p:txBody>
          <a:bodyPr rtlCol="0">
            <a:normAutofit/>
          </a:bodyPr>
          <a:lstStyle>
            <a:lvl1pPr algn="l" rtl="0">
              <a:defRPr sz="2000"/>
            </a:lvl1pPr>
            <a:lvl2pPr algn="l" rtl="0">
              <a:defRPr sz="1800"/>
            </a:lvl2pPr>
            <a:lvl3pPr algn="l" rtl="0">
              <a:defRPr sz="1600"/>
            </a:lvl3pPr>
            <a:lvl4pPr algn="l" rtl="0">
              <a:defRPr sz="1400"/>
            </a:lvl4pPr>
            <a:lvl5pPr algn="l" rtl="0">
              <a:defRPr sz="1400"/>
            </a:lvl5pPr>
            <a:lvl6pPr algn="l" rtl="0">
              <a:defRPr sz="1400"/>
            </a:lvl6pPr>
            <a:lvl7pPr algn="l" rtl="0">
              <a:defRPr sz="1400"/>
            </a:lvl7pPr>
            <a:lvl8pPr algn="l" rtl="0">
              <a:defRPr sz="1400"/>
            </a:lvl8pPr>
            <a:lvl9pPr algn="l" rtl="0">
              <a:defRPr sz="140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327648" y="1828800"/>
            <a:ext cx="4343400" cy="685800"/>
          </a:xfrm>
        </p:spPr>
        <p:txBody>
          <a:bodyPr rtlCol="0" anchor="ctr">
            <a:normAutofit/>
          </a:bodyPr>
          <a:lstStyle>
            <a:lvl1pPr marL="0" indent="0" algn="l" rtl="0">
              <a:spcBef>
                <a:spcPts val="0"/>
              </a:spcBef>
              <a:buNone/>
              <a:defRPr sz="2200" b="0">
                <a:solidFill>
                  <a:schemeClr val="tx1"/>
                </a:solidFill>
              </a:defRPr>
            </a:lvl1pPr>
            <a:lvl2pPr marL="457200" indent="0" algn="l" rtl="0">
              <a:buNone/>
              <a:defRPr sz="2000" b="1"/>
            </a:lvl2pPr>
            <a:lvl3pPr marL="914400" indent="0" algn="l" rtl="0">
              <a:buNone/>
              <a:defRPr sz="1800" b="1"/>
            </a:lvl3pPr>
            <a:lvl4pPr marL="1371600" indent="0" algn="l" rtl="0">
              <a:buNone/>
              <a:defRPr sz="1600" b="1"/>
            </a:lvl4pPr>
            <a:lvl5pPr marL="1828800" indent="0" algn="l" rtl="0">
              <a:buNone/>
              <a:defRPr sz="1600" b="1"/>
            </a:lvl5pPr>
            <a:lvl6pPr marL="2286000" indent="0" algn="l" rtl="0">
              <a:buNone/>
              <a:defRPr sz="1600" b="1"/>
            </a:lvl6pPr>
            <a:lvl7pPr marL="2743200" indent="0" algn="l" rtl="0">
              <a:buNone/>
              <a:defRPr sz="1600" b="1"/>
            </a:lvl7pPr>
            <a:lvl8pPr marL="3200400" indent="0" algn="l" rtl="0">
              <a:buNone/>
              <a:defRPr sz="1600" b="1"/>
            </a:lvl8pPr>
            <a:lvl9pPr marL="3657600" indent="0" algn="l" rtl="0">
              <a:buNone/>
              <a:defRPr sz="1600" b="1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327648" y="2514600"/>
            <a:ext cx="4343400" cy="3581401"/>
          </a:xfrm>
        </p:spPr>
        <p:txBody>
          <a:bodyPr rtlCol="0">
            <a:normAutofit/>
          </a:bodyPr>
          <a:lstStyle>
            <a:lvl1pPr algn="l" rtl="0">
              <a:defRPr sz="2000"/>
            </a:lvl1pPr>
            <a:lvl2pPr algn="l" rtl="0">
              <a:defRPr sz="1800"/>
            </a:lvl2pPr>
            <a:lvl3pPr algn="l" rtl="0">
              <a:defRPr sz="1600"/>
            </a:lvl3pPr>
            <a:lvl4pPr algn="l" rtl="0">
              <a:defRPr sz="1400"/>
            </a:lvl4pPr>
            <a:lvl5pPr algn="l" rtl="0">
              <a:defRPr sz="1400"/>
            </a:lvl5pPr>
            <a:lvl6pPr algn="l" rtl="0">
              <a:defRPr sz="1400"/>
            </a:lvl6pPr>
            <a:lvl7pPr algn="l" rtl="0">
              <a:defRPr sz="1400"/>
            </a:lvl7pPr>
            <a:lvl8pPr algn="l" rtl="0">
              <a:defRPr sz="1400"/>
            </a:lvl8pPr>
            <a:lvl9pPr algn="l" rtl="0">
              <a:defRPr sz="140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481638CB-5695-4AA9-8097-67D2CBFE7CE7}" type="datetime1">
              <a:rPr lang="ru-RU" smtClean="0"/>
              <a:pPr/>
              <a:t>07.01.2024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31375A4-56A4-47D6-9801-1991572033F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979065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rtl="0">
              <a:defRPr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FA80E48A-252F-48D1-8AEC-7A986F5005E3}" type="datetime1">
              <a:rPr lang="ru-RU" smtClean="0"/>
              <a:pPr/>
              <a:t>07.01.2024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31375A4-56A4-47D6-9801-1991572033F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389767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4DED88E1-B763-4872-A95C-D1643011B528}" type="datetime1">
              <a:rPr lang="ru-RU" smtClean="0"/>
              <a:pPr/>
              <a:t>07.01.2024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31375A4-56A4-47D6-9801-1991572033F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68172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02587" y="1600200"/>
            <a:ext cx="3122613" cy="1828800"/>
          </a:xfrm>
        </p:spPr>
        <p:txBody>
          <a:bodyPr rtlCol="0" anchor="b">
            <a:normAutofit/>
          </a:bodyPr>
          <a:lstStyle>
            <a:lvl1pPr algn="l" rtl="0">
              <a:defRPr sz="3400"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0412" y="762000"/>
            <a:ext cx="6400800" cy="5334000"/>
          </a:xfrm>
        </p:spPr>
        <p:txBody>
          <a:bodyPr rtlCol="0">
            <a:normAutofit/>
          </a:bodyPr>
          <a:lstStyle>
            <a:lvl1pPr algn="l" rtl="0">
              <a:defRPr sz="2000"/>
            </a:lvl1pPr>
            <a:lvl2pPr algn="l" rtl="0">
              <a:defRPr sz="1800"/>
            </a:lvl2pPr>
            <a:lvl3pPr algn="l" rtl="0">
              <a:defRPr sz="1600"/>
            </a:lvl3pPr>
            <a:lvl4pPr algn="l" rtl="0">
              <a:defRPr sz="1400"/>
            </a:lvl4pPr>
            <a:lvl5pPr algn="l" rtl="0">
              <a:defRPr sz="1400"/>
            </a:lvl5pPr>
            <a:lvl6pPr algn="l" rtl="0">
              <a:defRPr sz="1400"/>
            </a:lvl6pPr>
            <a:lvl7pPr algn="l" rtl="0">
              <a:defRPr sz="1400"/>
            </a:lvl7pPr>
            <a:lvl8pPr algn="l" rtl="0">
              <a:defRPr sz="1400"/>
            </a:lvl8pPr>
            <a:lvl9pPr algn="l" rtl="0">
              <a:defRPr sz="140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001039" y="3429000"/>
            <a:ext cx="3124161" cy="1828800"/>
          </a:xfrm>
        </p:spPr>
        <p:txBody>
          <a:bodyPr rtlCol="0"/>
          <a:lstStyle>
            <a:lvl1pPr marL="0" indent="0" algn="l" rtl="0">
              <a:spcBef>
                <a:spcPts val="0"/>
              </a:spcBef>
              <a:buNone/>
              <a:defRPr sz="1600"/>
            </a:lvl1pPr>
            <a:lvl2pPr marL="457200" indent="0" algn="l" rtl="0">
              <a:buNone/>
              <a:defRPr sz="1400"/>
            </a:lvl2pPr>
            <a:lvl3pPr marL="914400" indent="0" algn="l" rtl="0">
              <a:buNone/>
              <a:defRPr sz="1200"/>
            </a:lvl3pPr>
            <a:lvl4pPr marL="1371600" indent="0" algn="l" rtl="0">
              <a:buNone/>
              <a:defRPr sz="1000"/>
            </a:lvl4pPr>
            <a:lvl5pPr marL="1828800" indent="0" algn="l" rtl="0">
              <a:buNone/>
              <a:defRPr sz="1000"/>
            </a:lvl5pPr>
            <a:lvl6pPr marL="2286000" indent="0" algn="l" rtl="0">
              <a:buNone/>
              <a:defRPr sz="1000"/>
            </a:lvl6pPr>
            <a:lvl7pPr marL="2743200" indent="0" algn="l" rtl="0">
              <a:buNone/>
              <a:defRPr sz="1000"/>
            </a:lvl7pPr>
            <a:lvl8pPr marL="3200400" indent="0" algn="l" rtl="0">
              <a:buNone/>
              <a:defRPr sz="1000"/>
            </a:lvl8pPr>
            <a:lvl9pPr marL="3657600" indent="0" algn="l" rtl="0">
              <a:buNone/>
              <a:defRPr sz="1000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C57E0EC7-2776-4AD9-84CE-3F9E782741C2}" type="datetime1">
              <a:rPr lang="ru-RU" smtClean="0"/>
              <a:pPr/>
              <a:t>07.01.2024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31375A4-56A4-47D6-9801-1991572033F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673741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 userDrawn="1"/>
        </p:nvSpPr>
        <p:spPr bwMode="blackWhite">
          <a:xfrm>
            <a:off x="644091" y="640080"/>
            <a:ext cx="6675120" cy="5577840"/>
          </a:xfrm>
          <a:prstGeom prst="rect">
            <a:avLst/>
          </a:prstGeom>
          <a:solidFill>
            <a:srgbClr val="000000"/>
          </a:solidFill>
          <a:ln w="101600">
            <a:solidFill>
              <a:schemeClr val="tx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sz="16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97952" y="1600200"/>
            <a:ext cx="3127248" cy="1828800"/>
          </a:xfrm>
        </p:spPr>
        <p:txBody>
          <a:bodyPr rtlCol="0" anchor="b">
            <a:normAutofit/>
          </a:bodyPr>
          <a:lstStyle>
            <a:lvl1pPr algn="l" rtl="0">
              <a:defRPr sz="3400"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781251" y="777240"/>
            <a:ext cx="6400800" cy="5303520"/>
          </a:xfrm>
        </p:spPr>
        <p:txBody>
          <a:bodyPr tIns="457200" rtlCol="0">
            <a:normAutofit/>
          </a:bodyPr>
          <a:lstStyle>
            <a:lvl1pPr marL="0" indent="0" algn="ctr" rtl="0">
              <a:buNone/>
              <a:defRPr sz="2000"/>
            </a:lvl1pPr>
            <a:lvl2pPr marL="457200" indent="0" algn="l" rtl="0">
              <a:buNone/>
              <a:defRPr sz="2800"/>
            </a:lvl2pPr>
            <a:lvl3pPr marL="914400" indent="0" algn="l" rtl="0">
              <a:buNone/>
              <a:defRPr sz="2400"/>
            </a:lvl3pPr>
            <a:lvl4pPr marL="1371600" indent="0" algn="l" rtl="0">
              <a:buNone/>
              <a:defRPr sz="2000"/>
            </a:lvl4pPr>
            <a:lvl5pPr marL="1828800" indent="0" algn="l" rtl="0">
              <a:buNone/>
              <a:defRPr sz="2000"/>
            </a:lvl5pPr>
            <a:lvl6pPr marL="2286000" indent="0" algn="l" rtl="0">
              <a:buNone/>
              <a:defRPr sz="2000"/>
            </a:lvl6pPr>
            <a:lvl7pPr marL="2743200" indent="0" algn="l" rtl="0">
              <a:buNone/>
              <a:defRPr sz="2000"/>
            </a:lvl7pPr>
            <a:lvl8pPr marL="3200400" indent="0" algn="l" rtl="0">
              <a:buNone/>
              <a:defRPr sz="2000"/>
            </a:lvl8pPr>
            <a:lvl9pPr marL="3657600" indent="0" algn="l" rtl="0">
              <a:buNone/>
              <a:defRPr sz="2000"/>
            </a:lvl9pPr>
          </a:lstStyle>
          <a:p>
            <a:pPr rtl="0"/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997952" y="3429000"/>
            <a:ext cx="3127248" cy="1828800"/>
          </a:xfrm>
        </p:spPr>
        <p:txBody>
          <a:bodyPr rtlCol="0"/>
          <a:lstStyle>
            <a:lvl1pPr marL="0" indent="0" algn="l" rtl="0">
              <a:spcBef>
                <a:spcPts val="0"/>
              </a:spcBef>
              <a:buNone/>
              <a:defRPr sz="1600"/>
            </a:lvl1pPr>
            <a:lvl2pPr marL="457200" indent="0" algn="l" rtl="0">
              <a:buNone/>
              <a:defRPr sz="1400"/>
            </a:lvl2pPr>
            <a:lvl3pPr marL="914400" indent="0" algn="l" rtl="0">
              <a:buNone/>
              <a:defRPr sz="1200"/>
            </a:lvl3pPr>
            <a:lvl4pPr marL="1371600" indent="0" algn="l" rtl="0">
              <a:buNone/>
              <a:defRPr sz="1000"/>
            </a:lvl4pPr>
            <a:lvl5pPr marL="1828800" indent="0" algn="l" rtl="0">
              <a:buNone/>
              <a:defRPr sz="1000"/>
            </a:lvl5pPr>
            <a:lvl6pPr marL="2286000" indent="0" algn="l" rtl="0">
              <a:buNone/>
              <a:defRPr sz="1000"/>
            </a:lvl6pPr>
            <a:lvl7pPr marL="2743200" indent="0" algn="l" rtl="0">
              <a:buNone/>
              <a:defRPr sz="1000"/>
            </a:lvl7pPr>
            <a:lvl8pPr marL="3200400" indent="0" algn="l" rtl="0">
              <a:buNone/>
              <a:defRPr sz="1000"/>
            </a:lvl8pPr>
            <a:lvl9pPr marL="3657600" indent="0" algn="l" rtl="0">
              <a:buNone/>
              <a:defRPr sz="1000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5FAF969C-653B-47D5-B5E2-94CF67614AE9}" type="datetime1">
              <a:rPr lang="ru-RU" smtClean="0"/>
              <a:pPr/>
              <a:t>07.01.2024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31375A4-56A4-47D6-9801-1991572033F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772497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заголовка 1"/>
          <p:cNvSpPr>
            <a:spLocks noGrp="1"/>
          </p:cNvSpPr>
          <p:nvPr>
            <p:ph type="title"/>
          </p:nvPr>
        </p:nvSpPr>
        <p:spPr>
          <a:xfrm>
            <a:off x="1524000" y="457200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ru-RU" dirty="0"/>
              <a:t>Образец заголовка</a:t>
            </a:r>
          </a:p>
        </p:txBody>
      </p:sp>
      <p:sp>
        <p:nvSpPr>
          <p:cNvPr id="3" name="Замещающий текст 2"/>
          <p:cNvSpPr>
            <a:spLocks noGrp="1"/>
          </p:cNvSpPr>
          <p:nvPr>
            <p:ph type="body" idx="1"/>
          </p:nvPr>
        </p:nvSpPr>
        <p:spPr>
          <a:xfrm>
            <a:off x="1524000" y="1828800"/>
            <a:ext cx="9144000" cy="4267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-RU" dirty="0"/>
              <a:t>Образец текста</a:t>
            </a:r>
          </a:p>
          <a:p>
            <a:pPr lvl="1" rtl="0"/>
            <a:r>
              <a:rPr lang="ru-RU" dirty="0"/>
              <a:t>Второй уровень</a:t>
            </a:r>
          </a:p>
          <a:p>
            <a:pPr lvl="2" rtl="0"/>
            <a:r>
              <a:rPr lang="ru-RU" dirty="0"/>
              <a:t>Третий уровень</a:t>
            </a:r>
          </a:p>
          <a:p>
            <a:pPr lvl="3" rtl="0"/>
            <a:r>
              <a:rPr lang="ru-RU" dirty="0"/>
              <a:t>Четвертый уровень</a:t>
            </a:r>
          </a:p>
          <a:p>
            <a:pPr lvl="4" rtl="0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610600" y="6362700"/>
            <a:ext cx="990600" cy="2571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rtl="0">
              <a:defRPr sz="800">
                <a:solidFill>
                  <a:schemeClr val="tx1">
                    <a:lumMod val="85000"/>
                  </a:schemeClr>
                </a:solidFill>
              </a:defRPr>
            </a:lvl1pPr>
          </a:lstStyle>
          <a:p>
            <a:fld id="{EF8CDDE5-FCFD-48E4-8C63-D89CA08A7A47}" type="datetime1">
              <a:rPr lang="ru-RU" smtClean="0"/>
              <a:pPr/>
              <a:t>07.01.2024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1524000" y="6362700"/>
            <a:ext cx="6881553" cy="2571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0">
              <a:defRPr sz="800">
                <a:solidFill>
                  <a:schemeClr val="tx1">
                    <a:lumMod val="85000"/>
                  </a:schemeClr>
                </a:solidFill>
              </a:defRPr>
            </a:lvl1pPr>
          </a:lstStyle>
          <a:p>
            <a:pPr rtl="0"/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829800" y="6362700"/>
            <a:ext cx="838200" cy="2571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rtl="0">
              <a:defRPr sz="800">
                <a:solidFill>
                  <a:schemeClr val="tx1">
                    <a:lumMod val="85000"/>
                  </a:schemeClr>
                </a:solidFill>
              </a:defRPr>
            </a:lvl1pPr>
          </a:lstStyle>
          <a:p>
            <a:fld id="{E31375A4-56A4-47D6-9801-1991572033F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4325986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8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1pPr>
      <a:lvl2pPr marL="59436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3pPr>
      <a:lvl4pPr marL="123444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4pPr>
      <a:lvl5pPr marL="150876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33172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60604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 rtlCol="0"/>
          <a:lstStyle/>
          <a:p>
            <a:pPr rtl="0"/>
            <a:r>
              <a:rPr lang="ru-RU" dirty="0" smtClean="0"/>
              <a:t>Институты коммуникации. Социальные сети.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/>
          <a:lstStyle/>
          <a:p>
            <a:pPr rtl="0"/>
            <a:r>
              <a:rPr lang="ru-RU" dirty="0" smtClean="0"/>
              <a:t>ФГОС, 10 класс, обществознание</a:t>
            </a:r>
          </a:p>
          <a:p>
            <a:pPr rtl="0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2453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0" y="457200"/>
            <a:ext cx="9144000" cy="595536"/>
          </a:xfrm>
        </p:spPr>
        <p:txBody>
          <a:bodyPr/>
          <a:lstStyle/>
          <a:p>
            <a:pPr algn="ctr"/>
            <a:r>
              <a:rPr lang="ru-RU" b="1" dirty="0" smtClean="0"/>
              <a:t>ПОЛЬЗА</a:t>
            </a:r>
            <a:endParaRPr lang="ru-RU" b="1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79376" y="1628800"/>
            <a:ext cx="5328592" cy="3496005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807968" y="1052737"/>
            <a:ext cx="5832648" cy="5043264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b="1" dirty="0"/>
              <a:t>Общение.</a:t>
            </a:r>
            <a:r>
              <a:rPr lang="ru-RU" dirty="0"/>
              <a:t> Вы можете переписываться со своими родными, друзьями, знакомыми. Вы легко можете найти человека, которому вам нужно что-то сказать или о чем-то </a:t>
            </a:r>
            <a:r>
              <a:rPr lang="ru-RU" dirty="0" smtClean="0"/>
              <a:t>договориться. </a:t>
            </a:r>
          </a:p>
          <a:p>
            <a:pPr algn="just"/>
            <a:r>
              <a:rPr lang="ru-RU" b="1" dirty="0" smtClean="0"/>
              <a:t>Деловые </a:t>
            </a:r>
            <a:r>
              <a:rPr lang="ru-RU" b="1" dirty="0"/>
              <a:t>контакты. </a:t>
            </a:r>
            <a:r>
              <a:rPr lang="ru-RU" dirty="0" err="1" smtClean="0"/>
              <a:t>Нетворкинг</a:t>
            </a:r>
            <a:r>
              <a:rPr lang="ru-RU" dirty="0" smtClean="0"/>
              <a:t> </a:t>
            </a:r>
            <a:r>
              <a:rPr lang="ru-RU" dirty="0"/>
              <a:t>– получение новых знакомств для дальнейшей выгоды, совместных проектов, взаимопомощи и т.д. И проще всего этого добиться с помощью </a:t>
            </a:r>
            <a:r>
              <a:rPr lang="ru-RU" dirty="0" err="1" smtClean="0"/>
              <a:t>соцсетей</a:t>
            </a:r>
            <a:r>
              <a:rPr lang="ru-RU" dirty="0" smtClean="0"/>
              <a:t>. </a:t>
            </a:r>
          </a:p>
          <a:p>
            <a:pPr algn="just"/>
            <a:r>
              <a:rPr lang="ru-RU" b="1" dirty="0" smtClean="0"/>
              <a:t>Многообразие </a:t>
            </a:r>
            <a:r>
              <a:rPr lang="ru-RU" b="1" dirty="0"/>
              <a:t>контента</a:t>
            </a:r>
            <a:r>
              <a:rPr lang="ru-RU" dirty="0"/>
              <a:t>. Вы всегда можете найти то, что вас заинтересует. Кроме того, просмотр ленты, например, с видеороликами о животных - это тоже польза </a:t>
            </a:r>
            <a:r>
              <a:rPr lang="ru-RU" dirty="0" err="1"/>
              <a:t>соцсетей</a:t>
            </a:r>
            <a:r>
              <a:rPr lang="ru-RU" dirty="0"/>
              <a:t>, потому что так можно расслабиться, отдохнуть после тяжелого дня и поднять </a:t>
            </a:r>
            <a:r>
              <a:rPr lang="ru-RU" dirty="0" smtClean="0"/>
              <a:t>настроение. Решение </a:t>
            </a:r>
            <a:r>
              <a:rPr lang="ru-RU" dirty="0"/>
              <a:t>рабочих вопросов. С помощью чатов намного проще решать возникшие профессиональные задачи, обсуждать рабочие вопросы, передавать важную информацию и т.д</a:t>
            </a:r>
            <a:r>
              <a:rPr lang="ru-RU" dirty="0" smtClean="0"/>
              <a:t>.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96387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ПОЛЬЗА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911424" y="1825625"/>
            <a:ext cx="5760640" cy="4270375"/>
          </a:xfrm>
        </p:spPr>
        <p:txBody>
          <a:bodyPr>
            <a:normAutofit/>
          </a:bodyPr>
          <a:lstStyle/>
          <a:p>
            <a:pPr algn="just"/>
            <a:r>
              <a:rPr lang="ru-RU" b="1" dirty="0"/>
              <a:t>Заработок. </a:t>
            </a:r>
            <a:r>
              <a:rPr lang="ru-RU" dirty="0"/>
              <a:t>Вы можете стать популярным </a:t>
            </a:r>
            <a:r>
              <a:rPr lang="ru-RU" dirty="0" err="1"/>
              <a:t>блогером</a:t>
            </a:r>
            <a:r>
              <a:rPr lang="ru-RU" dirty="0"/>
              <a:t> с помощью создания разного рода контента в </a:t>
            </a:r>
            <a:r>
              <a:rPr lang="ru-RU" dirty="0" err="1"/>
              <a:t>соцсетях</a:t>
            </a:r>
            <a:r>
              <a:rPr lang="ru-RU" dirty="0"/>
              <a:t>. Многие молодые люди сейчас зарабатывают немалые суммы только благодаря своим постам, фотографиям и </a:t>
            </a:r>
            <a:r>
              <a:rPr lang="ru-RU" dirty="0" smtClean="0"/>
              <a:t>видеороликам.</a:t>
            </a:r>
          </a:p>
          <a:p>
            <a:pPr algn="just"/>
            <a:r>
              <a:rPr lang="ru-RU" b="1" dirty="0" smtClean="0"/>
              <a:t>Продвижение </a:t>
            </a:r>
            <a:r>
              <a:rPr lang="ru-RU" b="1" dirty="0"/>
              <a:t>бизнеса</a:t>
            </a:r>
            <a:r>
              <a:rPr lang="ru-RU" dirty="0"/>
              <a:t>. Если вы продаете какие-то товары или услуги, то проще всего начать их рекламировать с помощью </a:t>
            </a:r>
            <a:r>
              <a:rPr lang="ru-RU" dirty="0" smtClean="0"/>
              <a:t>различных  </a:t>
            </a:r>
            <a:r>
              <a:rPr lang="ru-RU" dirty="0"/>
              <a:t>площадок </a:t>
            </a:r>
            <a:r>
              <a:rPr lang="ru-RU" dirty="0" smtClean="0"/>
              <a:t>. Многие </a:t>
            </a:r>
            <a:r>
              <a:rPr lang="ru-RU" dirty="0"/>
              <a:t>пользователи ищут интересующие их продукты именно в </a:t>
            </a:r>
            <a:r>
              <a:rPr lang="ru-RU" dirty="0" err="1"/>
              <a:t>соцсетях</a:t>
            </a:r>
            <a:r>
              <a:rPr lang="ru-RU" dirty="0"/>
              <a:t>, чтобы почитать отзывы и посмотреть реальные фото. 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960096" y="2276872"/>
            <a:ext cx="4343400" cy="2898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8907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ПОЛЬЗА</a:t>
            </a:r>
            <a:endParaRPr lang="ru-RU" b="1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79376" y="1825625"/>
            <a:ext cx="4882632" cy="3257374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663952" y="1825625"/>
            <a:ext cx="6120680" cy="4270375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b="1" dirty="0"/>
              <a:t>Информация.</a:t>
            </a:r>
            <a:r>
              <a:rPr lang="ru-RU" dirty="0"/>
              <a:t> Сейчас практически не осталось средств массовой информации, которые бы не освоили </a:t>
            </a:r>
            <a:r>
              <a:rPr lang="ru-RU" dirty="0" err="1" smtClean="0"/>
              <a:t>соцсети</a:t>
            </a:r>
            <a:r>
              <a:rPr lang="ru-RU" dirty="0" smtClean="0"/>
              <a:t>. </a:t>
            </a:r>
            <a:r>
              <a:rPr lang="ru-RU" dirty="0"/>
              <a:t>Большинство важных новостей дублируются в </a:t>
            </a:r>
            <a:r>
              <a:rPr lang="ru-RU" dirty="0" err="1"/>
              <a:t>соцсетях</a:t>
            </a:r>
            <a:r>
              <a:rPr lang="ru-RU" dirty="0"/>
              <a:t>, такой короткий наглядный формат удобнее воспринимать современному </a:t>
            </a:r>
            <a:r>
              <a:rPr lang="ru-RU" dirty="0" smtClean="0"/>
              <a:t>человеку.</a:t>
            </a:r>
          </a:p>
          <a:p>
            <a:pPr algn="just"/>
            <a:r>
              <a:rPr lang="ru-RU" b="1" dirty="0" smtClean="0"/>
              <a:t>Навыки</a:t>
            </a:r>
            <a:r>
              <a:rPr lang="ru-RU" b="1" dirty="0"/>
              <a:t>.</a:t>
            </a:r>
            <a:r>
              <a:rPr lang="ru-RU" dirty="0"/>
              <a:t> Если вы хотите чему-то научиться, то вы всегда можете ввести соответствующий запрос и найти полезные материалы по данной теме. Также многие </a:t>
            </a:r>
            <a:r>
              <a:rPr lang="ru-RU" dirty="0" err="1"/>
              <a:t>блогеры</a:t>
            </a:r>
            <a:r>
              <a:rPr lang="ru-RU" dirty="0"/>
              <a:t> делятся мастер-классами и полезными советами по тематике своего блога. Если вы, например, не знаете, какое выбрать хобби, то вы всегда можете вдохновиться </a:t>
            </a:r>
            <a:r>
              <a:rPr lang="ru-RU" dirty="0" smtClean="0"/>
              <a:t>идеями. В  </a:t>
            </a:r>
            <a:r>
              <a:rPr lang="ru-RU" dirty="0"/>
              <a:t>социальной сети всегда много воодушевленных своей деятельностью людей, готовых поделиться своим </a:t>
            </a:r>
            <a:r>
              <a:rPr lang="ru-RU" dirty="0" smtClean="0"/>
              <a:t>опытом.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1416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0" y="457200"/>
            <a:ext cx="9144000" cy="595536"/>
          </a:xfrm>
        </p:spPr>
        <p:txBody>
          <a:bodyPr/>
          <a:lstStyle/>
          <a:p>
            <a:pPr algn="ctr"/>
            <a:r>
              <a:rPr lang="ru-RU" b="1" dirty="0" smtClean="0"/>
              <a:t>РИСКИ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07368" y="1052737"/>
            <a:ext cx="7560840" cy="5043264"/>
          </a:xfrm>
        </p:spPr>
        <p:txBody>
          <a:bodyPr>
            <a:normAutofit/>
          </a:bodyPr>
          <a:lstStyle/>
          <a:p>
            <a:pPr algn="just"/>
            <a:r>
              <a:rPr lang="ru-RU" b="1" dirty="0"/>
              <a:t>Трата времени. </a:t>
            </a:r>
            <a:r>
              <a:rPr lang="ru-RU" dirty="0"/>
              <a:t>Многие люди готовы часами сидеть, листая ленту </a:t>
            </a:r>
            <a:r>
              <a:rPr lang="ru-RU" dirty="0" err="1"/>
              <a:t>ВКонтакте</a:t>
            </a:r>
            <a:r>
              <a:rPr lang="ru-RU" dirty="0"/>
              <a:t>. Так не может быть и речи ни о какой продуктивности и выполнении задач. </a:t>
            </a:r>
            <a:r>
              <a:rPr lang="ru-RU" dirty="0" err="1"/>
              <a:t>Соцсети</a:t>
            </a:r>
            <a:r>
              <a:rPr lang="ru-RU" dirty="0"/>
              <a:t> часто называют «пожирателями времени», потому что в течение дня мы часто отвлекаемся на сообщения, видеоролики и т.д. Так эти пару минут, проведенные в приложении, могут в конечном итоге вылиться в пару </a:t>
            </a:r>
            <a:r>
              <a:rPr lang="ru-RU" dirty="0" smtClean="0"/>
              <a:t>часов.</a:t>
            </a:r>
          </a:p>
          <a:p>
            <a:pPr algn="just"/>
            <a:r>
              <a:rPr lang="ru-RU" b="1" dirty="0" smtClean="0"/>
              <a:t>Отсутствие </a:t>
            </a:r>
            <a:r>
              <a:rPr lang="ru-RU" b="1" dirty="0"/>
              <a:t>безопасности. </a:t>
            </a:r>
            <a:r>
              <a:rPr lang="ru-RU" dirty="0"/>
              <a:t>Мошенникам становится проще завладеть данными, благодаря указываемой в профилях информации. Достаточно несколько раз отметить свою </a:t>
            </a:r>
            <a:r>
              <a:rPr lang="ru-RU" dirty="0" err="1"/>
              <a:t>геолокацию</a:t>
            </a:r>
            <a:r>
              <a:rPr lang="ru-RU" dirty="0"/>
              <a:t> или подписать имя своего питомца под его фотографией и вот уже кому-то станет известно какое-нибудь кодовое слово или номер вашего дома. Кроме того, несмотря на отсутствие цензуры, в </a:t>
            </a:r>
            <a:r>
              <a:rPr lang="ru-RU" dirty="0" err="1"/>
              <a:t>соцсетях</a:t>
            </a:r>
            <a:r>
              <a:rPr lang="ru-RU" dirty="0"/>
              <a:t> также могут быть правонарушения из-за того или иного контента. 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608168" y="1988840"/>
            <a:ext cx="4343400" cy="3051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6354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0" y="457200"/>
            <a:ext cx="9144000" cy="52352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РИСКИ</a:t>
            </a:r>
            <a:endParaRPr lang="ru-RU" b="1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91344" y="2060848"/>
            <a:ext cx="3744416" cy="2664296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935760" y="980728"/>
            <a:ext cx="7488832" cy="5544615"/>
          </a:xfrm>
        </p:spPr>
        <p:txBody>
          <a:bodyPr>
            <a:normAutofit/>
          </a:bodyPr>
          <a:lstStyle/>
          <a:p>
            <a:pPr algn="just"/>
            <a:r>
              <a:rPr lang="ru-RU" b="1" dirty="0"/>
              <a:t>Неуверенность в себе. </a:t>
            </a:r>
            <a:r>
              <a:rPr lang="ru-RU" dirty="0"/>
              <a:t>Если сейчас постепенно популяризируется здоровое восприятие внешнего образа, правильное отношение к себе и окружающим, то совсем недавно все было иначе. Между прочим, многие люди все еще не могут опубликовать свое фото без </a:t>
            </a:r>
            <a:r>
              <a:rPr lang="ru-RU" dirty="0" err="1"/>
              <a:t>инстаграмных</a:t>
            </a:r>
            <a:r>
              <a:rPr lang="ru-RU" dirty="0"/>
              <a:t> масок или </a:t>
            </a:r>
            <a:r>
              <a:rPr lang="ru-RU" dirty="0" err="1"/>
              <a:t>фотошопа</a:t>
            </a:r>
            <a:r>
              <a:rPr lang="ru-RU" dirty="0"/>
              <a:t>. Учитывая, что знаменитости в </a:t>
            </a:r>
            <a:r>
              <a:rPr lang="ru-RU" dirty="0" err="1"/>
              <a:t>соцсетях</a:t>
            </a:r>
            <a:r>
              <a:rPr lang="ru-RU" dirty="0"/>
              <a:t> часто ретушируют свои снимки и показывают лишь благополучную часть своей жизни, многие люди из их аудитории могут чувствовать себя некомфортно. Это своего рода искажение реальной жизни, своего внешнего вида и т.д</a:t>
            </a:r>
            <a:r>
              <a:rPr lang="ru-RU" dirty="0" smtClean="0"/>
              <a:t>. </a:t>
            </a:r>
          </a:p>
          <a:p>
            <a:pPr algn="just"/>
            <a:r>
              <a:rPr lang="ru-RU" b="1" dirty="0" smtClean="0"/>
              <a:t>Стресс</a:t>
            </a:r>
            <a:r>
              <a:rPr lang="ru-RU" b="1" dirty="0"/>
              <a:t>.</a:t>
            </a:r>
            <a:r>
              <a:rPr lang="ru-RU" dirty="0"/>
              <a:t> Социальные сети – это своего рода неофициальные средства массовой информации, поскольку в них всегда есть знаменитости, лидеры мнений и т.д. И, порой, просмотр новостной ленты может сильно утомлять, вызывать тревогу. Особенно это заметно в моменты бедствий или во время резонансных ситуаций, которые способны вызвать бурные отрицательные эмоции у миллионов людей</a:t>
            </a:r>
            <a:r>
              <a:rPr lang="ru-RU" dirty="0" smtClean="0"/>
              <a:t>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45933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РИСКИ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991544" y="2492896"/>
            <a:ext cx="5400600" cy="3603104"/>
          </a:xfrm>
        </p:spPr>
        <p:txBody>
          <a:bodyPr/>
          <a:lstStyle/>
          <a:p>
            <a:pPr algn="just"/>
            <a:r>
              <a:rPr lang="ru-RU" b="1" dirty="0"/>
              <a:t>Информационный мусор. </a:t>
            </a:r>
            <a:r>
              <a:rPr lang="ru-RU" dirty="0"/>
              <a:t>Многообразие контента – это плюс лишь с одной стороны. С другой – алгоритмы не всегда хорошо работают. Также и сами авторы контента, порой, создают некачественные материалы. Из-за этого социальные сети могут утомлять и даже разочаровывать низкосортной информацией. </a:t>
            </a:r>
            <a:br>
              <a:rPr lang="ru-RU" dirty="0"/>
            </a:b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848600" y="1794220"/>
            <a:ext cx="4343400" cy="3051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503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0" y="457200"/>
            <a:ext cx="9144000" cy="595536"/>
          </a:xfrm>
        </p:spPr>
        <p:txBody>
          <a:bodyPr/>
          <a:lstStyle/>
          <a:p>
            <a:pPr algn="ctr"/>
            <a:r>
              <a:rPr lang="ru-RU" b="1" dirty="0" smtClean="0"/>
              <a:t>ИНФОРМАЦИОННАЯ БЕЗОПАСНОСТЬ</a:t>
            </a:r>
            <a:endParaRPr lang="ru-RU" b="1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159896" y="1340769"/>
            <a:ext cx="6768752" cy="4755232"/>
          </a:xfrm>
        </p:spPr>
        <p:txBody>
          <a:bodyPr>
            <a:normAutofit/>
          </a:bodyPr>
          <a:lstStyle/>
          <a:p>
            <a:pPr algn="just"/>
            <a:r>
              <a:rPr lang="ru-RU" dirty="0" smtClean="0"/>
              <a:t>Развитие в РФ , как и во всем мире, электронных технологий и телекоммуникационных  сетей, всеобщая доступность в глобальной компьютерной сети Интернет различных информационных ресурсов способствовали появлению принципиально нового вида нарушения закона – киберпреступности.</a:t>
            </a:r>
          </a:p>
          <a:p>
            <a:pPr algn="just"/>
            <a:r>
              <a:rPr lang="ru-RU" b="1" dirty="0" smtClean="0"/>
              <a:t>КИБЕРПРЕСТУПНОСТЬ</a:t>
            </a:r>
            <a:r>
              <a:rPr lang="ru-RU" dirty="0" smtClean="0"/>
              <a:t> – незаконные действия которые осуществляются людьми, использующими информационные технологии в преступных целях.</a:t>
            </a:r>
          </a:p>
          <a:p>
            <a:pPr algn="just"/>
            <a:r>
              <a:rPr lang="ru-RU" dirty="0" smtClean="0"/>
              <a:t>Наиболее распространенными преступлениями в сфере компьютерной информации являются блокирование сайтов и локальных компьютерных сетей, незаконное копирование информации.</a:t>
            </a:r>
            <a:endParaRPr lang="ru-RU" dirty="0"/>
          </a:p>
        </p:txBody>
      </p:sp>
      <p:pic>
        <p:nvPicPr>
          <p:cNvPr id="2050" name="Picture 2" descr="общение в интернете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400" y="2060848"/>
            <a:ext cx="4343400" cy="289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9395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0" y="457200"/>
            <a:ext cx="9144000" cy="595536"/>
          </a:xfrm>
        </p:spPr>
        <p:txBody>
          <a:bodyPr/>
          <a:lstStyle/>
          <a:p>
            <a:pPr algn="ctr"/>
            <a:r>
              <a:rPr lang="ru-RU" b="1" dirty="0" smtClean="0"/>
              <a:t>ПРАВИЛА БЕЗОПАСНОСТИ</a:t>
            </a:r>
            <a:endParaRPr lang="ru-RU" b="1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623392" y="980728"/>
            <a:ext cx="10873208" cy="5400600"/>
          </a:xfrm>
        </p:spPr>
        <p:txBody>
          <a:bodyPr>
            <a:normAutofit/>
          </a:bodyPr>
          <a:lstStyle/>
          <a:p>
            <a:pPr algn="just"/>
            <a:r>
              <a:rPr lang="ru-RU" sz="2400" dirty="0"/>
              <a:t>Во-первых, необходимо ограничить время, которое вы проводите на онлайн-площадках. Если у вас в телефоне есть функция анализа экранного времени, то обязательно просмотрите этот отчет. Так вы поймете, сколько минут или часов в сутки вы проводите в </a:t>
            </a:r>
            <a:r>
              <a:rPr lang="ru-RU" sz="2400" dirty="0" err="1"/>
              <a:t>соцсетях</a:t>
            </a:r>
            <a:r>
              <a:rPr lang="ru-RU" sz="2400" dirty="0"/>
              <a:t>. Если ваша работа не связана с ведением аккаунта, то лучше минимизировать этот показатель</a:t>
            </a:r>
            <a:r>
              <a:rPr lang="ru-RU" sz="2400" dirty="0" smtClean="0"/>
              <a:t>.</a:t>
            </a:r>
          </a:p>
          <a:p>
            <a:pPr algn="just"/>
            <a:r>
              <a:rPr lang="ru-RU" sz="2400" dirty="0" smtClean="0"/>
              <a:t>Во-вторых</a:t>
            </a:r>
            <a:r>
              <a:rPr lang="ru-RU" sz="2400" dirty="0"/>
              <a:t>, защищайте свои данные. У каждой площадки есть для этого свои </a:t>
            </a:r>
            <a:r>
              <a:rPr lang="ru-RU" sz="2400" dirty="0" smtClean="0"/>
              <a:t>инструменты (например, двухфакторная авторизация)</a:t>
            </a:r>
          </a:p>
          <a:p>
            <a:pPr algn="just"/>
            <a:r>
              <a:rPr lang="ru-RU" sz="2400" dirty="0" smtClean="0"/>
              <a:t> </a:t>
            </a:r>
            <a:r>
              <a:rPr lang="ru-RU" sz="2400" dirty="0"/>
              <a:t>Кроме того, свои личные страницы можно скрыть от посторонних глаз. Не стоит забывать и о том, что все ваши пароли не должны быть очевидными, тщательно обдумайте, что вы будете в нем использовать. Кличка питомца или дата рождения не подойдет, нужно придумать что-то посложнее</a:t>
            </a:r>
            <a:r>
              <a:rPr lang="ru-RU" sz="2400" dirty="0" smtClean="0"/>
              <a:t>.</a:t>
            </a:r>
          </a:p>
          <a:p>
            <a:pPr algn="just"/>
            <a:r>
              <a:rPr lang="ru-RU" sz="2400" dirty="0"/>
              <a:t>Необходимо тщательно следить за контентом, который вы публикуете в своих аккаунтах</a:t>
            </a:r>
            <a:r>
              <a:rPr lang="ru-RU" sz="2400" dirty="0" smtClean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050223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404664"/>
            <a:ext cx="11163300" cy="4772025"/>
          </a:xfrm>
          <a:prstGeom prst="rect">
            <a:avLst/>
          </a:prstGeom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r>
              <a:rPr lang="ru-RU" dirty="0" smtClean="0"/>
              <a:t>Учебник «Обществознание. 10 класс» под ред. Лазебниковой А.Ю., </a:t>
            </a:r>
            <a:r>
              <a:rPr lang="ru-RU" dirty="0" err="1" smtClean="0"/>
              <a:t>Басюка</a:t>
            </a:r>
            <a:r>
              <a:rPr lang="ru-RU" dirty="0" smtClean="0"/>
              <a:t> В.С.,М, Просвещение 2023 г., параграф 25,  с. 225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99255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ИСТОЧНИКИ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Учебник «Обществознание. 10 класс» под ред. Лазебниковой А.Ю., </a:t>
            </a:r>
            <a:r>
              <a:rPr lang="ru-RU" dirty="0" err="1"/>
              <a:t>Басюка</a:t>
            </a:r>
            <a:r>
              <a:rPr lang="ru-RU" dirty="0"/>
              <a:t> В.С.,М, Просвещение 2023 г., параграф </a:t>
            </a:r>
            <a:r>
              <a:rPr lang="ru-RU" dirty="0" smtClean="0"/>
              <a:t>25</a:t>
            </a:r>
          </a:p>
          <a:p>
            <a:r>
              <a:rPr lang="en-US" dirty="0" smtClean="0"/>
              <a:t>https</a:t>
            </a:r>
            <a:r>
              <a:rPr lang="en-US" dirty="0"/>
              <a:t>://killer-antiplagiat.ru/blog/vred-i-polza-socialnyx-setej?ysclid=lr3ekai6va235462416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96054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59496" y="450222"/>
            <a:ext cx="9144000" cy="883568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latin typeface="+mn-lt"/>
              </a:rPr>
              <a:t>ИНСТИТУТЫ</a:t>
            </a:r>
            <a:r>
              <a:rPr lang="ru-RU" sz="4400" b="1" dirty="0" smtClean="0"/>
              <a:t> КОММУНИКАЦИИ</a:t>
            </a:r>
            <a:endParaRPr lang="ru-RU" sz="44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7975" y="1828800"/>
            <a:ext cx="11548665" cy="2167880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b="1" dirty="0" smtClean="0"/>
              <a:t>ВСПОМНИТЕ ОПРЕДЕЛЕНИЕ ПОНЯТИЯ «СОЦИАЛЬНЫЙ ИНСТИТУТ»</a:t>
            </a:r>
          </a:p>
          <a:p>
            <a:pPr marL="0" indent="0" algn="ctr">
              <a:buNone/>
            </a:pPr>
            <a:r>
              <a:rPr lang="ru-RU" b="1" dirty="0" smtClean="0"/>
              <a:t>ВСПОМНИТЕ ЭТАПЫ ПРОЦЕССА ИНСТИТУЦИАЛИЗАЦИИ</a:t>
            </a:r>
          </a:p>
          <a:p>
            <a:pPr marL="0" indent="0" algn="just">
              <a:buNone/>
            </a:pPr>
            <a:r>
              <a:rPr lang="ru-RU" dirty="0" smtClean="0"/>
              <a:t>    </a:t>
            </a:r>
            <a:r>
              <a:rPr lang="ru-RU" b="1" dirty="0" smtClean="0"/>
              <a:t>Социально - коммуникационные институты (институты социальной памяти) возникают из разнообразных потребностей, которые можно определить как  социальные потребности в сохранении и распространении культурных ценностей  и накопления знаний. (Наука, образование, библиотечная и информационная сферы, система массовых коммуникаций и др.</a:t>
            </a:r>
            <a:endParaRPr lang="ru-RU" b="1" dirty="0"/>
          </a:p>
        </p:txBody>
      </p:sp>
      <p:pic>
        <p:nvPicPr>
          <p:cNvPr id="1026" name="Picture 2" descr="https://i.pinimg.com/736x/62/97/5e/62975eb103bb5be1b1eaa2adc94fe927--laptop-decal-car-decal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175" y="4149080"/>
            <a:ext cx="1656184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zashutki.ru/wp-content/uploads/c/c/2/cc2c6d662b316185bd9ef8722b02ddc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7321" y="4149080"/>
            <a:ext cx="1656184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6" descr="https://papik.pro/uploads/posts/2021-11/1636182465_51-papik-pro-p-logotip-kniga-foto-53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2" name="Picture 8" descr="https://papik.pro/uploads/posts/2021-11/1636182465_51-papik-pro-p-logotip-kniga-foto-53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4712" y="4149080"/>
            <a:ext cx="1582576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10" descr="https://ezan.ac.ru/upload/iblock/2a3/rp796h4oxw5yw3hj8fbxbjdkmabuh7mc/%D0%B8%D0%BD%D1%84%D0%BE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6" name="Picture 12" descr="https://ezan.ac.ru/upload/iblock/2a3/rp796h4oxw5yw3hj8fbxbjdkmabuh7mc/%D0%B8%D0%BD%D1%84%D0%BE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7108" y="4149080"/>
            <a:ext cx="1445468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utoShape 14" descr="https://flyclipart.com/thumbs/improvement-plan-global-communication-clipart-1270940.pn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16" descr="https://flyclipart.com/thumbs/improvement-plan-global-communication-clipart-1270940.pn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52384" y="4149080"/>
            <a:ext cx="1857402" cy="1656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9033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600" b="1" dirty="0"/>
              <a:t>ИНСТИТУТЫ</a:t>
            </a:r>
            <a:r>
              <a:rPr lang="ru-RU" sz="3600" b="1" dirty="0"/>
              <a:t> КОММУНИКАЦИИ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sz="2800" dirty="0" smtClean="0"/>
              <a:t>В современном мире удовлетворение потребностей человечества в передаче информации обеспечивается высоким уровнем информационно- коммуникационных технологий.</a:t>
            </a:r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40902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524000" y="457200"/>
            <a:ext cx="9144000" cy="955576"/>
          </a:xfrm>
        </p:spPr>
        <p:txBody>
          <a:bodyPr/>
          <a:lstStyle/>
          <a:p>
            <a:pPr algn="ctr"/>
            <a:r>
              <a:rPr lang="ru-RU" b="1" dirty="0" smtClean="0"/>
              <a:t>ВИДЫ ИНСТИТУТОВ КОММУНИКАЦИИ</a:t>
            </a:r>
            <a:endParaRPr lang="ru-RU" b="1" dirty="0"/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400" b="1" dirty="0" smtClean="0"/>
              <a:t>КУМУЛЯТИВНЫЕ</a:t>
            </a:r>
          </a:p>
          <a:p>
            <a:pPr marL="0" indent="0" algn="ctr">
              <a:buNone/>
            </a:pPr>
            <a:r>
              <a:rPr lang="ru-RU" sz="2400" b="1" dirty="0" smtClean="0"/>
              <a:t>Постепенно накапливающие информацию</a:t>
            </a:r>
          </a:p>
          <a:p>
            <a:r>
              <a:rPr lang="ru-RU" sz="2400" b="1" dirty="0" smtClean="0"/>
              <a:t>Архивное дело</a:t>
            </a:r>
          </a:p>
          <a:p>
            <a:r>
              <a:rPr lang="ru-RU" sz="2400" b="1" dirty="0" smtClean="0"/>
              <a:t>Библиотечное-библиографическое дело</a:t>
            </a:r>
          </a:p>
          <a:p>
            <a:r>
              <a:rPr lang="ru-RU" sz="2400" b="1" dirty="0" smtClean="0"/>
              <a:t>Музейное дело</a:t>
            </a:r>
          </a:p>
          <a:p>
            <a:r>
              <a:rPr lang="ru-RU" sz="2400" b="1" dirty="0" smtClean="0"/>
              <a:t>Система научно- технической информации</a:t>
            </a:r>
          </a:p>
          <a:p>
            <a:r>
              <a:rPr lang="ru-RU" sz="2400" b="1" dirty="0" smtClean="0"/>
              <a:t>Телекоммуникационные сети (интернет)</a:t>
            </a:r>
            <a:endParaRPr lang="ru-RU" sz="2400" b="1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400" b="1" dirty="0" smtClean="0"/>
              <a:t>НЕКУМУЛЯТИВНЫЕ</a:t>
            </a:r>
          </a:p>
          <a:p>
            <a:pPr marL="0" indent="0" algn="ctr">
              <a:buNone/>
            </a:pPr>
            <a:r>
              <a:rPr lang="ru-RU" sz="2400" b="1" dirty="0" smtClean="0"/>
              <a:t>Предназначенные для передачи (трансляции) информации</a:t>
            </a:r>
          </a:p>
          <a:p>
            <a:r>
              <a:rPr lang="ru-RU" sz="2400" b="1" dirty="0" smtClean="0"/>
              <a:t>Народное образование</a:t>
            </a:r>
          </a:p>
          <a:p>
            <a:r>
              <a:rPr lang="ru-RU" sz="2400" b="1" dirty="0" smtClean="0"/>
              <a:t>Система </a:t>
            </a:r>
            <a:r>
              <a:rPr lang="ru-RU" sz="2400" b="1" dirty="0"/>
              <a:t>м</a:t>
            </a:r>
            <a:r>
              <a:rPr lang="ru-RU" sz="2400" b="1" dirty="0" smtClean="0"/>
              <a:t>ассовой коммуникации (радио, телевидение)</a:t>
            </a:r>
          </a:p>
          <a:p>
            <a:r>
              <a:rPr lang="ru-RU" sz="2400" b="1" dirty="0" smtClean="0"/>
              <a:t>Средства связи (почта, телеграф, телефон)</a:t>
            </a:r>
          </a:p>
          <a:p>
            <a:r>
              <a:rPr lang="ru-RU" sz="2400" b="1" dirty="0" err="1" smtClean="0"/>
              <a:t>Газетно</a:t>
            </a:r>
            <a:r>
              <a:rPr lang="ru-RU" sz="2400" b="1" dirty="0" smtClean="0"/>
              <a:t> -журнальное дело</a:t>
            </a:r>
          </a:p>
          <a:p>
            <a:r>
              <a:rPr lang="ru-RU" sz="2400" b="1" dirty="0" smtClean="0"/>
              <a:t>Книгоиздательство 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9617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600" b="1" dirty="0"/>
              <a:t>ИНСТИТУТЫ</a:t>
            </a:r>
            <a:r>
              <a:rPr lang="ru-RU" sz="3600" b="1" dirty="0"/>
              <a:t> КОММУНИКАЦИИ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1524000" y="1828800"/>
            <a:ext cx="9144000" cy="1384176"/>
          </a:xfrm>
        </p:spPr>
        <p:txBody>
          <a:bodyPr>
            <a:noAutofit/>
          </a:bodyPr>
          <a:lstStyle/>
          <a:p>
            <a:pPr algn="just"/>
            <a:r>
              <a:rPr lang="ru-RU" sz="2400" b="1" dirty="0" smtClean="0"/>
              <a:t>Новым явлением в коммуникационной сфере является развитие социальных сетей. Социальные сети становятся интегрированным социальным институтом, который забирает у традиционных общественных институтов ряд их функций.</a:t>
            </a:r>
            <a:endParaRPr lang="ru-RU" sz="2400" b="1" dirty="0"/>
          </a:p>
        </p:txBody>
      </p:sp>
      <p:pic>
        <p:nvPicPr>
          <p:cNvPr id="1026" name="Picture 2" descr="https://sh28-petropavlovskkamchatskij-r30.gosweb.gosuslugi.ru/netcat_files/51/168/5650d60cceca45acec28a5a383fa38c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5840" y="3356992"/>
            <a:ext cx="3744416" cy="3413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3441576"/>
            <a:ext cx="3000672" cy="300067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97047" y="3548840"/>
            <a:ext cx="2893407" cy="2893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4503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ОБЩЕНИЕ И СОЦИАЛЬНЫЕ СЕТИ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1344" y="1700808"/>
            <a:ext cx="11665296" cy="468052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800" b="1" dirty="0" smtClean="0"/>
              <a:t>Глобальная компьютерная сеть – это система связанных между собой компьютеров, расположенных на сколь угодно большом расстоянии друг от друга. Сетевое взаимодействие может осуществляться через телеконференции, </a:t>
            </a:r>
            <a:r>
              <a:rPr lang="en-US" sz="2800" b="1" dirty="0" smtClean="0"/>
              <a:t>Web</a:t>
            </a:r>
            <a:r>
              <a:rPr lang="ru-RU" sz="2800" b="1" dirty="0" smtClean="0"/>
              <a:t>- форумы, чаты и пр.</a:t>
            </a:r>
          </a:p>
          <a:p>
            <a:pPr marL="0" indent="0" algn="just">
              <a:buNone/>
            </a:pPr>
            <a:r>
              <a:rPr lang="ru-RU" sz="2800" b="1" dirty="0" smtClean="0"/>
              <a:t>Социальные сети представляют собой многопользовательские </a:t>
            </a:r>
            <a:r>
              <a:rPr lang="en-US" sz="2800" b="1" dirty="0" smtClean="0"/>
              <a:t>Web</a:t>
            </a:r>
            <a:r>
              <a:rPr lang="ru-RU" sz="2800" b="1" dirty="0" smtClean="0"/>
              <a:t> – сайты, содержание(контент) которых создается самими участниками. Такие сайты позволяют общаться группам пользователей, объединенных общими интересами .</a:t>
            </a:r>
          </a:p>
          <a:p>
            <a:pPr marL="0" indent="0" algn="just">
              <a:buNone/>
            </a:pPr>
            <a:r>
              <a:rPr lang="ru-RU" sz="2800" b="1" dirty="0" smtClean="0"/>
              <a:t>Общение в сети предполагает определенный сетевой этикет, основной смысл которого кратко выражен так: «уважайте своих невидимых партнеров по сети».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4285386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ВЛИЯНИЕ СОЦИАЛЬНЫХ СЕТЕЙ НА УЧАСТНИКОВ ОБЩЕНИЯ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551384" y="1988840"/>
            <a:ext cx="5340319" cy="3598597"/>
          </a:xfrm>
          <a:prstGeom prst="rect">
            <a:avLst/>
          </a:prstGeom>
        </p:spPr>
      </p:pic>
      <p:sp>
        <p:nvSpPr>
          <p:cNvPr id="5" name="Объект 4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algn="just"/>
            <a:r>
              <a:rPr lang="ru-RU" dirty="0"/>
              <a:t>Социальные сети - это специальные онлайн-платформы, предназначенные для обмена сообщениями, файлами, фото и видео материалами и т.д. Все они выполняют разные функции, имеют свои особенности и характеристики. Кроме того, они могут быть использованы в разных форматах – в виде сайта и/или мобильного приложения. Также они существует для обмена информацией, общения, налаживания связей, ведения бизнеса </a:t>
            </a:r>
            <a:r>
              <a:rPr lang="ru-RU" dirty="0" smtClean="0"/>
              <a:t>и т.д.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74743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pPr algn="just"/>
            <a:r>
              <a:rPr lang="ru-RU" dirty="0" smtClean="0"/>
              <a:t>Одни </a:t>
            </a:r>
            <a:r>
              <a:rPr lang="ru-RU" dirty="0"/>
              <a:t>площадки носят общий характер, то есть в них сочетаются разные функции – и общение, и обмен фото и видеофайлами и т.д. Однако есть и другие платформы, имеющие определенную направленность. Например, </a:t>
            </a:r>
            <a:r>
              <a:rPr lang="ru-RU" dirty="0" err="1"/>
              <a:t>Pinterest</a:t>
            </a:r>
            <a:r>
              <a:rPr lang="ru-RU" dirty="0"/>
              <a:t> предназначен для обмена фотографиями и анимацией, </a:t>
            </a:r>
            <a:r>
              <a:rPr lang="ru-RU" dirty="0" err="1"/>
              <a:t>LinkedIn</a:t>
            </a:r>
            <a:r>
              <a:rPr lang="ru-RU" dirty="0"/>
              <a:t> для делового общения, Change.org для создания петиций. С каждым годом социальные сети совершенствуются, в них добавляют новые функции, меняют их дизайн и навигацию, придумывают новые инструменты для улучшения качества контента, продвижения и т.д. 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324600" y="2060848"/>
            <a:ext cx="4908076" cy="3407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9486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0" y="457200"/>
            <a:ext cx="9144000" cy="595536"/>
          </a:xfrm>
        </p:spPr>
        <p:txBody>
          <a:bodyPr/>
          <a:lstStyle/>
          <a:p>
            <a:pPr algn="ctr"/>
            <a:r>
              <a:rPr lang="ru-RU" b="1" dirty="0" smtClean="0"/>
              <a:t>ВОЗМОЖНОСТИ</a:t>
            </a:r>
            <a:endParaRPr lang="ru-RU" b="1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92919" y="1825625"/>
            <a:ext cx="5374481" cy="3582987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867400" y="1268761"/>
            <a:ext cx="5917232" cy="4827240"/>
          </a:xfrm>
        </p:spPr>
        <p:txBody>
          <a:bodyPr>
            <a:noAutofit/>
          </a:bodyPr>
          <a:lstStyle/>
          <a:p>
            <a:pPr algn="just"/>
            <a:r>
              <a:rPr lang="ru-RU" sz="1800" dirty="0"/>
              <a:t>Во-первых, несмотря на распространенное мнение, на этих площадках можно найти образовательный материал. Все зависит лишь от того, какой контент вам интересен. А уже сам алгоритм позже будет показывать вам подходящую рекламу и контент, который сможет вас увлечь. Главное изначально сделать верную выборку с интересующей вас информацией</a:t>
            </a:r>
            <a:r>
              <a:rPr lang="ru-RU" sz="1800" dirty="0" smtClean="0"/>
              <a:t>.</a:t>
            </a:r>
          </a:p>
          <a:p>
            <a:pPr algn="just"/>
            <a:r>
              <a:rPr lang="ru-RU" sz="1800" dirty="0" smtClean="0"/>
              <a:t>Во-вторых</a:t>
            </a:r>
            <a:r>
              <a:rPr lang="ru-RU" sz="1800" dirty="0"/>
              <a:t>, для большинства пользователей социальные сети – это общение. А для некоторых это и вовсе чуть ли не единственная возможность связи с близкими. Таким образом, эти площадки нередко используют те, кто живет далеко от своих родных. Ведь это позволяет совершенно бесплатно переписываться, обмениваться разного рода файлами и даже совершать аудио </a:t>
            </a:r>
            <a:r>
              <a:rPr lang="ru-RU" sz="1800" dirty="0" smtClean="0"/>
              <a:t>и видеозвонки.</a:t>
            </a:r>
          </a:p>
          <a:p>
            <a:pPr algn="just"/>
            <a:r>
              <a:rPr lang="ru-RU" sz="1800" dirty="0"/>
              <a:t>В-третьих, такого рода площадки дают возможность зарабатывать</a:t>
            </a:r>
            <a:r>
              <a:rPr lang="ru-RU" sz="1800" dirty="0" smtClean="0"/>
              <a:t>. 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1677579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Компьютерная техника (16 х 9)">
  <a:themeElements>
    <a:clrScheme name="TechComputer">
      <a:dk1>
        <a:srgbClr val="000000"/>
      </a:dk1>
      <a:lt1>
        <a:sysClr val="window" lastClr="FFFFFF"/>
      </a:lt1>
      <a:dk2>
        <a:srgbClr val="4D4D4D"/>
      </a:dk2>
      <a:lt2>
        <a:srgbClr val="DDDDDD"/>
      </a:lt2>
      <a:accent1>
        <a:srgbClr val="92D050"/>
      </a:accent1>
      <a:accent2>
        <a:srgbClr val="F7C331"/>
      </a:accent2>
      <a:accent3>
        <a:srgbClr val="47B8C7"/>
      </a:accent3>
      <a:accent4>
        <a:srgbClr val="B074BA"/>
      </a:accent4>
      <a:accent5>
        <a:srgbClr val="F34D47"/>
      </a:accent5>
      <a:accent6>
        <a:srgbClr val="FA8F30"/>
      </a:accent6>
      <a:hlink>
        <a:srgbClr val="47B8C7"/>
      </a:hlink>
      <a:folHlink>
        <a:srgbClr val="969696"/>
      </a:folHlink>
    </a:clrScheme>
    <a:fontScheme name="Consolas-Candara">
      <a:majorFont>
        <a:latin typeface="Consolas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9411779_TF02901026" id="{9ABFC068-3A73-4579-A906-236FD849EB75}" vid="{807ADEAB-3D6D-4E0B-BC9C-74CA21365FB3}"/>
    </a:ext>
  </a:extLst>
</a:theme>
</file>

<file path=ppt/theme/theme2.xml><?xml version="1.0" encoding="utf-8"?>
<a:theme xmlns:a="http://schemas.openxmlformats.org/drawingml/2006/main" name="Тема Office">
  <a:themeElements>
    <a:clrScheme name="TechComputer">
      <a:dk1>
        <a:srgbClr val="000000"/>
      </a:dk1>
      <a:lt1>
        <a:sysClr val="window" lastClr="FFFFFF"/>
      </a:lt1>
      <a:dk2>
        <a:srgbClr val="4D4D4D"/>
      </a:dk2>
      <a:lt2>
        <a:srgbClr val="DDDDDD"/>
      </a:lt2>
      <a:accent1>
        <a:srgbClr val="92D050"/>
      </a:accent1>
      <a:accent2>
        <a:srgbClr val="F7C331"/>
      </a:accent2>
      <a:accent3>
        <a:srgbClr val="47B8C7"/>
      </a:accent3>
      <a:accent4>
        <a:srgbClr val="B074BA"/>
      </a:accent4>
      <a:accent5>
        <a:srgbClr val="F34D47"/>
      </a:accent5>
      <a:accent6>
        <a:srgbClr val="FA8F30"/>
      </a:accent6>
      <a:hlink>
        <a:srgbClr val="47B8C7"/>
      </a:hlink>
      <a:folHlink>
        <a:srgbClr val="969696"/>
      </a:folHlink>
    </a:clrScheme>
    <a:fontScheme name="Consolas-Candara">
      <a:majorFont>
        <a:latin typeface="Consolas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TechComputer">
      <a:dk1>
        <a:srgbClr val="000000"/>
      </a:dk1>
      <a:lt1>
        <a:sysClr val="window" lastClr="FFFFFF"/>
      </a:lt1>
      <a:dk2>
        <a:srgbClr val="4D4D4D"/>
      </a:dk2>
      <a:lt2>
        <a:srgbClr val="DDDDDD"/>
      </a:lt2>
      <a:accent1>
        <a:srgbClr val="92D050"/>
      </a:accent1>
      <a:accent2>
        <a:srgbClr val="F7C331"/>
      </a:accent2>
      <a:accent3>
        <a:srgbClr val="47B8C7"/>
      </a:accent3>
      <a:accent4>
        <a:srgbClr val="B074BA"/>
      </a:accent4>
      <a:accent5>
        <a:srgbClr val="F34D47"/>
      </a:accent5>
      <a:accent6>
        <a:srgbClr val="FA8F30"/>
      </a:accent6>
      <a:hlink>
        <a:srgbClr val="47B8C7"/>
      </a:hlink>
      <a:folHlink>
        <a:srgbClr val="969696"/>
      </a:folHlink>
    </a:clrScheme>
    <a:fontScheme name="Consolas-Candara">
      <a:majorFont>
        <a:latin typeface="Consolas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DirectSourceMarket xmlns="4873beb7-5857-4685-be1f-d57550cc96cc" xsi:nil="true"/>
    <ApprovalStatus xmlns="4873beb7-5857-4685-be1f-d57550cc96cc">InProgress</ApprovalStatus>
    <MarketSpecific xmlns="4873beb7-5857-4685-be1f-d57550cc96cc">false</MarketSpecific>
    <LocComments xmlns="4873beb7-5857-4685-be1f-d57550cc96cc" xsi:nil="true"/>
    <ThumbnailAssetId xmlns="4873beb7-5857-4685-be1f-d57550cc96cc" xsi:nil="true"/>
    <PrimaryImageGen xmlns="4873beb7-5857-4685-be1f-d57550cc96cc">true</PrimaryImageGen>
    <LegacyData xmlns="4873beb7-5857-4685-be1f-d57550cc96cc" xsi:nil="true"/>
    <LocRecommendedHandoff xmlns="4873beb7-5857-4685-be1f-d57550cc96cc" xsi:nil="true"/>
    <BusinessGroup xmlns="4873beb7-5857-4685-be1f-d57550cc96cc" xsi:nil="true"/>
    <BlockPublish xmlns="4873beb7-5857-4685-be1f-d57550cc96cc">false</BlockPublish>
    <TPFriendlyName xmlns="4873beb7-5857-4685-be1f-d57550cc96cc" xsi:nil="true"/>
    <NumericId xmlns="4873beb7-5857-4685-be1f-d57550cc96cc" xsi:nil="true"/>
    <APEditor xmlns="4873beb7-5857-4685-be1f-d57550cc96cc">
      <UserInfo>
        <DisplayName/>
        <AccountId xsi:nil="true"/>
        <AccountType/>
      </UserInfo>
    </APEditor>
    <SourceTitle xmlns="4873beb7-5857-4685-be1f-d57550cc96cc" xsi:nil="true"/>
    <OpenTemplate xmlns="4873beb7-5857-4685-be1f-d57550cc96cc">true</OpenTemplate>
    <UALocComments xmlns="4873beb7-5857-4685-be1f-d57550cc96cc" xsi:nil="true"/>
    <ParentAssetId xmlns="4873beb7-5857-4685-be1f-d57550cc96cc" xsi:nil="true"/>
    <IntlLangReviewDate xmlns="4873beb7-5857-4685-be1f-d57550cc96cc" xsi:nil="true"/>
    <FeatureTagsTaxHTField0 xmlns="4873beb7-5857-4685-be1f-d57550cc96cc">
      <Terms xmlns="http://schemas.microsoft.com/office/infopath/2007/PartnerControls"/>
    </FeatureTagsTaxHTField0>
    <PublishStatusLookup xmlns="4873beb7-5857-4685-be1f-d57550cc96cc">
      <Value>1566889</Value>
    </PublishStatusLookup>
    <Providers xmlns="4873beb7-5857-4685-be1f-d57550cc96cc" xsi:nil="true"/>
    <MachineTranslated xmlns="4873beb7-5857-4685-be1f-d57550cc96cc">false</MachineTranslated>
    <OriginalSourceMarket xmlns="4873beb7-5857-4685-be1f-d57550cc96cc" xsi:nil="true"/>
    <APDescription xmlns="4873beb7-5857-4685-be1f-d57550cc96cc" xsi:nil="true"/>
    <ClipArtFilename xmlns="4873beb7-5857-4685-be1f-d57550cc96cc" xsi:nil="true"/>
    <ContentItem xmlns="4873beb7-5857-4685-be1f-d57550cc96cc" xsi:nil="true"/>
    <TPInstallLocation xmlns="4873beb7-5857-4685-be1f-d57550cc96cc" xsi:nil="true"/>
    <PublishTargets xmlns="4873beb7-5857-4685-be1f-d57550cc96cc">OfficeOnlineVNext</PublishTargets>
    <TimesCloned xmlns="4873beb7-5857-4685-be1f-d57550cc96cc" xsi:nil="true"/>
    <AssetStart xmlns="4873beb7-5857-4685-be1f-d57550cc96cc">2012-05-23T08:44:00+00:00</AssetStart>
    <Provider xmlns="4873beb7-5857-4685-be1f-d57550cc96cc" xsi:nil="true"/>
    <AcquiredFrom xmlns="4873beb7-5857-4685-be1f-d57550cc96cc">Internal MS</AcquiredFrom>
    <FriendlyTitle xmlns="4873beb7-5857-4685-be1f-d57550cc96cc" xsi:nil="true"/>
    <LastHandOff xmlns="4873beb7-5857-4685-be1f-d57550cc96cc" xsi:nil="true"/>
    <TPClientViewer xmlns="4873beb7-5857-4685-be1f-d57550cc96cc" xsi:nil="true"/>
    <UACurrentWords xmlns="4873beb7-5857-4685-be1f-d57550cc96cc" xsi:nil="true"/>
    <ArtSampleDocs xmlns="4873beb7-5857-4685-be1f-d57550cc96cc" xsi:nil="true"/>
    <UALocRecommendation xmlns="4873beb7-5857-4685-be1f-d57550cc96cc">Localize</UALocRecommendation>
    <Manager xmlns="4873beb7-5857-4685-be1f-d57550cc96cc" xsi:nil="true"/>
    <ShowIn xmlns="4873beb7-5857-4685-be1f-d57550cc96cc">Show everywhere</ShowIn>
    <UANotes xmlns="4873beb7-5857-4685-be1f-d57550cc96cc" xsi:nil="true"/>
    <TemplateStatus xmlns="4873beb7-5857-4685-be1f-d57550cc96cc">Complete</TemplateStatus>
    <InternalTagsTaxHTField0 xmlns="4873beb7-5857-4685-be1f-d57550cc96cc">
      <Terms xmlns="http://schemas.microsoft.com/office/infopath/2007/PartnerControls"/>
    </InternalTagsTaxHTField0>
    <CSXHash xmlns="4873beb7-5857-4685-be1f-d57550cc96cc" xsi:nil="true"/>
    <Downloads xmlns="4873beb7-5857-4685-be1f-d57550cc96cc">0</Downloads>
    <VoteCount xmlns="4873beb7-5857-4685-be1f-d57550cc96cc" xsi:nil="true"/>
    <OOCacheId xmlns="4873beb7-5857-4685-be1f-d57550cc96cc" xsi:nil="true"/>
    <IsDeleted xmlns="4873beb7-5857-4685-be1f-d57550cc96cc">false</IsDeleted>
    <AssetExpire xmlns="4873beb7-5857-4685-be1f-d57550cc96cc">2029-01-01T08:00:00+00:00</AssetExpire>
    <DSATActionTaken xmlns="4873beb7-5857-4685-be1f-d57550cc96cc" xsi:nil="true"/>
    <CSXSubmissionMarket xmlns="4873beb7-5857-4685-be1f-d57550cc96cc" xsi:nil="true"/>
    <TPExecutable xmlns="4873beb7-5857-4685-be1f-d57550cc96cc" xsi:nil="true"/>
    <SubmitterId xmlns="4873beb7-5857-4685-be1f-d57550cc96cc" xsi:nil="true"/>
    <EditorialTags xmlns="4873beb7-5857-4685-be1f-d57550cc96cc" xsi:nil="true"/>
    <ApprovalLog xmlns="4873beb7-5857-4685-be1f-d57550cc96cc" xsi:nil="true"/>
    <AssetType xmlns="4873beb7-5857-4685-be1f-d57550cc96cc">TP</AssetType>
    <BugNumber xmlns="4873beb7-5857-4685-be1f-d57550cc96cc" xsi:nil="true"/>
    <CSXSubmissionDate xmlns="4873beb7-5857-4685-be1f-d57550cc96cc" xsi:nil="true"/>
    <CSXUpdate xmlns="4873beb7-5857-4685-be1f-d57550cc96cc">false</CSXUpdate>
    <Milestone xmlns="4873beb7-5857-4685-be1f-d57550cc96cc" xsi:nil="true"/>
    <RecommendationsModifier xmlns="4873beb7-5857-4685-be1f-d57550cc96cc" xsi:nil="true"/>
    <OriginAsset xmlns="4873beb7-5857-4685-be1f-d57550cc96cc" xsi:nil="true"/>
    <TPComponent xmlns="4873beb7-5857-4685-be1f-d57550cc96cc" xsi:nil="true"/>
    <AssetId xmlns="4873beb7-5857-4685-be1f-d57550cc96cc">TP102901017</AssetId>
    <IntlLocPriority xmlns="4873beb7-5857-4685-be1f-d57550cc96cc" xsi:nil="true"/>
    <PolicheckWords xmlns="4873beb7-5857-4685-be1f-d57550cc96cc" xsi:nil="true"/>
    <TPLaunchHelpLink xmlns="4873beb7-5857-4685-be1f-d57550cc96cc" xsi:nil="true"/>
    <TPApplication xmlns="4873beb7-5857-4685-be1f-d57550cc96cc" xsi:nil="true"/>
    <CrawlForDependencies xmlns="4873beb7-5857-4685-be1f-d57550cc96cc">false</CrawlForDependencies>
    <HandoffToMSDN xmlns="4873beb7-5857-4685-be1f-d57550cc96cc" xsi:nil="true"/>
    <PlannedPubDate xmlns="4873beb7-5857-4685-be1f-d57550cc96cc" xsi:nil="true"/>
    <IntlLangReviewer xmlns="4873beb7-5857-4685-be1f-d57550cc96cc" xsi:nil="true"/>
    <TrustLevel xmlns="4873beb7-5857-4685-be1f-d57550cc96cc">1 Microsoft Managed Content</TrustLevel>
    <LocLastLocAttemptVersionLookup xmlns="4873beb7-5857-4685-be1f-d57550cc96cc">836753</LocLastLocAttemptVersionLookup>
    <IsSearchable xmlns="4873beb7-5857-4685-be1f-d57550cc96cc">true</IsSearchable>
    <TemplateTemplateType xmlns="4873beb7-5857-4685-be1f-d57550cc96cc">PowerPoint Design Template</TemplateTemplateType>
    <CampaignTagsTaxHTField0 xmlns="4873beb7-5857-4685-be1f-d57550cc96cc">
      <Terms xmlns="http://schemas.microsoft.com/office/infopath/2007/PartnerControls"/>
    </CampaignTagsTaxHTField0>
    <TPNamespace xmlns="4873beb7-5857-4685-be1f-d57550cc96cc" xsi:nil="true"/>
    <TaxCatchAll xmlns="4873beb7-5857-4685-be1f-d57550cc96cc"/>
    <Markets xmlns="4873beb7-5857-4685-be1f-d57550cc96cc"/>
    <UAProjectedTotalWords xmlns="4873beb7-5857-4685-be1f-d57550cc96cc" xsi:nil="true"/>
    <IntlLangReview xmlns="4873beb7-5857-4685-be1f-d57550cc96cc">false</IntlLangReview>
    <OutputCachingOn xmlns="4873beb7-5857-4685-be1f-d57550cc96cc">false</OutputCachingOn>
    <AverageRating xmlns="4873beb7-5857-4685-be1f-d57550cc96cc" xsi:nil="true"/>
    <APAuthor xmlns="4873beb7-5857-4685-be1f-d57550cc96cc">
      <UserInfo>
        <DisplayName>REDMOND\v-anij</DisplayName>
        <AccountId>2469</AccountId>
        <AccountType/>
      </UserInfo>
    </APAuthor>
    <LocManualTestRequired xmlns="4873beb7-5857-4685-be1f-d57550cc96cc">false</LocManualTestRequired>
    <TPCommandLine xmlns="4873beb7-5857-4685-be1f-d57550cc96cc" xsi:nil="true"/>
    <TPAppVersion xmlns="4873beb7-5857-4685-be1f-d57550cc96cc" xsi:nil="true"/>
    <EditorialStatus xmlns="4873beb7-5857-4685-be1f-d57550cc96cc">Complete</EditorialStatus>
    <LastModifiedDateTime xmlns="4873beb7-5857-4685-be1f-d57550cc96cc" xsi:nil="true"/>
    <ScenarioTagsTaxHTField0 xmlns="4873beb7-5857-4685-be1f-d57550cc96cc">
      <Terms xmlns="http://schemas.microsoft.com/office/infopath/2007/PartnerControls"/>
    </ScenarioTagsTaxHTField0>
    <OriginalRelease xmlns="4873beb7-5857-4685-be1f-d57550cc96cc">15</OriginalRelease>
    <TPLaunchHelpLinkType xmlns="4873beb7-5857-4685-be1f-d57550cc96cc">Template</TPLaunchHelpLinkType>
    <LocalizationTagsTaxHTField0 xmlns="4873beb7-5857-4685-be1f-d57550cc96cc">
      <Terms xmlns="http://schemas.microsoft.com/office/infopath/2007/PartnerControls"/>
    </LocalizationTagsTaxHTField0>
    <LocMarketGroupTiers2 xmlns="4873beb7-5857-4685-be1f-d57550cc96cc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6EDDDB5EE6D98C44930B742096920B300400F5B6D36B3EF94B4E9A635CDF2A18F5B8" ma:contentTypeVersion="72" ma:contentTypeDescription="Create a new document." ma:contentTypeScope="" ma:versionID="a23e56308344d904b51738559c3d67c9">
  <xsd:schema xmlns:xsd="http://www.w3.org/2001/XMLSchema" xmlns:xs="http://www.w3.org/2001/XMLSchema" xmlns:p="http://schemas.microsoft.com/office/2006/metadata/properties" xmlns:ns2="4873beb7-5857-4685-be1f-d57550cc96cc" targetNamespace="http://schemas.microsoft.com/office/2006/metadata/properties" ma:root="true" ma:fieldsID="cd0908cc4600e77bf5da051303e00c8d" ns2:_="">
    <xsd:import namespace="4873beb7-5857-4685-be1f-d57550cc96cc"/>
    <xsd:element name="properties">
      <xsd:complexType>
        <xsd:sequence>
          <xsd:element name="documentManagement">
            <xsd:complexType>
              <xsd:all>
                <xsd:element ref="ns2:AcquiredFrom" minOccurs="0"/>
                <xsd:element ref="ns2:UACurrentWords" minOccurs="0"/>
                <xsd:element ref="ns2:TPApplication" minOccurs="0"/>
                <xsd:element ref="ns2:ApprovalLog" minOccurs="0"/>
                <xsd:element ref="ns2:ApprovalStatus" minOccurs="0"/>
                <xsd:element ref="ns2:AssetStart" minOccurs="0"/>
                <xsd:element ref="ns2:AssetExpire" minOccurs="0"/>
                <xsd:element ref="ns2:AssetId" minOccurs="0"/>
                <xsd:element ref="ns2:IsSearchable" minOccurs="0"/>
                <xsd:element ref="ns2:AssetType" minOccurs="0"/>
                <xsd:element ref="ns2:APAuthor" minOccurs="0"/>
                <xsd:element ref="ns2:AverageRating" minOccurs="0"/>
                <xsd:element ref="ns2:BlockPublish" minOccurs="0"/>
                <xsd:element ref="ns2:BugNumber" minOccurs="0"/>
                <xsd:element ref="ns2:CampaignTagsTaxHTField0" minOccurs="0"/>
                <xsd:element ref="ns2:TPClientViewer" minOccurs="0"/>
                <xsd:element ref="ns2:ClipArtFilename" minOccurs="0"/>
                <xsd:element ref="ns2:TPCommandLine" minOccurs="0"/>
                <xsd:element ref="ns2:TPComponent" minOccurs="0"/>
                <xsd:element ref="ns2:ContentItem" minOccurs="0"/>
                <xsd:element ref="ns2:CrawlForDependencies" minOccurs="0"/>
                <xsd:element ref="ns2:CSXHash" minOccurs="0"/>
                <xsd:element ref="ns2:CSXSubmissionMarket" minOccurs="0"/>
                <xsd:element ref="ns2:CSXUpdate" minOccurs="0"/>
                <xsd:element ref="ns2:IntlLangReviewDate" minOccurs="0"/>
                <xsd:element ref="ns2:IsDeleted" minOccurs="0"/>
                <xsd:element ref="ns2:APDescription" minOccurs="0"/>
                <xsd:element ref="ns2:DirectSourceMarket" minOccurs="0"/>
                <xsd:element ref="ns2:Downloads" minOccurs="0"/>
                <xsd:element ref="ns2:DSATActionTaken" minOccurs="0"/>
                <xsd:element ref="ns2:APEditor" minOccurs="0"/>
                <xsd:element ref="ns2:EditorialStatus" minOccurs="0"/>
                <xsd:element ref="ns2:EditorialTags" minOccurs="0"/>
                <xsd:element ref="ns2:TPExecutable" minOccurs="0"/>
                <xsd:element ref="ns2:FeatureTagsTaxHTField0" minOccurs="0"/>
                <xsd:element ref="ns2:TPFriendlyName" minOccurs="0"/>
                <xsd:element ref="ns2:FriendlyTitle" minOccurs="0"/>
                <xsd:element ref="ns2:PrimaryImageGen" minOccurs="0"/>
                <xsd:element ref="ns2:HandoffToMSDN" minOccurs="0"/>
                <xsd:element ref="ns2:InProjectListLookup" minOccurs="0"/>
                <xsd:element ref="ns2:TPInstallLocation" minOccurs="0"/>
                <xsd:element ref="ns2:InternalTagsTaxHTField0" minOccurs="0"/>
                <xsd:element ref="ns2:IntlLangReview" minOccurs="0"/>
                <xsd:element ref="ns2:IntlLangReviewer" minOccurs="0"/>
                <xsd:element ref="ns2:MarketSpecific" minOccurs="0"/>
                <xsd:element ref="ns2:LastCompleteVersionLookup" minOccurs="0"/>
                <xsd:element ref="ns2:LastHandOff" minOccurs="0"/>
                <xsd:element ref="ns2:LastModifiedDateTime" minOccurs="0"/>
                <xsd:element ref="ns2:LastPreviewErrorLookup" minOccurs="0"/>
                <xsd:element ref="ns2:LastPreviewResultLookup" minOccurs="0"/>
                <xsd:element ref="ns2:LastPreviewAttemptDateLookup" minOccurs="0"/>
                <xsd:element ref="ns2:LastPreviewedByLookup" minOccurs="0"/>
                <xsd:element ref="ns2:LastPreviewTimeLookup" minOccurs="0"/>
                <xsd:element ref="ns2:LastPreviewVersionLookup" minOccurs="0"/>
                <xsd:element ref="ns2:LastPublishErrorLookup" minOccurs="0"/>
                <xsd:element ref="ns2:LastPublishResultLookup" minOccurs="0"/>
                <xsd:element ref="ns2:LastPublishAttemptDateLookup" minOccurs="0"/>
                <xsd:element ref="ns2:LastPublishedByLookup" minOccurs="0"/>
                <xsd:element ref="ns2:LastPublishTimeLookup" minOccurs="0"/>
                <xsd:element ref="ns2:LastPublishVersionLookup" minOccurs="0"/>
                <xsd:element ref="ns2:TPLaunchHelpLinkType" minOccurs="0"/>
                <xsd:element ref="ns2:LegacyData" minOccurs="0"/>
                <xsd:element ref="ns2:TPLaunchHelpLink" minOccurs="0"/>
                <xsd:element ref="ns2:LocComments" minOccurs="0"/>
                <xsd:element ref="ns2:LocLastLocAttemptVersionLookup" minOccurs="0"/>
                <xsd:element ref="ns2:LocLastLocAttemptVersionTypeLookup" minOccurs="0"/>
                <xsd:element ref="ns2:LocManualTestRequired" minOccurs="0"/>
                <xsd:element ref="ns2:LocMarketGroupTiers2" minOccurs="0"/>
                <xsd:element ref="ns2:LocNewPublishedVersionLookup" minOccurs="0"/>
                <xsd:element ref="ns2:LocOverallHandbackStatusLookup" minOccurs="0"/>
                <xsd:element ref="ns2:LocOverallLocStatusLookup" minOccurs="0"/>
                <xsd:element ref="ns2:LocOverallPreviewStatusLookup" minOccurs="0"/>
                <xsd:element ref="ns2:LocOverallPublishStatusLookup" minOccurs="0"/>
                <xsd:element ref="ns2:IntlLocPriority" minOccurs="0"/>
                <xsd:element ref="ns2:LocProcessedForHandoffsLookup" minOccurs="0"/>
                <xsd:element ref="ns2:LocProcessedForMarketsLookup" minOccurs="0"/>
                <xsd:element ref="ns2:LocPublishedDependentAssetsLookup" minOccurs="0"/>
                <xsd:element ref="ns2:LocPublishedLinkedAssetsLookup" minOccurs="0"/>
                <xsd:element ref="ns2:LocRecommendedHandoff" minOccurs="0"/>
                <xsd:element ref="ns2:LocalizationTagsTaxHTField0" minOccurs="0"/>
                <xsd:element ref="ns2:MachineTranslated" minOccurs="0"/>
                <xsd:element ref="ns2:Manager" minOccurs="0"/>
                <xsd:element ref="ns2:Markets" minOccurs="0"/>
                <xsd:element ref="ns2:Milestone" minOccurs="0"/>
                <xsd:element ref="ns2:TPNamespace" minOccurs="0"/>
                <xsd:element ref="ns2:NumericId" minOccurs="0"/>
                <xsd:element ref="ns2:NumOfRatingsLookup" minOccurs="0"/>
                <xsd:element ref="ns2:OOCacheId" minOccurs="0"/>
                <xsd:element ref="ns2:OpenTemplate" minOccurs="0"/>
                <xsd:element ref="ns2:OriginAsset" minOccurs="0"/>
                <xsd:element ref="ns2:OriginalRelease" minOccurs="0"/>
                <xsd:element ref="ns2:OriginalSourceMarket" minOccurs="0"/>
                <xsd:element ref="ns2:OutputCachingOn" minOccurs="0"/>
                <xsd:element ref="ns2:ParentAssetId" minOccurs="0"/>
                <xsd:element ref="ns2:PlannedPubDate" minOccurs="0"/>
                <xsd:element ref="ns2:PolicheckWords" minOccurs="0"/>
                <xsd:element ref="ns2:BusinessGroup" minOccurs="0"/>
                <xsd:element ref="ns2:UAProjectedTotalWords" minOccurs="0"/>
                <xsd:element ref="ns2:Provider" minOccurs="0"/>
                <xsd:element ref="ns2:Providers" minOccurs="0"/>
                <xsd:element ref="ns2:PublishStatusLookup" minOccurs="0"/>
                <xsd:element ref="ns2:PublishTargets" minOccurs="0"/>
                <xsd:element ref="ns2:RecommendationsModifier" minOccurs="0"/>
                <xsd:element ref="ns2:ArtSampleDocs" minOccurs="0"/>
                <xsd:element ref="ns2:ScenarioTagsTaxHTField0" minOccurs="0"/>
                <xsd:element ref="ns2:ShowIn" minOccurs="0"/>
                <xsd:element ref="ns2:SourceTitle" minOccurs="0"/>
                <xsd:element ref="ns2:CSXSubmissionDate" minOccurs="0"/>
                <xsd:element ref="ns2:SubmitterId" minOccurs="0"/>
                <xsd:element ref="ns2:TaxCatchAll" minOccurs="0"/>
                <xsd:element ref="ns2:TaxCatchAllLabel" minOccurs="0"/>
                <xsd:element ref="ns2:TemplateStatus" minOccurs="0"/>
                <xsd:element ref="ns2:TemplateTemplateType" minOccurs="0"/>
                <xsd:element ref="ns2:ThumbnailAssetId" minOccurs="0"/>
                <xsd:element ref="ns2:TimesCloned" minOccurs="0"/>
                <xsd:element ref="ns2:TrustLevel" minOccurs="0"/>
                <xsd:element ref="ns2:UALocComments" minOccurs="0"/>
                <xsd:element ref="ns2:UALocRecommendation" minOccurs="0"/>
                <xsd:element ref="ns2:UANotes" minOccurs="0"/>
                <xsd:element ref="ns2:TPAppVersion" minOccurs="0"/>
                <xsd:element ref="ns2:Vote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73beb7-5857-4685-be1f-d57550cc96cc" elementFormDefault="qualified">
    <xsd:import namespace="http://schemas.microsoft.com/office/2006/documentManagement/types"/>
    <xsd:import namespace="http://schemas.microsoft.com/office/infopath/2007/PartnerControls"/>
    <xsd:element name="AcquiredFrom" ma:index="1" nillable="true" ma:displayName="Acquired From" ma:default="Internal MS" ma:internalName="AcquiredFrom" ma:readOnly="false">
      <xsd:simpleType>
        <xsd:restriction base="dms:Choice">
          <xsd:enumeration value="Internal MS"/>
          <xsd:enumeration value="Community"/>
          <xsd:enumeration value="MVP"/>
          <xsd:enumeration value="Publisher"/>
          <xsd:enumeration value="Partner"/>
          <xsd:enumeration value="None"/>
        </xsd:restriction>
      </xsd:simpleType>
    </xsd:element>
    <xsd:element name="UACurrentWords" ma:index="2" nillable="true" ma:displayName="Actual Word Count" ma:default="" ma:internalName="UACurrentWords" ma:readOnly="false">
      <xsd:simpleType>
        <xsd:restriction base="dms:Unknown"/>
      </xsd:simpleType>
    </xsd:element>
    <xsd:element name="TPApplication" ma:index="3" nillable="true" ma:displayName="Application to Open Template With" ma:default="" ma:internalName="TPApplication">
      <xsd:simpleType>
        <xsd:restriction base="dms:Text"/>
      </xsd:simpleType>
    </xsd:element>
    <xsd:element name="ApprovalLog" ma:index="4" nillable="true" ma:displayName="Approval Log" ma:default="" ma:hidden="true" ma:internalName="ApprovalLog" ma:readOnly="false">
      <xsd:simpleType>
        <xsd:restriction base="dms:Note"/>
      </xsd:simpleType>
    </xsd:element>
    <xsd:element name="ApprovalStatus" ma:index="5" nillable="true" ma:displayName="Approval Status" ma:default="InProgress" ma:internalName="ApprovalStatus" ma:readOnly="false">
      <xsd:simpleType>
        <xsd:restriction base="dms:Choice">
          <xsd:enumeration value="InProgress"/>
          <xsd:enumeration value="Rejected"/>
          <xsd:enumeration value="Questionable"/>
          <xsd:enumeration value="ApprovedAutomatic"/>
          <xsd:enumeration value="ApprovedManual"/>
          <xsd:enumeration value="On Hold"/>
          <xsd:enumeration value="Needs Review"/>
          <xsd:enumeration value="A Violation"/>
          <xsd:enumeration value="Unpublished Violation"/>
        </xsd:restriction>
      </xsd:simpleType>
    </xsd:element>
    <xsd:element name="AssetStart" ma:index="6" nillable="true" ma:displayName="Asset Begin Date" ma:default="[Today]" ma:internalName="AssetStart" ma:readOnly="false">
      <xsd:simpleType>
        <xsd:restriction base="dms:DateTime"/>
      </xsd:simpleType>
    </xsd:element>
    <xsd:element name="AssetExpire" ma:index="7" nillable="true" ma:displayName="Asset End Date" ma:default="2029-01-01T08:00:00Z" ma:format="DateTime" ma:internalName="AssetExpire" ma:readOnly="false">
      <xsd:simpleType>
        <xsd:restriction base="dms:DateTime"/>
      </xsd:simpleType>
    </xsd:element>
    <xsd:element name="AssetId" ma:index="8" nillable="true" ma:displayName="Asset ID" ma:default="" ma:indexed="true" ma:internalName="AssetId" ma:readOnly="false">
      <xsd:simpleType>
        <xsd:restriction base="dms:Text">
          <xsd:maxLength value="255"/>
        </xsd:restriction>
      </xsd:simpleType>
    </xsd:element>
    <xsd:element name="IsSearchable" ma:index="9" nillable="true" ma:displayName="Asset Searchable?" ma:default="true" ma:internalName="IsSearchable" ma:readOnly="false">
      <xsd:simpleType>
        <xsd:restriction base="dms:Boolean"/>
      </xsd:simpleType>
    </xsd:element>
    <xsd:element name="AssetType" ma:index="10" nillable="true" ma:displayName="Asset Type" ma:default="" ma:internalName="AssetType" ma:readOnly="false">
      <xsd:simpleType>
        <xsd:restriction base="dms:Unknown"/>
      </xsd:simpleType>
    </xsd:element>
    <xsd:element name="APAuthor" ma:index="11" nillable="true" ma:displayName="Author" ma:default="" ma:list="UserInfo" ma:internalName="APAuth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verageRating" ma:index="12" nillable="true" ma:displayName="Average Rating" ma:internalName="AverageRating" ma:readOnly="false">
      <xsd:simpleType>
        <xsd:restriction base="dms:Text"/>
      </xsd:simpleType>
    </xsd:element>
    <xsd:element name="BlockPublish" ma:index="13" nillable="true" ma:displayName="Block from Publishing?" ma:default="" ma:internalName="BlockPublish" ma:readOnly="false">
      <xsd:simpleType>
        <xsd:restriction base="dms:Boolean"/>
      </xsd:simpleType>
    </xsd:element>
    <xsd:element name="BugNumber" ma:index="14" nillable="true" ma:displayName="Bug Number" ma:default="" ma:internalName="BugNumber" ma:readOnly="false">
      <xsd:simpleType>
        <xsd:restriction base="dms:Text"/>
      </xsd:simpleType>
    </xsd:element>
    <xsd:element name="CampaignTagsTaxHTField0" ma:index="16" nillable="true" ma:taxonomy="true" ma:internalName="CampaignTagsTaxHTField0" ma:taxonomyFieldName="CampaignTags" ma:displayName="Campaigns" ma:readOnly="false" ma:default="" ma:fieldId="{1df42cc3-2301-4f11-a52a-6ead923c29ed}" ma:taxonomyMulti="true" ma:sspId="8f79753a-75d3-41f5-8ca3-40b843941b4f" ma:termSetId="ca0e50d4-faa1-44ce-961e-bb1441c60e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ClientViewer" ma:index="17" nillable="true" ma:displayName="Client Viewer" ma:default="" ma:internalName="TPClientViewer">
      <xsd:simpleType>
        <xsd:restriction base="dms:Text"/>
      </xsd:simpleType>
    </xsd:element>
    <xsd:element name="ClipArtFilename" ma:index="18" nillable="true" ma:displayName="Clip Art Name" ma:default="" ma:internalName="ClipArtFilename" ma:readOnly="false">
      <xsd:simpleType>
        <xsd:restriction base="dms:Text"/>
      </xsd:simpleType>
    </xsd:element>
    <xsd:element name="TPCommandLine" ma:index="19" nillable="true" ma:displayName="Command Line" ma:default="" ma:internalName="TPCommandLine">
      <xsd:simpleType>
        <xsd:restriction base="dms:Text"/>
      </xsd:simpleType>
    </xsd:element>
    <xsd:element name="TPComponent" ma:index="20" nillable="true" ma:displayName="Component" ma:default="" ma:internalName="TPComponent">
      <xsd:simpleType>
        <xsd:restriction base="dms:Text"/>
      </xsd:simpleType>
    </xsd:element>
    <xsd:element name="ContentItem" ma:index="21" nillable="true" ma:displayName="Content Item" ma:default="" ma:hidden="true" ma:internalName="ContentItem" ma:readOnly="false">
      <xsd:simpleType>
        <xsd:restriction base="dms:Unknown"/>
      </xsd:simpleType>
    </xsd:element>
    <xsd:element name="CrawlForDependencies" ma:index="23" nillable="true" ma:displayName="Crawl for Dependencies?" ma:default="true" ma:internalName="CrawlForDependencies" ma:readOnly="false">
      <xsd:simpleType>
        <xsd:restriction base="dms:Boolean"/>
      </xsd:simpleType>
    </xsd:element>
    <xsd:element name="CSXHash" ma:index="26" nillable="true" ma:displayName="CSX Hash" ma:default="" ma:indexed="true" ma:internalName="CSXHash" ma:readOnly="false">
      <xsd:simpleType>
        <xsd:restriction base="dms:Text"/>
      </xsd:simpleType>
    </xsd:element>
    <xsd:element name="CSXSubmissionMarket" ma:index="27" nillable="true" ma:displayName="CSX Submission Market" ma:default="" ma:list="{2FBD1B11-2ACE-4FDC-B5A3-635D4ADF6F1B}" ma:internalName="CSXSubmissionMarket" ma:readOnly="false" ma:showField="MarketName" ma:web="4873beb7-5857-4685-be1f-d57550cc96cc">
      <xsd:simpleType>
        <xsd:restriction base="dms:Lookup"/>
      </xsd:simpleType>
    </xsd:element>
    <xsd:element name="CSXUpdate" ma:index="28" nillable="true" ma:displayName="CSX Updated?" ma:default="false" ma:internalName="CSXUpdate" ma:readOnly="false">
      <xsd:simpleType>
        <xsd:restriction base="dms:Boolean"/>
      </xsd:simpleType>
    </xsd:element>
    <xsd:element name="IntlLangReviewDate" ma:index="29" nillable="true" ma:displayName="Date to Complete Intl QA" ma:default="" ma:internalName="IntlLangReviewDate" ma:readOnly="false">
      <xsd:simpleType>
        <xsd:restriction base="dms:DateTime"/>
      </xsd:simpleType>
    </xsd:element>
    <xsd:element name="IsDeleted" ma:index="30" nillable="true" ma:displayName="Deleted?" ma:default="" ma:internalName="IsDeleted" ma:readOnly="false">
      <xsd:simpleType>
        <xsd:restriction base="dms:Boolean"/>
      </xsd:simpleType>
    </xsd:element>
    <xsd:element name="APDescription" ma:index="31" nillable="true" ma:displayName="Description" ma:default="" ma:internalName="APDescription" ma:readOnly="false">
      <xsd:simpleType>
        <xsd:restriction base="dms:Note"/>
      </xsd:simpleType>
    </xsd:element>
    <xsd:element name="DirectSourceMarket" ma:index="32" nillable="true" ma:displayName="Direct Source Market Group" ma:default="" ma:internalName="DirectSourceMarket" ma:readOnly="false">
      <xsd:simpleType>
        <xsd:restriction base="dms:Text"/>
      </xsd:simpleType>
    </xsd:element>
    <xsd:element name="Downloads" ma:index="33" nillable="true" ma:displayName="Downloads" ma:default="0" ma:hidden="true" ma:internalName="Downloads" ma:readOnly="false">
      <xsd:simpleType>
        <xsd:restriction base="dms:Unknown"/>
      </xsd:simpleType>
    </xsd:element>
    <xsd:element name="DSATActionTaken" ma:index="34" nillable="true" ma:displayName="DSAT Action Taken" ma:default="" ma:internalName="DSATActionTaken" ma:readOnly="false">
      <xsd:simpleType>
        <xsd:restriction base="dms:Choice">
          <xsd:enumeration value="Best Bets"/>
          <xsd:enumeration value="Expire"/>
          <xsd:enumeration value="Hide"/>
          <xsd:enumeration value="None"/>
        </xsd:restriction>
      </xsd:simpleType>
    </xsd:element>
    <xsd:element name="APEditor" ma:index="35" nillable="true" ma:displayName="Editor" ma:default="" ma:list="UserInfo" ma:internalName="APEdit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ialStatus" ma:index="36" nillable="true" ma:displayName="Editorial Status" ma:default="" ma:internalName="EditorialStatus" ma:readOnly="false">
      <xsd:simpleType>
        <xsd:restriction base="dms:Unknown"/>
      </xsd:simpleType>
    </xsd:element>
    <xsd:element name="EditorialTags" ma:index="37" nillable="true" ma:displayName="Editorial Tags" ma:default="" ma:internalName="EditorialTags">
      <xsd:simpleType>
        <xsd:restriction base="dms:Unknown"/>
      </xsd:simpleType>
    </xsd:element>
    <xsd:element name="TPExecutable" ma:index="38" nillable="true" ma:displayName="Executable" ma:default="" ma:internalName="TPExecutable">
      <xsd:simpleType>
        <xsd:restriction base="dms:Text"/>
      </xsd:simpleType>
    </xsd:element>
    <xsd:element name="FeatureTagsTaxHTField0" ma:index="40" nillable="true" ma:taxonomy="true" ma:internalName="FeatureTagsTaxHTField0" ma:taxonomyFieldName="FeatureTags" ma:displayName="Features" ma:readOnly="false" ma:default="" ma:fieldId="{7fc0d542-15c6-4882-a8e3-13bca44403fb}" ma:taxonomyMulti="true" ma:sspId="8f79753a-75d3-41f5-8ca3-40b843941b4f" ma:termSetId="f1ab6845-967d-4854-a0ba-4ec07f0f8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FriendlyName" ma:index="41" nillable="true" ma:displayName="Friendly Name" ma:default="" ma:internalName="TPFriendlyName">
      <xsd:simpleType>
        <xsd:restriction base="dms:Text"/>
      </xsd:simpleType>
    </xsd:element>
    <xsd:element name="FriendlyTitle" ma:index="42" nillable="true" ma:displayName="Friendly Title" ma:default="" ma:description="Shorter title to be used when displaying search results" ma:internalName="FriendlyTitle" ma:readOnly="false">
      <xsd:simpleType>
        <xsd:restriction base="dms:Text"/>
      </xsd:simpleType>
    </xsd:element>
    <xsd:element name="PrimaryImageGen" ma:index="43" nillable="true" ma:displayName="Generate Images?" ma:default="true" ma:internalName="PrimaryImageGen">
      <xsd:simpleType>
        <xsd:restriction base="dms:Boolean"/>
      </xsd:simpleType>
    </xsd:element>
    <xsd:element name="HandoffToMSDN" ma:index="44" nillable="true" ma:displayName="Handoff To MSDN Date" ma:default="" ma:internalName="HandoffToMSDN" ma:readOnly="false">
      <xsd:simpleType>
        <xsd:restriction base="dms:DateTime"/>
      </xsd:simpleType>
    </xsd:element>
    <xsd:element name="InProjectListLookup" ma:index="45" nillable="true" ma:displayName="InProjectListLookup" ma:list="{9E343742-310B-4684-A24C-1D137CB4B230}" ma:internalName="InProjectListLookup" ma:readOnly="true" ma:showField="InProjectLis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InstallLocation" ma:index="46" nillable="true" ma:displayName="Install Location" ma:default="" ma:internalName="TPInstallLocation">
      <xsd:simpleType>
        <xsd:restriction base="dms:Text"/>
      </xsd:simpleType>
    </xsd:element>
    <xsd:element name="InternalTagsTaxHTField0" ma:index="48" nillable="true" ma:taxonomy="true" ma:internalName="InternalTagsTaxHTField0" ma:taxonomyFieldName="InternalTags" ma:displayName="Internal Tags" ma:readOnly="false" ma:default="" ma:fieldId="{1490b8a4-2706-41ec-b5e3-73176dccf34e}" ma:taxonomyMulti="true" ma:sspId="8f79753a-75d3-41f5-8ca3-40b843941b4f" ma:termSetId="82b6639e-f7fc-4c18-ad2d-003a6e70776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ntlLangReview" ma:index="49" nillable="true" ma:displayName="Intl Lang QA Review Required?" ma:default="" ma:internalName="IntlLangReview" ma:readOnly="false">
      <xsd:simpleType>
        <xsd:restriction base="dms:Boolean"/>
      </xsd:simpleType>
    </xsd:element>
    <xsd:element name="IntlLangReviewer" ma:index="50" nillable="true" ma:displayName="Intl Lang QA Reviewer" ma:default="" ma:internalName="IntlLangReviewer" ma:readOnly="false">
      <xsd:simpleType>
        <xsd:restriction base="dms:Text"/>
      </xsd:simpleType>
    </xsd:element>
    <xsd:element name="MarketSpecific" ma:index="51" nillable="true" ma:displayName="Is Market Specific?" ma:default="" ma:internalName="MarketSpecific" ma:readOnly="false">
      <xsd:simpleType>
        <xsd:restriction base="dms:Boolean"/>
      </xsd:simpleType>
    </xsd:element>
    <xsd:element name="LastCompleteVersionLookup" ma:index="52" nillable="true" ma:displayName="Last Complete Version Lookup" ma:default="" ma:list="{9E343742-310B-4684-A24C-1D137CB4B230}" ma:internalName="LastCompleteVersionLookup" ma:readOnly="true" ma:showField="LastComplete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HandOff" ma:index="53" nillable="true" ma:displayName="Last Hand-off" ma:default="" ma:internalName="LastHandOff" ma:readOnly="false">
      <xsd:simpleType>
        <xsd:restriction base="dms:DateTime"/>
      </xsd:simpleType>
    </xsd:element>
    <xsd:element name="LastModifiedDateTime" ma:index="54" nillable="true" ma:displayName="Last Modified Date" ma:default="" ma:internalName="LastModifiedDateTime" ma:readOnly="false">
      <xsd:simpleType>
        <xsd:restriction base="dms:DateTime"/>
      </xsd:simpleType>
    </xsd:element>
    <xsd:element name="LastPreviewErrorLookup" ma:index="55" nillable="true" ma:displayName="Last Preview Attempt Error" ma:default="" ma:list="{9E343742-310B-4684-A24C-1D137CB4B230}" ma:internalName="LastPreviewErrorLookup" ma:readOnly="true" ma:showField="LastPreview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ResultLookup" ma:index="56" nillable="true" ma:displayName="Last Preview Attempt Result" ma:default="" ma:list="{9E343742-310B-4684-A24C-1D137CB4B230}" ma:internalName="LastPreviewResultLookup" ma:readOnly="true" ma:showField="LastPreview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AttemptDateLookup" ma:index="57" nillable="true" ma:displayName="Last Preview Attempted On" ma:default="" ma:list="{9E343742-310B-4684-A24C-1D137CB4B230}" ma:internalName="LastPreviewAttemptDateLookup" ma:readOnly="true" ma:showField="LastPreview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edByLookup" ma:index="58" nillable="true" ma:displayName="Last Previewed By" ma:default="" ma:list="{9E343742-310B-4684-A24C-1D137CB4B230}" ma:internalName="LastPreviewedByLookup" ma:readOnly="true" ma:showField="LastPreview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TimeLookup" ma:index="59" nillable="true" ma:displayName="Last Previewed Date" ma:default="" ma:list="{9E343742-310B-4684-A24C-1D137CB4B230}" ma:internalName="LastPreviewTimeLookup" ma:readOnly="true" ma:showField="LastPreview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VersionLookup" ma:index="60" nillable="true" ma:displayName="Last Previewed Version" ma:default="" ma:list="{9E343742-310B-4684-A24C-1D137CB4B230}" ma:internalName="LastPreviewVersionLookup" ma:readOnly="true" ma:showField="LastPreview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rrorLookup" ma:index="61" nillable="true" ma:displayName="Last Publish Attempt Error" ma:default="" ma:list="{9E343742-310B-4684-A24C-1D137CB4B230}" ma:internalName="LastPublishErrorLookup" ma:readOnly="true" ma:showField="LastPublish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ResultLookup" ma:index="62" nillable="true" ma:displayName="Last Publish Attempt Result" ma:default="" ma:list="{9E343742-310B-4684-A24C-1D137CB4B230}" ma:internalName="LastPublishResultLookup" ma:readOnly="true" ma:showField="LastPublish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AttemptDateLookup" ma:index="63" nillable="true" ma:displayName="Last Publish Attempted On" ma:default="" ma:list="{9E343742-310B-4684-A24C-1D137CB4B230}" ma:internalName="LastPublishAttemptDateLookup" ma:readOnly="true" ma:showField="LastPublish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dByLookup" ma:index="64" nillable="true" ma:displayName="Last Published By" ma:default="" ma:list="{9E343742-310B-4684-A24C-1D137CB4B230}" ma:internalName="LastPublishedByLookup" ma:readOnly="true" ma:showField="LastPublish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TimeLookup" ma:index="65" nillable="true" ma:displayName="Last Published Date" ma:default="" ma:list="{9E343742-310B-4684-A24C-1D137CB4B230}" ma:internalName="LastPublishTimeLookup" ma:readOnly="true" ma:showField="LastPublish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VersionLookup" ma:index="66" nillable="true" ma:displayName="Last Published Version" ma:default="" ma:list="{9E343742-310B-4684-A24C-1D137CB4B230}" ma:internalName="LastPublishVersionLookup" ma:readOnly="true" ma:showField="LastPublish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LaunchHelpLinkType" ma:index="67" nillable="true" ma:displayName="Launch Help Link Type" ma:default="Template" ma:internalName="TPLaunchHelpLinkType">
      <xsd:simpleType>
        <xsd:restriction base="dms:Choice">
          <xsd:enumeration value="Template"/>
          <xsd:enumeration value="Training"/>
          <xsd:enumeration value="URL"/>
          <xsd:enumeration value="None"/>
        </xsd:restriction>
      </xsd:simpleType>
    </xsd:element>
    <xsd:element name="LegacyData" ma:index="68" nillable="true" ma:displayName="Legacy Data" ma:default="" ma:internalName="LegacyData" ma:readOnly="false">
      <xsd:simpleType>
        <xsd:restriction base="dms:Note"/>
      </xsd:simpleType>
    </xsd:element>
    <xsd:element name="TPLaunchHelpLink" ma:index="69" nillable="true" ma:displayName="Link to Launch Help Topic" ma:default="" ma:internalName="TPLaunchHelpLink">
      <xsd:simpleType>
        <xsd:restriction base="dms:Text"/>
      </xsd:simpleType>
    </xsd:element>
    <xsd:element name="LocComments" ma:index="70" nillable="true" ma:displayName="Loc Approval Comments" ma:default="" ma:internalName="LocComments" ma:readOnly="false">
      <xsd:simpleType>
        <xsd:restriction base="dms:Note"/>
      </xsd:simpleType>
    </xsd:element>
    <xsd:element name="LocLastLocAttemptVersionLookup" ma:index="71" nillable="true" ma:displayName="Loc Last Loc Attempt Version" ma:default="" ma:list="{7DD1DCEC-E449-43D3-891F-7DC62F62AD21}" ma:internalName="LocLastLocAttemptVersionLookup" ma:readOnly="false" ma:showField="LastLocAttemptVersion" ma:web="4873beb7-5857-4685-be1f-d57550cc96cc">
      <xsd:simpleType>
        <xsd:restriction base="dms:Lookup"/>
      </xsd:simpleType>
    </xsd:element>
    <xsd:element name="LocLastLocAttemptVersionTypeLookup" ma:index="72" nillable="true" ma:displayName="Loc Last Loc Attempt Version Type" ma:default="" ma:list="{7DD1DCEC-E449-43D3-891F-7DC62F62AD21}" ma:internalName="LocLastLocAttemptVersionTypeLookup" ma:readOnly="true" ma:showField="LastLocAttemptVersionType" ma:web="4873beb7-5857-4685-be1f-d57550cc96cc">
      <xsd:simpleType>
        <xsd:restriction base="dms:Lookup"/>
      </xsd:simpleType>
    </xsd:element>
    <xsd:element name="LocManualTestRequired" ma:index="73" nillable="true" ma:displayName="Loc Manual Test Required" ma:default="" ma:internalName="LocManualTestRequired" ma:readOnly="false">
      <xsd:simpleType>
        <xsd:restriction base="dms:Boolean"/>
      </xsd:simpleType>
    </xsd:element>
    <xsd:element name="LocMarketGroupTiers2" ma:index="74" nillable="true" ma:displayName="Loc Market Group Tiers" ma:internalName="LocMarketGroupTiers2" ma:readOnly="false">
      <xsd:simpleType>
        <xsd:restriction base="dms:Unknown"/>
      </xsd:simpleType>
    </xsd:element>
    <xsd:element name="LocNewPublishedVersionLookup" ma:index="75" nillable="true" ma:displayName="Loc New Published Version Lookup" ma:default="" ma:list="{7DD1DCEC-E449-43D3-891F-7DC62F62AD21}" ma:internalName="LocNewPublishedVersionLookup" ma:readOnly="true" ma:showField="NewPublishedVersion" ma:web="4873beb7-5857-4685-be1f-d57550cc96cc">
      <xsd:simpleType>
        <xsd:restriction base="dms:Lookup"/>
      </xsd:simpleType>
    </xsd:element>
    <xsd:element name="LocOverallHandbackStatusLookup" ma:index="76" nillable="true" ma:displayName="Loc Overall Handback Status" ma:default="" ma:list="{7DD1DCEC-E449-43D3-891F-7DC62F62AD21}" ma:internalName="LocOverallHandbackStatusLookup" ma:readOnly="true" ma:showField="OverallHandbackStatus" ma:web="4873beb7-5857-4685-be1f-d57550cc96cc">
      <xsd:simpleType>
        <xsd:restriction base="dms:Lookup"/>
      </xsd:simpleType>
    </xsd:element>
    <xsd:element name="LocOverallLocStatusLookup" ma:index="77" nillable="true" ma:displayName="Loc Overall Localize Status" ma:default="" ma:list="{7DD1DCEC-E449-43D3-891F-7DC62F62AD21}" ma:internalName="LocOverallLocStatusLookup" ma:readOnly="true" ma:showField="OverallLocStatus" ma:web="4873beb7-5857-4685-be1f-d57550cc96cc">
      <xsd:simpleType>
        <xsd:restriction base="dms:Lookup"/>
      </xsd:simpleType>
    </xsd:element>
    <xsd:element name="LocOverallPreviewStatusLookup" ma:index="78" nillable="true" ma:displayName="Loc Overall Preview Status" ma:default="" ma:list="{7DD1DCEC-E449-43D3-891F-7DC62F62AD21}" ma:internalName="LocOverallPreviewStatusLookup" ma:readOnly="true" ma:showField="OverallPreviewStatus" ma:web="4873beb7-5857-4685-be1f-d57550cc96cc">
      <xsd:simpleType>
        <xsd:restriction base="dms:Lookup"/>
      </xsd:simpleType>
    </xsd:element>
    <xsd:element name="LocOverallPublishStatusLookup" ma:index="79" nillable="true" ma:displayName="Loc Overall Publish Status" ma:default="" ma:list="{7DD1DCEC-E449-43D3-891F-7DC62F62AD21}" ma:internalName="LocOverallPublishStatusLookup" ma:readOnly="true" ma:showField="OverallPublishStatus" ma:web="4873beb7-5857-4685-be1f-d57550cc96cc">
      <xsd:simpleType>
        <xsd:restriction base="dms:Lookup"/>
      </xsd:simpleType>
    </xsd:element>
    <xsd:element name="IntlLocPriority" ma:index="80" nillable="true" ma:displayName="Loc Priority" ma:default="" ma:internalName="IntlLocPriority" ma:readOnly="false">
      <xsd:simpleType>
        <xsd:restriction base="dms:Unknown"/>
      </xsd:simpleType>
    </xsd:element>
    <xsd:element name="LocProcessedForHandoffsLookup" ma:index="81" nillable="true" ma:displayName="Loc Processed For Handoffs" ma:default="" ma:list="{7DD1DCEC-E449-43D3-891F-7DC62F62AD21}" ma:internalName="LocProcessedForHandoffsLookup" ma:readOnly="true" ma:showField="ProcessedForHandoffs" ma:web="4873beb7-5857-4685-be1f-d57550cc96cc">
      <xsd:simpleType>
        <xsd:restriction base="dms:Lookup"/>
      </xsd:simpleType>
    </xsd:element>
    <xsd:element name="LocProcessedForMarketsLookup" ma:index="82" nillable="true" ma:displayName="Loc Processed For Markets" ma:default="" ma:list="{7DD1DCEC-E449-43D3-891F-7DC62F62AD21}" ma:internalName="LocProcessedForMarketsLookup" ma:readOnly="true" ma:showField="ProcessedForMarkets" ma:web="4873beb7-5857-4685-be1f-d57550cc96cc">
      <xsd:simpleType>
        <xsd:restriction base="dms:Lookup"/>
      </xsd:simpleType>
    </xsd:element>
    <xsd:element name="LocPublishedDependentAssetsLookup" ma:index="83" nillable="true" ma:displayName="Loc Published Dependent Assets" ma:default="" ma:list="{7DD1DCEC-E449-43D3-891F-7DC62F62AD21}" ma:internalName="LocPublishedDependentAssetsLookup" ma:readOnly="true" ma:showField="PublishedDependentAssets" ma:web="4873beb7-5857-4685-be1f-d57550cc96cc">
      <xsd:simpleType>
        <xsd:restriction base="dms:Lookup"/>
      </xsd:simpleType>
    </xsd:element>
    <xsd:element name="LocPublishedLinkedAssetsLookup" ma:index="84" nillable="true" ma:displayName="Loc Published Linked Assets" ma:default="" ma:list="{7DD1DCEC-E449-43D3-891F-7DC62F62AD21}" ma:internalName="LocPublishedLinkedAssetsLookup" ma:readOnly="true" ma:showField="PublishedLinkedAssets" ma:web="4873beb7-5857-4685-be1f-d57550cc96cc">
      <xsd:simpleType>
        <xsd:restriction base="dms:Lookup"/>
      </xsd:simpleType>
    </xsd:element>
    <xsd:element name="LocRecommendedHandoff" ma:index="85" nillable="true" ma:displayName="Loc Recommended Handoff" ma:default="" ma:indexed="true" ma:internalName="LocRecommendedHandoff" ma:readOnly="false">
      <xsd:simpleType>
        <xsd:restriction base="dms:Text"/>
      </xsd:simpleType>
    </xsd:element>
    <xsd:element name="LocalizationTagsTaxHTField0" ma:index="87" nillable="true" ma:taxonomy="true" ma:internalName="LocalizationTagsTaxHTField0" ma:taxonomyFieldName="LocalizationTags" ma:displayName="Localization Tags" ma:readOnly="false" ma:default="" ma:fieldId="{00f02cb3-2c7c-424a-9c61-10e9b6878429}" ma:taxonomyMulti="true" ma:sspId="8f79753a-75d3-41f5-8ca3-40b843941b4f" ma:termSetId="5b7703a5-8e8b-4b58-8b31-1cea35331da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achineTranslated" ma:index="88" nillable="true" ma:displayName="Machine Translated" ma:default="" ma:internalName="MachineTranslated" ma:readOnly="false">
      <xsd:simpleType>
        <xsd:restriction base="dms:Boolean"/>
      </xsd:simpleType>
    </xsd:element>
    <xsd:element name="Manager" ma:index="89" nillable="true" ma:displayName="Manager" ma:hidden="true" ma:internalName="Manager" ma:readOnly="false">
      <xsd:simpleType>
        <xsd:restriction base="dms:Text"/>
      </xsd:simpleType>
    </xsd:element>
    <xsd:element name="Markets" ma:index="90" nillable="true" ma:displayName="Markets" ma:default="" ma:description="Leave blank to show in all markets" ma:list="{2FBD1B11-2ACE-4FDC-B5A3-635D4ADF6F1B}" ma:internalName="Markets" ma:readOnly="false" ma:showField="MarketNa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ilestone" ma:index="91" nillable="true" ma:displayName="Milestone" ma:default="" ma:internalName="Milestone" ma:readOnly="false">
      <xsd:simpleType>
        <xsd:restriction base="dms:Unknown"/>
      </xsd:simpleType>
    </xsd:element>
    <xsd:element name="TPNamespace" ma:index="94" nillable="true" ma:displayName="Namespace" ma:default="" ma:internalName="TPNamespace">
      <xsd:simpleType>
        <xsd:restriction base="dms:Text"/>
      </xsd:simpleType>
    </xsd:element>
    <xsd:element name="NumericId" ma:index="95" nillable="true" ma:displayName="Numeric ID" ma:default="" ma:indexed="true" ma:internalName="NumericId" ma:readOnly="false">
      <xsd:simpleType>
        <xsd:restriction base="dms:Number"/>
      </xsd:simpleType>
    </xsd:element>
    <xsd:element name="NumOfRatingsLookup" ma:index="96" nillable="true" ma:displayName="NumOfRatings" ma:default="" ma:list="{9E343742-310B-4684-A24C-1D137CB4B230}" ma:internalName="NumOfRatingsLookup" ma:readOnly="true" ma:showField="NumOfRating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OOCacheId" ma:index="97" nillable="true" ma:displayName="OOCacheId" ma:internalName="OOCacheId" ma:readOnly="false">
      <xsd:simpleType>
        <xsd:restriction base="dms:Text"/>
      </xsd:simpleType>
    </xsd:element>
    <xsd:element name="OpenTemplate" ma:index="98" nillable="true" ma:displayName="Open Template" ma:default="true" ma:internalName="OpenTemplate">
      <xsd:simpleType>
        <xsd:restriction base="dms:Boolean"/>
      </xsd:simpleType>
    </xsd:element>
    <xsd:element name="OriginAsset" ma:index="99" nillable="true" ma:displayName="Origin Asset" ma:default="" ma:internalName="OriginAsset" ma:readOnly="false">
      <xsd:simpleType>
        <xsd:restriction base="dms:Text"/>
      </xsd:simpleType>
    </xsd:element>
    <xsd:element name="OriginalRelease" ma:index="100" nillable="true" ma:displayName="Original Release" ma:default="15" ma:internalName="OriginalRelease" ma:readOnly="false">
      <xsd:simpleType>
        <xsd:restriction base="dms:Choice">
          <xsd:enumeration value="14"/>
          <xsd:enumeration value="15"/>
          <xsd:enumeration value="16"/>
        </xsd:restriction>
      </xsd:simpleType>
    </xsd:element>
    <xsd:element name="OriginalSourceMarket" ma:index="101" nillable="true" ma:displayName="Original Source Market Group" ma:default="" ma:internalName="OriginalSourceMarket" ma:readOnly="false">
      <xsd:simpleType>
        <xsd:restriction base="dms:Text"/>
      </xsd:simpleType>
    </xsd:element>
    <xsd:element name="OutputCachingOn" ma:index="102" nillable="true" ma:displayName="Output Caching" ma:default="true" ma:hidden="true" ma:internalName="OutputCachingOn" ma:readOnly="false">
      <xsd:simpleType>
        <xsd:restriction base="dms:Boolean"/>
      </xsd:simpleType>
    </xsd:element>
    <xsd:element name="ParentAssetId" ma:index="103" nillable="true" ma:displayName="Parent Asset Id" ma:default="" ma:internalName="ParentAssetId" ma:readOnly="false">
      <xsd:simpleType>
        <xsd:restriction base="dms:Text"/>
      </xsd:simpleType>
    </xsd:element>
    <xsd:element name="PlannedPubDate" ma:index="104" nillable="true" ma:displayName="Planned Publish Date" ma:default="" ma:indexed="true" ma:internalName="PlannedPubDate" ma:readOnly="false">
      <xsd:simpleType>
        <xsd:restriction base="dms:DateTime"/>
      </xsd:simpleType>
    </xsd:element>
    <xsd:element name="PolicheckWords" ma:index="105" nillable="true" ma:displayName="Policheck Words" ma:default="" ma:internalName="PolicheckWords" ma:readOnly="false">
      <xsd:simpleType>
        <xsd:restriction base="dms:Text"/>
      </xsd:simpleType>
    </xsd:element>
    <xsd:element name="BusinessGroup" ma:index="106" nillable="true" ma:displayName="Product Division Owner" ma:default="" ma:internalName="BusinessGroup" ma:readOnly="false">
      <xsd:simpleType>
        <xsd:restriction base="dms:Unknown"/>
      </xsd:simpleType>
    </xsd:element>
    <xsd:element name="UAProjectedTotalWords" ma:index="107" nillable="true" ma:displayName="Projected Word Count" ma:default="" ma:internalName="UAProjectedTotalWords" ma:readOnly="false">
      <xsd:simpleType>
        <xsd:restriction base="dms:Unknown"/>
      </xsd:simpleType>
    </xsd:element>
    <xsd:element name="Provider" ma:index="108" nillable="true" ma:displayName="Provider" ma:default="" ma:internalName="Provider" ma:readOnly="false">
      <xsd:simpleType>
        <xsd:restriction base="dms:Unknown"/>
      </xsd:simpleType>
    </xsd:element>
    <xsd:element name="Providers" ma:index="109" nillable="true" ma:displayName="Providers" ma:default="" ma:internalName="Providers">
      <xsd:simpleType>
        <xsd:restriction base="dms:Unknown"/>
      </xsd:simpleType>
    </xsd:element>
    <xsd:element name="PublishStatusLookup" ma:index="110" nillable="true" ma:displayName="Publish Status" ma:default="" ma:list="{9E343742-310B-4684-A24C-1D137CB4B230}" ma:internalName="PublishStatusLookup" ma:readOnly="false" ma:showField="PublishStatu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ublishTargets" ma:index="111" nillable="true" ma:displayName="Publish Target" ma:default="OfficeOnlineVNext" ma:internalName="PublishTargets" ma:readOnly="false">
      <xsd:simpleType>
        <xsd:restriction base="dms:Unknown"/>
      </xsd:simpleType>
    </xsd:element>
    <xsd:element name="RecommendationsModifier" ma:index="112" nillable="true" ma:displayName="Recommendations Modifier" ma:default="" ma:internalName="RecommendationsModifier" ma:readOnly="false">
      <xsd:simpleType>
        <xsd:restriction base="dms:Number"/>
      </xsd:simpleType>
    </xsd:element>
    <xsd:element name="ArtSampleDocs" ma:index="113" nillable="true" ma:displayName="Sample Docs" ma:default="" ma:hidden="true" ma:internalName="ArtSampleDocs" ma:readOnly="false">
      <xsd:simpleType>
        <xsd:restriction base="dms:Text"/>
      </xsd:simpleType>
    </xsd:element>
    <xsd:element name="ScenarioTagsTaxHTField0" ma:index="115" nillable="true" ma:taxonomy="true" ma:internalName="ScenarioTagsTaxHTField0" ma:taxonomyFieldName="ScenarioTags" ma:displayName="Scenarios" ma:readOnly="false" ma:default="" ma:fieldId="{93aef74d-6c78-4815-8310-51477dceeccc}" ma:taxonomyMulti="true" ma:sspId="8f79753a-75d3-41f5-8ca3-40b843941b4f" ma:termSetId="4b7d5f16-e2f2-4fc0-bab3-6e8b931e57d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owIn" ma:index="117" nillable="true" ma:displayName="Show In" ma:default="Show everywhere" ma:internalName="ShowIn" ma:readOnly="false">
      <xsd:simpleType>
        <xsd:restriction base="dms:Choice">
          <xsd:enumeration value="Hide on web"/>
          <xsd:enumeration value="On Web no search"/>
          <xsd:enumeration value="Show everywhere"/>
          <xsd:enumeration value="Special use only"/>
        </xsd:restriction>
      </xsd:simpleType>
    </xsd:element>
    <xsd:element name="SourceTitle" ma:index="118" nillable="true" ma:displayName="Source Title" ma:default="" ma:indexed="true" ma:internalName="SourceTitle" ma:readOnly="false">
      <xsd:simpleType>
        <xsd:restriction base="dms:Text"/>
      </xsd:simpleType>
    </xsd:element>
    <xsd:element name="CSXSubmissionDate" ma:index="119" nillable="true" ma:displayName="Submission Date" ma:default="" ma:internalName="CSXSubmissionDate" ma:readOnly="false">
      <xsd:simpleType>
        <xsd:restriction base="dms:DateTime"/>
      </xsd:simpleType>
    </xsd:element>
    <xsd:element name="SubmitterId" ma:index="120" nillable="true" ma:displayName="Submitter ID" ma:default="" ma:internalName="SubmitterId" ma:readOnly="false">
      <xsd:simpleType>
        <xsd:restriction base="dms:Text"/>
      </xsd:simpleType>
    </xsd:element>
    <xsd:element name="TaxCatchAll" ma:index="121" nillable="true" ma:displayName="Taxonomy Catch All Column" ma:hidden="true" ma:list="{530f955b-6704-4601-bd83-f81d87f1e440}" ma:internalName="TaxCatchAll" ma:showField="CatchAllData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2" nillable="true" ma:displayName="Taxonomy Catch All Column1" ma:hidden="true" ma:list="{530f955b-6704-4601-bd83-f81d87f1e440}" ma:internalName="TaxCatchAllLabel" ma:readOnly="true" ma:showField="CatchAllDataLabel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emplateStatus" ma:index="123" nillable="true" ma:displayName="Template Status" ma:default="" ma:internalName="TemplateStatus">
      <xsd:simpleType>
        <xsd:restriction base="dms:Unknown"/>
      </xsd:simpleType>
    </xsd:element>
    <xsd:element name="TemplateTemplateType" ma:index="124" nillable="true" ma:displayName="Template Type" ma:default="" ma:internalName="TemplateTemplateType">
      <xsd:simpleType>
        <xsd:restriction base="dms:Unknown"/>
      </xsd:simpleType>
    </xsd:element>
    <xsd:element name="ThumbnailAssetId" ma:index="125" nillable="true" ma:displayName="Thumbnail Image Asset" ma:default="" ma:internalName="ThumbnailAssetId" ma:readOnly="false">
      <xsd:simpleType>
        <xsd:restriction base="dms:Text"/>
      </xsd:simpleType>
    </xsd:element>
    <xsd:element name="TimesCloned" ma:index="126" nillable="true" ma:displayName="Times Cloned" ma:default="" ma:internalName="TimesCloned" ma:readOnly="false">
      <xsd:simpleType>
        <xsd:restriction base="dms:Number"/>
      </xsd:simpleType>
    </xsd:element>
    <xsd:element name="TrustLevel" ma:index="128" nillable="true" ma:displayName="Trust Level" ma:default="1 Microsoft Managed Content" ma:internalName="TrustLevel" ma:readOnly="false">
      <xsd:simpleType>
        <xsd:restriction base="dms:Unknown"/>
      </xsd:simpleType>
    </xsd:element>
    <xsd:element name="UALocComments" ma:index="129" nillable="true" ma:displayName="UA Loc Comments" ma:default="" ma:internalName="UALocComments" ma:readOnly="false">
      <xsd:simpleType>
        <xsd:restriction base="dms:Note"/>
      </xsd:simpleType>
    </xsd:element>
    <xsd:element name="UALocRecommendation" ma:index="130" nillable="true" ma:displayName="UA Loc Recommendation" ma:default="Localize" ma:internalName="UALocRecommendation" ma:readOnly="false">
      <xsd:simpleType>
        <xsd:restriction base="dms:Choice">
          <xsd:enumeration value="Localize"/>
          <xsd:enumeration value="Never Localize"/>
          <xsd:enumeration value="Priority Localize"/>
        </xsd:restriction>
      </xsd:simpleType>
    </xsd:element>
    <xsd:element name="UANotes" ma:index="131" nillable="true" ma:displayName="UA Notes" ma:default="" ma:internalName="UANotes" ma:readOnly="false">
      <xsd:simpleType>
        <xsd:restriction base="dms:Note"/>
      </xsd:simpleType>
    </xsd:element>
    <xsd:element name="TPAppVersion" ma:index="132" nillable="true" ma:displayName="Version" ma:default="" ma:internalName="TPAppVersion">
      <xsd:simpleType>
        <xsd:restriction base="dms:Text"/>
      </xsd:simpleType>
    </xsd:element>
    <xsd:element name="VoteCount" ma:index="133" nillable="true" ma:displayName="Vote Count" ma:default="" ma:internalName="VoteCount" ma:readOnly="fals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2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4098515-0C12-46CF-BC7C-69B4A13CD5FA}">
  <ds:schemaRefs>
    <ds:schemaRef ds:uri="4873beb7-5857-4685-be1f-d57550cc96cc"/>
    <ds:schemaRef ds:uri="http://schemas.openxmlformats.org/package/2006/metadata/core-properties"/>
    <ds:schemaRef ds:uri="http://schemas.microsoft.com/office/2006/metadata/properties"/>
    <ds:schemaRef ds:uri="http://schemas.microsoft.com/office/2006/documentManagement/types"/>
    <ds:schemaRef ds:uri="http://purl.org/dc/terms/"/>
    <ds:schemaRef ds:uri="http://purl.org/dc/elements/1.1/"/>
    <ds:schemaRef ds:uri="http://purl.org/dc/dcmitype/"/>
    <ds:schemaRef ds:uri="http://schemas.microsoft.com/office/infopath/2007/PartnerControl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746CFF6F-D9AA-4BC0-911A-0A135677191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B5C6E15-39DC-470B-9445-F754B945802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873beb7-5857-4685-be1f-d57550cc96c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бизнес-стратегии с изображением монтажной платы (широкоэкранный формат)</Template>
  <TotalTime>0</TotalTime>
  <Words>1455</Words>
  <Application>Microsoft Office PowerPoint</Application>
  <PresentationFormat>Широкоэкранный</PresentationFormat>
  <Paragraphs>71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3" baseType="lpstr">
      <vt:lpstr>Arial</vt:lpstr>
      <vt:lpstr>Candara</vt:lpstr>
      <vt:lpstr>Consolas</vt:lpstr>
      <vt:lpstr>Компьютерная техника (16 х 9)</vt:lpstr>
      <vt:lpstr>Институты коммуникации. Социальные сети.</vt:lpstr>
      <vt:lpstr>ИНСТИТУТЫ КОММУНИКАЦИИ</vt:lpstr>
      <vt:lpstr>ИНСТИТУТЫ КОММУНИКАЦИИ</vt:lpstr>
      <vt:lpstr>ВИДЫ ИНСТИТУТОВ КОММУНИКАЦИИ</vt:lpstr>
      <vt:lpstr>ИНСТИТУТЫ КОММУНИКАЦИИ</vt:lpstr>
      <vt:lpstr>ОБЩЕНИЕ И СОЦИАЛЬНЫЕ СЕТИ</vt:lpstr>
      <vt:lpstr>ВЛИЯНИЕ СОЦИАЛЬНЫХ СЕТЕЙ НА УЧАСТНИКОВ ОБЩЕНИЯ</vt:lpstr>
      <vt:lpstr>Презентация PowerPoint</vt:lpstr>
      <vt:lpstr>ВОЗМОЖНОСТИ</vt:lpstr>
      <vt:lpstr>ПОЛЬЗА</vt:lpstr>
      <vt:lpstr>ПОЛЬЗА</vt:lpstr>
      <vt:lpstr>ПОЛЬЗА</vt:lpstr>
      <vt:lpstr>РИСКИ</vt:lpstr>
      <vt:lpstr>РИСКИ</vt:lpstr>
      <vt:lpstr>РИСКИ</vt:lpstr>
      <vt:lpstr>ИНФОРМАЦИОННАЯ БЕЗОПАСНОСТЬ</vt:lpstr>
      <vt:lpstr>ПРАВИЛА БЕЗОПАСНОСТИ</vt:lpstr>
      <vt:lpstr>Презентация PowerPoint</vt:lpstr>
      <vt:lpstr>ИСТОЧНИКИ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2024-01-07T10:08:08Z</dcterms:created>
  <dcterms:modified xsi:type="dcterms:W3CDTF">2024-01-07T12:16:22Z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ContentTypeId">
    <vt:lpwstr>0x0101006EDDDB5EE6D98C44930B742096920B300400F5B6D36B3EF94B4E9A635CDF2A18F5B8</vt:lpwstr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ScenarioTags">
    <vt:lpwstr/>
  </property>
  <property fmtid="{D5CDD505-2E9C-101B-9397-08002B2CF9AE}" pid="7" name="CampaignTags">
    <vt:lpwstr/>
  </property>
</Properties>
</file>